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87" r:id="rId3"/>
    <p:sldId id="278" r:id="rId4"/>
    <p:sldId id="280" r:id="rId5"/>
    <p:sldId id="279" r:id="rId6"/>
    <p:sldId id="282" r:id="rId7"/>
    <p:sldId id="283" r:id="rId8"/>
    <p:sldId id="281" r:id="rId9"/>
    <p:sldId id="277" r:id="rId10"/>
    <p:sldId id="284" r:id="rId11"/>
    <p:sldId id="285" r:id="rId12"/>
    <p:sldId id="288" r:id="rId13"/>
    <p:sldId id="289" r:id="rId14"/>
    <p:sldId id="290" r:id="rId15"/>
    <p:sldId id="286" r:id="rId16"/>
    <p:sldId id="291" r:id="rId17"/>
    <p:sldId id="257" r:id="rId18"/>
    <p:sldId id="263" r:id="rId19"/>
    <p:sldId id="292" r:id="rId20"/>
    <p:sldId id="293" r:id="rId21"/>
    <p:sldId id="294" r:id="rId22"/>
    <p:sldId id="271" r:id="rId23"/>
    <p:sldId id="273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na Ry" initials="MR" lastIdx="1" clrIdx="0">
    <p:extLst>
      <p:ext uri="{19B8F6BF-5375-455C-9EA6-DF929625EA0E}">
        <p15:presenceInfo xmlns:p15="http://schemas.microsoft.com/office/powerpoint/2012/main" userId="9be17da91d3cff6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66E0"/>
    <a:srgbClr val="6422BC"/>
    <a:srgbClr val="3720BE"/>
    <a:srgbClr val="A8E917"/>
    <a:srgbClr val="9E22A8"/>
    <a:srgbClr val="D1F3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>
      <p:cViewPr varScale="1">
        <p:scale>
          <a:sx n="67" d="100"/>
          <a:sy n="67" d="100"/>
        </p:scale>
        <p:origin x="1092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854A6A-1EA2-4A9C-B3AD-97D73B79AC9E}" type="doc">
      <dgm:prSet loTypeId="urn:microsoft.com/office/officeart/2005/8/layout/vList6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E60F1236-CE43-4778-AA4C-127020F6CFEB}">
      <dgm:prSet phldrT="[Текст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Round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1</a:t>
          </a:r>
        </a:p>
      </dgm:t>
    </dgm:pt>
    <dgm:pt modelId="{0CB315AC-8DAA-4B26-9177-D41BC773ACD0}" type="parTrans" cxnId="{FBB8BAA8-0D91-4B64-8FFD-3D76791563C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89886E8-0586-4280-AEC7-3BD1EE549325}" type="sibTrans" cxnId="{FBB8BAA8-0D91-4B64-8FFD-3D76791563C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0F4C522-FFEE-417D-92C6-CC8647A9AD20}">
      <dgm:prSet phldrT="[Текст]" custT="1"/>
      <dgm:spPr/>
      <dgm:t>
        <a:bodyPr/>
        <a:lstStyle/>
        <a:p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Formulation of potential threats for each technology from the prepared list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D282F86-06E4-44DC-ABEA-D1A4DFA4533A}" type="parTrans" cxnId="{5D349C9F-2F62-412F-90E9-A3299DE5420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520AC6-F511-41F9-97EA-0702E6072C24}" type="sibTrans" cxnId="{5D349C9F-2F62-412F-90E9-A3299DE5420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6D32FE-6E96-45C3-856E-DFE8A6B50E9D}">
      <dgm:prSet phldrT="[Текст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Round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2</a:t>
          </a:r>
        </a:p>
      </dgm:t>
    </dgm:pt>
    <dgm:pt modelId="{1A1A53CF-3637-4217-BB91-DF959F64EED7}" type="parTrans" cxnId="{027F7F3C-E3EC-48F5-82D7-E7E83D8241F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0623CC6-0047-4E94-8890-1A54972829BC}" type="sibTrans" cxnId="{027F7F3C-E3EC-48F5-82D7-E7E83D8241F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689C48-DB1A-4414-A015-71764E61272F}">
      <dgm:prSet phldrT="[Текст]" custT="1"/>
      <dgm:spPr/>
      <dgm:t>
        <a:bodyPr/>
        <a:lstStyle/>
        <a:p>
          <a:r>
            <a:rPr lang="en-US" sz="20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Formulation of possible reactions of end users to threats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09714DB-0172-4DB4-93FF-50839ACDE44B}" type="parTrans" cxnId="{C2F259D8-F271-4A8C-9403-DE7F5FA4B16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1DE1C3-5884-40A1-87BA-593FE9013931}" type="sibTrans" cxnId="{C2F259D8-F271-4A8C-9403-DE7F5FA4B16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05F867-D2ED-40D4-A8D9-D82A0F19191B}">
      <dgm:prSet/>
      <dgm:spPr/>
      <dgm:t>
        <a:bodyPr/>
        <a:lstStyle/>
        <a:p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A22398-3BD0-48C8-8225-404F6FEA9F7D}" type="parTrans" cxnId="{5A5ED0DB-A3C7-413C-8E23-0ACE7D8B3E7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A7D541E-077D-4335-807F-7289E6D556F0}" type="sibTrans" cxnId="{5A5ED0DB-A3C7-413C-8E23-0ACE7D8B3E7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90B88BE-2660-4B2A-983E-2E848E54738E}">
      <dgm:prSet/>
      <dgm:spPr>
        <a:solidFill>
          <a:srgbClr val="D766E0"/>
        </a:solidFill>
      </dgm:spPr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Round 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</a:p>
      </dgm:t>
    </dgm:pt>
    <dgm:pt modelId="{C9F41A0C-14A4-4D20-87CC-21EFA83D283B}" type="parTrans" cxnId="{7CF23F43-F0BF-4934-B473-55005E321AC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84F339A-3438-4BD3-94A7-CCEB5B265DD2}" type="sibTrans" cxnId="{7CF23F43-F0BF-4934-B473-55005E321AC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6B9D854-E2E7-4348-9C29-3FCF12A9C681}">
      <dgm:prSet phldrT="[Текст]"/>
      <dgm:spPr/>
      <dgm:t>
        <a:bodyPr/>
        <a:lstStyle/>
        <a:p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046CEA-5792-4840-9FE2-743872FA2FCD}" type="parTrans" cxnId="{77714DE9-02E8-4D39-831A-FF585DCADE10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CC6E6A-B70B-4BE0-BD2E-DA81266BF151}" type="sibTrans" cxnId="{77714DE9-02E8-4D39-831A-FF585DCADE10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E30113-9CDB-481A-866E-267FA3E7741E}">
      <dgm:prSet/>
      <dgm:spPr>
        <a:solidFill>
          <a:srgbClr val="D766E0">
            <a:alpha val="30000"/>
          </a:srgbClr>
        </a:solidFill>
        <a:ln>
          <a:noFill/>
        </a:ln>
      </dgm:spPr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Formulation of possible actions of stakeholders (firms and the state) in response to consumer reactions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9DC63F-3F8B-4D24-B55E-BDF3F533BB52}" type="parTrans" cxnId="{F9F64225-78A9-411A-AB59-F24810EF6E8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DE19728-592E-4D43-B96E-F1DFDB5E88ED}" type="sibTrans" cxnId="{F9F64225-78A9-411A-AB59-F24810EF6E8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551166-7F7A-44C5-904B-F1B06612C355}">
      <dgm:prSet/>
      <dgm:spPr>
        <a:solidFill>
          <a:srgbClr val="D766E0">
            <a:alpha val="30000"/>
          </a:srgbClr>
        </a:solidFill>
        <a:ln>
          <a:noFill/>
        </a:ln>
      </dgm:spPr>
      <dgm:t>
        <a:bodyPr/>
        <a:lstStyle/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4E38A4-FDE2-4F31-BEB7-BD0B90C0E35F}" type="parTrans" cxnId="{6F32EEBF-29DD-40EB-ABC8-707FBAE9062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28040F-99C1-456D-8CA5-99A736BA7382}" type="sibTrans" cxnId="{6F32EEBF-29DD-40EB-ABC8-707FBAE9062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2A409D3-1A3A-40D9-8200-504E7812C781}" type="pres">
      <dgm:prSet presAssocID="{07854A6A-1EA2-4A9C-B3AD-97D73B79AC9E}" presName="Name0" presStyleCnt="0">
        <dgm:presLayoutVars>
          <dgm:dir/>
          <dgm:animLvl val="lvl"/>
          <dgm:resizeHandles/>
        </dgm:presLayoutVars>
      </dgm:prSet>
      <dgm:spPr/>
    </dgm:pt>
    <dgm:pt modelId="{197DA1D5-0D35-4507-BDD1-E148E691287E}" type="pres">
      <dgm:prSet presAssocID="{E60F1236-CE43-4778-AA4C-127020F6CFEB}" presName="linNode" presStyleCnt="0"/>
      <dgm:spPr/>
    </dgm:pt>
    <dgm:pt modelId="{B5E1956C-F06D-45FA-92DC-BC40E8B3BC6A}" type="pres">
      <dgm:prSet presAssocID="{E60F1236-CE43-4778-AA4C-127020F6CFEB}" presName="parentShp" presStyleLbl="node1" presStyleIdx="0" presStyleCnt="3">
        <dgm:presLayoutVars>
          <dgm:bulletEnabled val="1"/>
        </dgm:presLayoutVars>
      </dgm:prSet>
      <dgm:spPr/>
    </dgm:pt>
    <dgm:pt modelId="{CC4875DE-49FF-4806-8103-FFA5A10CBD96}" type="pres">
      <dgm:prSet presAssocID="{E60F1236-CE43-4778-AA4C-127020F6CFEB}" presName="childShp" presStyleLbl="bgAccFollowNode1" presStyleIdx="0" presStyleCnt="3">
        <dgm:presLayoutVars>
          <dgm:bulletEnabled val="1"/>
        </dgm:presLayoutVars>
      </dgm:prSet>
      <dgm:spPr/>
    </dgm:pt>
    <dgm:pt modelId="{B7C38269-FE75-4505-A91E-EFA82AD0D77F}" type="pres">
      <dgm:prSet presAssocID="{089886E8-0586-4280-AEC7-3BD1EE549325}" presName="spacing" presStyleCnt="0"/>
      <dgm:spPr/>
    </dgm:pt>
    <dgm:pt modelId="{730FC363-69C2-4F61-8454-70FC2CACAF51}" type="pres">
      <dgm:prSet presAssocID="{8C6D32FE-6E96-45C3-856E-DFE8A6B50E9D}" presName="linNode" presStyleCnt="0"/>
      <dgm:spPr/>
    </dgm:pt>
    <dgm:pt modelId="{E9207369-95B3-41FE-B622-166D55DCACE2}" type="pres">
      <dgm:prSet presAssocID="{8C6D32FE-6E96-45C3-856E-DFE8A6B50E9D}" presName="parentShp" presStyleLbl="node1" presStyleIdx="1" presStyleCnt="3">
        <dgm:presLayoutVars>
          <dgm:bulletEnabled val="1"/>
        </dgm:presLayoutVars>
      </dgm:prSet>
      <dgm:spPr/>
    </dgm:pt>
    <dgm:pt modelId="{0A8D97A0-A744-48E4-8F33-C9FBF7C1555C}" type="pres">
      <dgm:prSet presAssocID="{8C6D32FE-6E96-45C3-856E-DFE8A6B50E9D}" presName="childShp" presStyleLbl="bgAccFollowNode1" presStyleIdx="1" presStyleCnt="3">
        <dgm:presLayoutVars>
          <dgm:bulletEnabled val="1"/>
        </dgm:presLayoutVars>
      </dgm:prSet>
      <dgm:spPr/>
    </dgm:pt>
    <dgm:pt modelId="{0815422C-C23A-4F02-B58C-B94C34A435C1}" type="pres">
      <dgm:prSet presAssocID="{90623CC6-0047-4E94-8890-1A54972829BC}" presName="spacing" presStyleCnt="0"/>
      <dgm:spPr/>
    </dgm:pt>
    <dgm:pt modelId="{5BC08236-B569-4E8C-A7E8-0A280CDEB235}" type="pres">
      <dgm:prSet presAssocID="{190B88BE-2660-4B2A-983E-2E848E54738E}" presName="linNode" presStyleCnt="0"/>
      <dgm:spPr/>
    </dgm:pt>
    <dgm:pt modelId="{6560E940-CB80-4C63-9FD2-4C8D995A2823}" type="pres">
      <dgm:prSet presAssocID="{190B88BE-2660-4B2A-983E-2E848E54738E}" presName="parentShp" presStyleLbl="node1" presStyleIdx="2" presStyleCnt="3">
        <dgm:presLayoutVars>
          <dgm:bulletEnabled val="1"/>
        </dgm:presLayoutVars>
      </dgm:prSet>
      <dgm:spPr/>
    </dgm:pt>
    <dgm:pt modelId="{F1CF8B69-BC4D-4D45-89F6-D1006DCA17C6}" type="pres">
      <dgm:prSet presAssocID="{190B88BE-2660-4B2A-983E-2E848E54738E}" presName="childShp" presStyleLbl="bgAccFollowNode1" presStyleIdx="2" presStyleCnt="3">
        <dgm:presLayoutVars>
          <dgm:bulletEnabled val="1"/>
        </dgm:presLayoutVars>
      </dgm:prSet>
      <dgm:spPr/>
    </dgm:pt>
  </dgm:ptLst>
  <dgm:cxnLst>
    <dgm:cxn modelId="{BA4C8201-F677-439B-AE57-B2D028B559A7}" type="presOf" srcId="{190B88BE-2660-4B2A-983E-2E848E54738E}" destId="{6560E940-CB80-4C63-9FD2-4C8D995A2823}" srcOrd="0" destOrd="0" presId="urn:microsoft.com/office/officeart/2005/8/layout/vList6"/>
    <dgm:cxn modelId="{F9F64225-78A9-411A-AB59-F24810EF6E89}" srcId="{190B88BE-2660-4B2A-983E-2E848E54738E}" destId="{67E30113-9CDB-481A-866E-267FA3E7741E}" srcOrd="1" destOrd="0" parTransId="{DF9DC63F-3F8B-4D24-B55E-BDF3F533BB52}" sibTransId="{2DE19728-592E-4D43-B96E-F1DFDB5E88ED}"/>
    <dgm:cxn modelId="{027F7F3C-E3EC-48F5-82D7-E7E83D8241FD}" srcId="{07854A6A-1EA2-4A9C-B3AD-97D73B79AC9E}" destId="{8C6D32FE-6E96-45C3-856E-DFE8A6B50E9D}" srcOrd="1" destOrd="0" parTransId="{1A1A53CF-3637-4217-BB91-DF959F64EED7}" sibTransId="{90623CC6-0047-4E94-8890-1A54972829BC}"/>
    <dgm:cxn modelId="{21A32D3F-8227-4CEF-8A8F-426A8770C88B}" type="presOf" srcId="{66B9D854-E2E7-4348-9C29-3FCF12A9C681}" destId="{0A8D97A0-A744-48E4-8F33-C9FBF7C1555C}" srcOrd="0" destOrd="0" presId="urn:microsoft.com/office/officeart/2005/8/layout/vList6"/>
    <dgm:cxn modelId="{7CF23F43-F0BF-4934-B473-55005E321AC9}" srcId="{07854A6A-1EA2-4A9C-B3AD-97D73B79AC9E}" destId="{190B88BE-2660-4B2A-983E-2E848E54738E}" srcOrd="2" destOrd="0" parTransId="{C9F41A0C-14A4-4D20-87CC-21EFA83D283B}" sibTransId="{684F339A-3438-4BD3-94A7-CCEB5B265DD2}"/>
    <dgm:cxn modelId="{2C694867-F465-4B90-A822-4602B701C57D}" type="presOf" srcId="{E60F1236-CE43-4778-AA4C-127020F6CFEB}" destId="{B5E1956C-F06D-45FA-92DC-BC40E8B3BC6A}" srcOrd="0" destOrd="0" presId="urn:microsoft.com/office/officeart/2005/8/layout/vList6"/>
    <dgm:cxn modelId="{5BCA8951-C5E8-45D4-86BD-0ADA57EA5FD5}" type="presOf" srcId="{07854A6A-1EA2-4A9C-B3AD-97D73B79AC9E}" destId="{12A409D3-1A3A-40D9-8200-504E7812C781}" srcOrd="0" destOrd="0" presId="urn:microsoft.com/office/officeart/2005/8/layout/vList6"/>
    <dgm:cxn modelId="{305E7C7E-293C-40FC-A0D9-7835857CCE32}" type="presOf" srcId="{3D551166-7F7A-44C5-904B-F1B06612C355}" destId="{F1CF8B69-BC4D-4D45-89F6-D1006DCA17C6}" srcOrd="0" destOrd="0" presId="urn:microsoft.com/office/officeart/2005/8/layout/vList6"/>
    <dgm:cxn modelId="{1A3D4791-E7AE-45A4-A096-2390FA6BF52B}" type="presOf" srcId="{67E30113-9CDB-481A-866E-267FA3E7741E}" destId="{F1CF8B69-BC4D-4D45-89F6-D1006DCA17C6}" srcOrd="0" destOrd="1" presId="urn:microsoft.com/office/officeart/2005/8/layout/vList6"/>
    <dgm:cxn modelId="{328C8C9D-E07E-4182-AB3A-4D8B61022ABB}" type="presOf" srcId="{6905F867-D2ED-40D4-A8D9-D82A0F19191B}" destId="{0A8D97A0-A744-48E4-8F33-C9FBF7C1555C}" srcOrd="0" destOrd="2" presId="urn:microsoft.com/office/officeart/2005/8/layout/vList6"/>
    <dgm:cxn modelId="{5D349C9F-2F62-412F-90E9-A3299DE54205}" srcId="{E60F1236-CE43-4778-AA4C-127020F6CFEB}" destId="{80F4C522-FFEE-417D-92C6-CC8647A9AD20}" srcOrd="0" destOrd="0" parTransId="{2D282F86-06E4-44DC-ABEA-D1A4DFA4533A}" sibTransId="{A7520AC6-F511-41F9-97EA-0702E6072C24}"/>
    <dgm:cxn modelId="{719D0BA2-ADFE-41DE-8122-B2C0AF6EC4C1}" type="presOf" srcId="{A8689C48-DB1A-4414-A015-71764E61272F}" destId="{0A8D97A0-A744-48E4-8F33-C9FBF7C1555C}" srcOrd="0" destOrd="1" presId="urn:microsoft.com/office/officeart/2005/8/layout/vList6"/>
    <dgm:cxn modelId="{FBB8BAA8-0D91-4B64-8FFD-3D76791563CD}" srcId="{07854A6A-1EA2-4A9C-B3AD-97D73B79AC9E}" destId="{E60F1236-CE43-4778-AA4C-127020F6CFEB}" srcOrd="0" destOrd="0" parTransId="{0CB315AC-8DAA-4B26-9177-D41BC773ACD0}" sibTransId="{089886E8-0586-4280-AEC7-3BD1EE549325}"/>
    <dgm:cxn modelId="{6F32EEBF-29DD-40EB-ABC8-707FBAE90627}" srcId="{190B88BE-2660-4B2A-983E-2E848E54738E}" destId="{3D551166-7F7A-44C5-904B-F1B06612C355}" srcOrd="0" destOrd="0" parTransId="{1F4E38A4-FDE2-4F31-BEB7-BD0B90C0E35F}" sibTransId="{8F28040F-99C1-456D-8CA5-99A736BA7382}"/>
    <dgm:cxn modelId="{C2F259D8-F271-4A8C-9403-DE7F5FA4B16E}" srcId="{8C6D32FE-6E96-45C3-856E-DFE8A6B50E9D}" destId="{A8689C48-DB1A-4414-A015-71764E61272F}" srcOrd="1" destOrd="0" parTransId="{E09714DB-0172-4DB4-93FF-50839ACDE44B}" sibTransId="{7A1DE1C3-5884-40A1-87BA-593FE9013931}"/>
    <dgm:cxn modelId="{5A5ED0DB-A3C7-413C-8E23-0ACE7D8B3E77}" srcId="{8C6D32FE-6E96-45C3-856E-DFE8A6B50E9D}" destId="{6905F867-D2ED-40D4-A8D9-D82A0F19191B}" srcOrd="2" destOrd="0" parTransId="{76A22398-3BD0-48C8-8225-404F6FEA9F7D}" sibTransId="{CA7D541E-077D-4335-807F-7289E6D556F0}"/>
    <dgm:cxn modelId="{306540E7-D9DF-4E3C-B197-943F56E6A4F0}" type="presOf" srcId="{80F4C522-FFEE-417D-92C6-CC8647A9AD20}" destId="{CC4875DE-49FF-4806-8103-FFA5A10CBD96}" srcOrd="0" destOrd="0" presId="urn:microsoft.com/office/officeart/2005/8/layout/vList6"/>
    <dgm:cxn modelId="{77714DE9-02E8-4D39-831A-FF585DCADE10}" srcId="{8C6D32FE-6E96-45C3-856E-DFE8A6B50E9D}" destId="{66B9D854-E2E7-4348-9C29-3FCF12A9C681}" srcOrd="0" destOrd="0" parTransId="{C4046CEA-5792-4840-9FE2-743872FA2FCD}" sibTransId="{52CC6E6A-B70B-4BE0-BD2E-DA81266BF151}"/>
    <dgm:cxn modelId="{C10CB5FF-AD50-4ABE-B4E2-BE5C12CDAB9D}" type="presOf" srcId="{8C6D32FE-6E96-45C3-856E-DFE8A6B50E9D}" destId="{E9207369-95B3-41FE-B622-166D55DCACE2}" srcOrd="0" destOrd="0" presId="urn:microsoft.com/office/officeart/2005/8/layout/vList6"/>
    <dgm:cxn modelId="{C0BD5151-FF92-4266-9CBB-A51DFF162BE3}" type="presParOf" srcId="{12A409D3-1A3A-40D9-8200-504E7812C781}" destId="{197DA1D5-0D35-4507-BDD1-E148E691287E}" srcOrd="0" destOrd="0" presId="urn:microsoft.com/office/officeart/2005/8/layout/vList6"/>
    <dgm:cxn modelId="{1E215C65-B894-4BE5-A761-CF3ACDB4C18B}" type="presParOf" srcId="{197DA1D5-0D35-4507-BDD1-E148E691287E}" destId="{B5E1956C-F06D-45FA-92DC-BC40E8B3BC6A}" srcOrd="0" destOrd="0" presId="urn:microsoft.com/office/officeart/2005/8/layout/vList6"/>
    <dgm:cxn modelId="{DC83B232-AF29-4783-B2D8-7A2053E40755}" type="presParOf" srcId="{197DA1D5-0D35-4507-BDD1-E148E691287E}" destId="{CC4875DE-49FF-4806-8103-FFA5A10CBD96}" srcOrd="1" destOrd="0" presId="urn:microsoft.com/office/officeart/2005/8/layout/vList6"/>
    <dgm:cxn modelId="{75EED9BC-33FC-42FE-BCE9-A1230BB1C1F6}" type="presParOf" srcId="{12A409D3-1A3A-40D9-8200-504E7812C781}" destId="{B7C38269-FE75-4505-A91E-EFA82AD0D77F}" srcOrd="1" destOrd="0" presId="urn:microsoft.com/office/officeart/2005/8/layout/vList6"/>
    <dgm:cxn modelId="{CF237442-E282-42DD-8BC3-3B3052F2C32D}" type="presParOf" srcId="{12A409D3-1A3A-40D9-8200-504E7812C781}" destId="{730FC363-69C2-4F61-8454-70FC2CACAF51}" srcOrd="2" destOrd="0" presId="urn:microsoft.com/office/officeart/2005/8/layout/vList6"/>
    <dgm:cxn modelId="{DF77063B-2B22-4078-A8D3-974B1EFE7B4D}" type="presParOf" srcId="{730FC363-69C2-4F61-8454-70FC2CACAF51}" destId="{E9207369-95B3-41FE-B622-166D55DCACE2}" srcOrd="0" destOrd="0" presId="urn:microsoft.com/office/officeart/2005/8/layout/vList6"/>
    <dgm:cxn modelId="{7F613C9C-6A23-469C-A4CB-6F8685A492E5}" type="presParOf" srcId="{730FC363-69C2-4F61-8454-70FC2CACAF51}" destId="{0A8D97A0-A744-48E4-8F33-C9FBF7C1555C}" srcOrd="1" destOrd="0" presId="urn:microsoft.com/office/officeart/2005/8/layout/vList6"/>
    <dgm:cxn modelId="{ED015314-5D2C-45BB-8012-15FAC41CF306}" type="presParOf" srcId="{12A409D3-1A3A-40D9-8200-504E7812C781}" destId="{0815422C-C23A-4F02-B58C-B94C34A435C1}" srcOrd="3" destOrd="0" presId="urn:microsoft.com/office/officeart/2005/8/layout/vList6"/>
    <dgm:cxn modelId="{C4E6EEAD-F4EF-4437-A060-F5E5B0C4C5A2}" type="presParOf" srcId="{12A409D3-1A3A-40D9-8200-504E7812C781}" destId="{5BC08236-B569-4E8C-A7E8-0A280CDEB235}" srcOrd="4" destOrd="0" presId="urn:microsoft.com/office/officeart/2005/8/layout/vList6"/>
    <dgm:cxn modelId="{C3D916E5-73B9-4ECE-8695-15ACA0D4A7F7}" type="presParOf" srcId="{5BC08236-B569-4E8C-A7E8-0A280CDEB235}" destId="{6560E940-CB80-4C63-9FD2-4C8D995A2823}" srcOrd="0" destOrd="0" presId="urn:microsoft.com/office/officeart/2005/8/layout/vList6"/>
    <dgm:cxn modelId="{D7D3ABE2-3EB1-43EB-A828-92F6ED0F0CE1}" type="presParOf" srcId="{5BC08236-B569-4E8C-A7E8-0A280CDEB235}" destId="{F1CF8B69-BC4D-4D45-89F6-D1006DCA17C6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4875DE-49FF-4806-8103-FFA5A10CBD96}">
      <dsp:nvSpPr>
        <dsp:cNvPr id="0" name=""/>
        <dsp:cNvSpPr/>
      </dsp:nvSpPr>
      <dsp:spPr>
        <a:xfrm>
          <a:off x="3291839" y="0"/>
          <a:ext cx="4937760" cy="141436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Formulation of potential threats for each technology from the prepared list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91839" y="176795"/>
        <a:ext cx="4407374" cy="1060773"/>
      </dsp:txXfrm>
    </dsp:sp>
    <dsp:sp modelId="{B5E1956C-F06D-45FA-92DC-BC40E8B3BC6A}">
      <dsp:nvSpPr>
        <dsp:cNvPr id="0" name=""/>
        <dsp:cNvSpPr/>
      </dsp:nvSpPr>
      <dsp:spPr>
        <a:xfrm>
          <a:off x="0" y="0"/>
          <a:ext cx="3291840" cy="1414363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10" tIns="116205" rIns="232410" bIns="116205" numCol="1" spcCol="1270" anchor="ctr" anchorCtr="0">
          <a:noAutofit/>
        </a:bodyPr>
        <a:lstStyle/>
        <a:p>
          <a:pPr marL="0" lvl="0" indent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Round</a:t>
          </a:r>
          <a:r>
            <a:rPr lang="ru-RU" sz="6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1</a:t>
          </a:r>
        </a:p>
      </dsp:txBody>
      <dsp:txXfrm>
        <a:off x="69044" y="69044"/>
        <a:ext cx="3153752" cy="1276275"/>
      </dsp:txXfrm>
    </dsp:sp>
    <dsp:sp modelId="{0A8D97A0-A744-48E4-8F33-C9FBF7C1555C}">
      <dsp:nvSpPr>
        <dsp:cNvPr id="0" name=""/>
        <dsp:cNvSpPr/>
      </dsp:nvSpPr>
      <dsp:spPr>
        <a:xfrm>
          <a:off x="3291839" y="1555799"/>
          <a:ext cx="4937760" cy="141436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-1972855"/>
            <a:satOff val="11079"/>
            <a:lumOff val="704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1972855"/>
              <a:satOff val="11079"/>
              <a:lumOff val="7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Formulation of possible reactions of end users to threats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91839" y="1732594"/>
        <a:ext cx="4407374" cy="1060773"/>
      </dsp:txXfrm>
    </dsp:sp>
    <dsp:sp modelId="{E9207369-95B3-41FE-B622-166D55DCACE2}">
      <dsp:nvSpPr>
        <dsp:cNvPr id="0" name=""/>
        <dsp:cNvSpPr/>
      </dsp:nvSpPr>
      <dsp:spPr>
        <a:xfrm>
          <a:off x="0" y="1555799"/>
          <a:ext cx="3291840" cy="1414363"/>
        </a:xfrm>
        <a:prstGeom prst="round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10" tIns="116205" rIns="232410" bIns="116205" numCol="1" spcCol="1270" anchor="ctr" anchorCtr="0">
          <a:noAutofit/>
        </a:bodyPr>
        <a:lstStyle/>
        <a:p>
          <a:pPr marL="0" lvl="0" indent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Round</a:t>
          </a:r>
          <a:r>
            <a:rPr lang="ru-RU" sz="6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2</a:t>
          </a:r>
        </a:p>
      </dsp:txBody>
      <dsp:txXfrm>
        <a:off x="69044" y="1624843"/>
        <a:ext cx="3153752" cy="1276275"/>
      </dsp:txXfrm>
    </dsp:sp>
    <dsp:sp modelId="{F1CF8B69-BC4D-4D45-89F6-D1006DCA17C6}">
      <dsp:nvSpPr>
        <dsp:cNvPr id="0" name=""/>
        <dsp:cNvSpPr/>
      </dsp:nvSpPr>
      <dsp:spPr>
        <a:xfrm>
          <a:off x="3291839" y="3111599"/>
          <a:ext cx="4937760" cy="1414363"/>
        </a:xfrm>
        <a:prstGeom prst="rightArrow">
          <a:avLst>
            <a:gd name="adj1" fmla="val 75000"/>
            <a:gd name="adj2" fmla="val 50000"/>
          </a:avLst>
        </a:prstGeom>
        <a:solidFill>
          <a:srgbClr val="D766E0">
            <a:alpha val="30000"/>
          </a:srgb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Formulation of possible actions of stakeholders (firms and the state) in response to consumer reactions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91839" y="3288394"/>
        <a:ext cx="4407374" cy="1060773"/>
      </dsp:txXfrm>
    </dsp:sp>
    <dsp:sp modelId="{6560E940-CB80-4C63-9FD2-4C8D995A2823}">
      <dsp:nvSpPr>
        <dsp:cNvPr id="0" name=""/>
        <dsp:cNvSpPr/>
      </dsp:nvSpPr>
      <dsp:spPr>
        <a:xfrm>
          <a:off x="0" y="3111599"/>
          <a:ext cx="3291840" cy="1414363"/>
        </a:xfrm>
        <a:prstGeom prst="roundRect">
          <a:avLst/>
        </a:prstGeom>
        <a:solidFill>
          <a:srgbClr val="D766E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10" tIns="116205" rIns="232410" bIns="116205" numCol="1" spcCol="1270" anchor="ctr" anchorCtr="0">
          <a:noAutofit/>
        </a:bodyPr>
        <a:lstStyle/>
        <a:p>
          <a:pPr marL="0" lvl="0" indent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Round </a:t>
          </a:r>
          <a:r>
            <a:rPr lang="ru-RU" sz="6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</a:p>
      </dsp:txBody>
      <dsp:txXfrm>
        <a:off x="69044" y="3180643"/>
        <a:ext cx="3153752" cy="12762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5AA3E-C568-45F9-BCB7-EA9DC47230B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F81355-8977-4543-BE36-302846FAD1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986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AB3C2-5014-4092-874F-FBF812197CC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43566-A647-4199-8933-EEE27C3C6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657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AB3C2-5014-4092-874F-FBF812197CC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43566-A647-4199-8933-EEE27C3C6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232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AB3C2-5014-4092-874F-FBF812197CC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43566-A647-4199-8933-EEE27C3C6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459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AB3C2-5014-4092-874F-FBF812197CC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43566-A647-4199-8933-EEE27C3C6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944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AB3C2-5014-4092-874F-FBF812197CC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43566-A647-4199-8933-EEE27C3C6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510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AB3C2-5014-4092-874F-FBF812197CC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43566-A647-4199-8933-EEE27C3C6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683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AB3C2-5014-4092-874F-FBF812197CC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43566-A647-4199-8933-EEE27C3C6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257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AB3C2-5014-4092-874F-FBF812197CC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43566-A647-4199-8933-EEE27C3C6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653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AB3C2-5014-4092-874F-FBF812197CC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43566-A647-4199-8933-EEE27C3C6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430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AB3C2-5014-4092-874F-FBF812197CC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43566-A647-4199-8933-EEE27C3C6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118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AB3C2-5014-4092-874F-FBF812197CC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43566-A647-4199-8933-EEE27C3C6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147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DAB3C2-5014-4092-874F-FBF812197CC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43566-A647-4199-8933-EEE27C3C6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399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forms/d/1DuBcZJujHul8J9OUxks6UBCEoigiwzPXwbOMmt3HdOE/edit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iem.tsu.ru/person/ryzhkova-marina-vyacheslavovna.html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564904"/>
            <a:ext cx="9036496" cy="1470025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Digitalization and Behavioral Consequences during the Coronavirus Lockdowns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6167785"/>
            <a:ext cx="8280920" cy="690215"/>
          </a:xfrm>
        </p:spPr>
        <p:txBody>
          <a:bodyPr>
            <a:normAutofit fontScale="85000" lnSpcReduction="20000"/>
          </a:bodyPr>
          <a:lstStyle/>
          <a:p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International Winter School in Political Economy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February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</a:t>
            </a:r>
          </a:p>
        </p:txBody>
      </p:sp>
      <p:pic>
        <p:nvPicPr>
          <p:cNvPr id="4" name="Picture 2" descr="english varsion">
            <a:extLst>
              <a:ext uri="{FF2B5EF4-FFF2-40B4-BE49-F238E27FC236}">
                <a16:creationId xmlns:a16="http://schemas.microsoft.com/office/drawing/2014/main" id="{D06FF06C-DF57-4015-A05F-39C3CE252E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7" r="18345"/>
          <a:stretch/>
        </p:blipFill>
        <p:spPr bwMode="auto">
          <a:xfrm>
            <a:off x="251520" y="116632"/>
            <a:ext cx="3816424" cy="2097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BD9A86B3-C639-4272-B9C7-5E9167AD72AB}"/>
              </a:ext>
            </a:extLst>
          </p:cNvPr>
          <p:cNvSpPr txBox="1">
            <a:spLocks/>
          </p:cNvSpPr>
          <p:nvPr/>
        </p:nvSpPr>
        <p:spPr>
          <a:xfrm>
            <a:off x="3563888" y="4034929"/>
            <a:ext cx="5176664" cy="1584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Marina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Ryzhkova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ru-RU" sz="2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Prof. in Economics (Dr. </a:t>
            </a:r>
            <a:r>
              <a:rPr lang="en-US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Habil</a:t>
            </a: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.), </a:t>
            </a:r>
            <a:endParaRPr lang="ru-RU" sz="2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Economics Department </a:t>
            </a:r>
            <a:endParaRPr lang="ru-RU" sz="2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Institute of Economics and Management, </a:t>
            </a:r>
            <a:endParaRPr lang="ru-RU" sz="2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Tomsk State University (Russia).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21DB6C8-39C6-4B20-9DFC-59D66F06AA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4322" y="273629"/>
            <a:ext cx="4392488" cy="1685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4808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73A1A3-6114-402C-85EA-155672BA0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Short-terms consequences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E17F8C-473E-4BF0-BC7C-7CDE4E1BD2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consequences of coronavirus for the economy and society. 5 Open questions.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SHORT-TERM economic impact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SHORT-TERM social and other consequences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LONG-TERM economic consequences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LONG-TERM social and other consequences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In what areas and what new ways of digitalization have appeared.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3630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90B529-F7FB-434D-90BD-17C80A0B4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C6BD60-33A4-4FB3-85D8-9AA33A298B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April 8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2020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Russians and 8 International students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Open questions in Google Form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https://docs.google.com/forms/d/1DuBcZJujHul8J9OUxks6UBCEoigiwzPXwbOMmt3HdOE/edit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Ranking in Google Sheets by participants.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Final rating (aggregating)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630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73C9D38-7303-4ACC-A12C-B43DA28DA0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5058" y="0"/>
            <a:ext cx="62538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5777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1378F-46DE-45DB-9107-1681FFF4C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Ranking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65122D8-CF1F-4324-A9BA-F6939D1F0C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16832"/>
            <a:ext cx="9144000" cy="3753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3361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21C7C3-D9B1-4C9B-9171-7C0157E8E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Aggregating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ACC9F7E-41CA-4F03-AC3A-F697C37A05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580009"/>
            <a:ext cx="9144000" cy="400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4079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5CF5D8-44E2-4182-A79E-C7C75E47C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Interesting findings towards digitalization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students, April 2020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57740B-8E6C-4F96-A156-B58DC3F96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516" y="1556792"/>
            <a:ext cx="8229600" cy="4525963"/>
          </a:xfrm>
        </p:spPr>
        <p:txBody>
          <a:bodyPr/>
          <a:lstStyle/>
          <a:p>
            <a:endParaRPr lang="en-US" dirty="0"/>
          </a:p>
          <a:p>
            <a:endParaRPr lang="ru-RU" dirty="0"/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75FD9CC8-6830-4698-926B-722F151F56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1993827"/>
              </p:ext>
            </p:extLst>
          </p:nvPr>
        </p:nvGraphicFramePr>
        <p:xfrm>
          <a:off x="488827" y="1686069"/>
          <a:ext cx="8229599" cy="4683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82687">
                  <a:extLst>
                    <a:ext uri="{9D8B030D-6E8A-4147-A177-3AD203B41FA5}">
                      <a16:colId xmlns:a16="http://schemas.microsoft.com/office/drawing/2014/main" val="597094893"/>
                    </a:ext>
                  </a:extLst>
                </a:gridCol>
                <a:gridCol w="1073456">
                  <a:extLst>
                    <a:ext uri="{9D8B030D-6E8A-4147-A177-3AD203B41FA5}">
                      <a16:colId xmlns:a16="http://schemas.microsoft.com/office/drawing/2014/main" val="926534540"/>
                    </a:ext>
                  </a:extLst>
                </a:gridCol>
                <a:gridCol w="1073456">
                  <a:extLst>
                    <a:ext uri="{9D8B030D-6E8A-4147-A177-3AD203B41FA5}">
                      <a16:colId xmlns:a16="http://schemas.microsoft.com/office/drawing/2014/main" val="28008649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TREND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Was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Continue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40014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Growth in demand for entertainment / educational Internet resources, growth in demand for products through online stores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55655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Increased demand for delivery services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31973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Load on Internet providers and deterioration of communication quality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42273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 rise in popularity of online education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lang="en-US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Return in offline</a:t>
                      </a:r>
                    </a:p>
                  </a:txBody>
                  <a:tcPr marL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0317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Changing the type of communication - chatting in messengers, video calls.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12866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Transition of offices, schools, universities to remote interaction in the long run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lang="en-US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15473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Improving computer skills among citizens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lang="en-US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lang="en-US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48285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Digital services become more popular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lang="en-US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lang="en-US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6110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55022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BFB4CD-23DF-4580-9E8F-675494E84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Long-terms consequences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F8069E-167E-4502-9163-1CC31E46EC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impact of digital technologies on consumer behavior.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phenomenon of “Resistance of Digitalization”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3-round Delphi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Form questionnaire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2716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Russian experts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60032" y="1600200"/>
            <a:ext cx="3826768" cy="4983162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experts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Moscow, St. Petersburg, Yekaterinburg, Voronezh, Kazan, Rostov-on-Don, Petrozavodsk, Tomsk, Irkutsk and Ulan-Ude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Academics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Economists, engineers, sociologists, philosophers, doctors, programmers, experts in the field of economic policy and economic security problems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2060848"/>
            <a:ext cx="4464496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60137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Brainstorming by rounds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718217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трелка вниз 4"/>
          <p:cNvSpPr/>
          <p:nvPr/>
        </p:nvSpPr>
        <p:spPr>
          <a:xfrm>
            <a:off x="3851920" y="2708920"/>
            <a:ext cx="3960440" cy="648072"/>
          </a:xfrm>
          <a:prstGeom prst="downArrow">
            <a:avLst/>
          </a:prstGeom>
          <a:solidFill>
            <a:srgbClr val="A8E9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Consolidation of threats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3878351" y="4221088"/>
            <a:ext cx="3960440" cy="648072"/>
          </a:xfrm>
          <a:prstGeom prst="downArrow">
            <a:avLst/>
          </a:prstGeom>
          <a:solidFill>
            <a:srgbClr val="A8E9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Pool of consumer reactions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Стрелка вниз 7">
            <a:extLst>
              <a:ext uri="{FF2B5EF4-FFF2-40B4-BE49-F238E27FC236}">
                <a16:creationId xmlns:a16="http://schemas.microsoft.com/office/drawing/2014/main" id="{F0ECBA29-8A4C-463A-AC46-271241418E0F}"/>
              </a:ext>
            </a:extLst>
          </p:cNvPr>
          <p:cNvSpPr/>
          <p:nvPr/>
        </p:nvSpPr>
        <p:spPr>
          <a:xfrm>
            <a:off x="3899286" y="5910139"/>
            <a:ext cx="3960440" cy="648072"/>
          </a:xfrm>
          <a:prstGeom prst="downArrow">
            <a:avLst/>
          </a:prstGeom>
          <a:solidFill>
            <a:srgbClr val="A8E9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Stakeholder actions grouping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121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C985F6-ECA1-4183-9F91-B30B4E428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274638"/>
            <a:ext cx="8856984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Interesting findings towards digitalization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experts, May 2020 (1)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5F506C-3C18-41FF-8C79-BB05BCBC20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399330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round. Threats of digitalization</a:t>
            </a:r>
          </a:p>
          <a:p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threat of unintentional harm to human health is seen as the least dangerous. 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most dangerous threats are those that are outside the consumer's locus of control. 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 individual can resist manipulation of consumer choice more successfully than prevent the actions of intruders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risk of changes in social interactions, loss of communication skills with real people, and self-isolation in the digital space is also a serious concern.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57420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606FDD-7C09-406E-B368-AECC2E0A5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E4CE6F-C9C0-456B-89A8-F8C40331CC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preliminary notes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Consequences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Short-terms consequences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Long-term consequences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79807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C1AEA8-CB18-42D1-9439-D3517E41E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Interesting findings towards digitalization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experts, May 2020 (2)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2473C8-935E-4D39-99A1-CF0BF3D77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round. Possible reactions of end users to threats of digitalization</a:t>
            </a:r>
          </a:p>
          <a:p>
            <a:r>
              <a:rPr lang="en-US" sz="2400" dirty="0">
                <a:latin typeface="Times New Roman" panose="02020603050405020304" pitchFamily="18" charset="0"/>
              </a:rPr>
              <a:t>A complete rejection of contacts with digital innovations is hardly possible.</a:t>
            </a:r>
          </a:p>
          <a:p>
            <a:r>
              <a:rPr lang="en-US" sz="2400" dirty="0">
                <a:latin typeface="Times New Roman" panose="02020603050405020304" pitchFamily="18" charset="0"/>
              </a:rPr>
              <a:t>Resistance to digitalization will take such forms as 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</a:rPr>
              <a:t>        - passive postponing of  digital technologies using or 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</a:rPr>
              <a:t>        - </a:t>
            </a:r>
            <a:r>
              <a:rPr lang="ru-RU" sz="2400" dirty="0">
                <a:latin typeface="Times New Roman" panose="02020603050405020304" pitchFamily="18" charset="0"/>
              </a:rPr>
              <a:t>«</a:t>
            </a:r>
            <a:r>
              <a:rPr lang="en-US" sz="2400" dirty="0">
                <a:latin typeface="Times New Roman" panose="02020603050405020304" pitchFamily="18" charset="0"/>
              </a:rPr>
              <a:t>digital parasitism</a:t>
            </a:r>
            <a:r>
              <a:rPr lang="ru-RU" sz="2400" dirty="0">
                <a:latin typeface="Times New Roman" panose="02020603050405020304" pitchFamily="18" charset="0"/>
              </a:rPr>
              <a:t>» </a:t>
            </a:r>
            <a:r>
              <a:rPr lang="en-US" sz="2400" dirty="0">
                <a:latin typeface="Times New Roman" panose="02020603050405020304" pitchFamily="18" charset="0"/>
              </a:rPr>
              <a:t>when there are intermediaries between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</a:rPr>
              <a:t>an individual and technology (relatives, friends, specialists).</a:t>
            </a:r>
          </a:p>
          <a:p>
            <a:r>
              <a:rPr lang="en-US" sz="2400" dirty="0">
                <a:latin typeface="Times New Roman" panose="02020603050405020304" pitchFamily="18" charset="0"/>
              </a:rPr>
              <a:t>The most effective way to neutralize threats is through the development of digital skills</a:t>
            </a:r>
          </a:p>
          <a:p>
            <a:endParaRPr lang="en-US" sz="24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62148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C1AEA8-CB18-42D1-9439-D3517E41E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Interesting findings towards digitalization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experts, May 2020 (3)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2473C8-935E-4D39-99A1-CF0BF3D77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round.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Stakeholder actions </a:t>
            </a:r>
          </a:p>
          <a:p>
            <a:r>
              <a:rPr lang="en-US" sz="2400" dirty="0">
                <a:latin typeface="Times New Roman" panose="02020603050405020304" pitchFamily="18" charset="0"/>
              </a:rPr>
              <a:t>3 types of actions: administrative, nudge and cognitive</a:t>
            </a:r>
          </a:p>
          <a:p>
            <a:r>
              <a:rPr lang="en-US" sz="2400" dirty="0">
                <a:latin typeface="Times New Roman" panose="02020603050405020304" pitchFamily="18" charset="0"/>
              </a:rPr>
              <a:t>The best option is when the government and firms combine their efforts in all three groups of methods.</a:t>
            </a:r>
          </a:p>
          <a:p>
            <a:r>
              <a:rPr lang="en-US" sz="2400" dirty="0">
                <a:latin typeface="Times New Roman" panose="02020603050405020304" pitchFamily="18" charset="0"/>
              </a:rPr>
              <a:t>Also, the government should not lay upon only administrative methods and act more in a gentle way.</a:t>
            </a:r>
          </a:p>
          <a:p>
            <a:endParaRPr lang="en-US" sz="24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11830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31B9F4-2B63-434D-B82F-CEFC00F53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Sincere gratitude to my colleagues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44AC3B72-6323-40CF-A8B2-ACC1273A5D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Ekaterina Soboleva 		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Tyjana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Zambalaeva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Соболева Екатерина Николаевна">
            <a:extLst>
              <a:ext uri="{FF2B5EF4-FFF2-40B4-BE49-F238E27FC236}">
                <a16:creationId xmlns:a16="http://schemas.microsoft.com/office/drawing/2014/main" id="{9E241A07-D4E5-4224-87B3-33A04A39A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481238"/>
            <a:ext cx="2332752" cy="364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D628C57-3C59-45DF-AA3F-4FF28EEE46E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0" t="22049" r="4061" b="17052"/>
          <a:stretch/>
        </p:blipFill>
        <p:spPr>
          <a:xfrm>
            <a:off x="4860032" y="2469803"/>
            <a:ext cx="3672408" cy="3351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2220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097B3B-7E9F-4340-9418-7C6EC543B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for your attention 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F83EDD-974A-4D9E-B199-CB6A2A8C5B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89269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5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Marina </a:t>
            </a:r>
            <a:r>
              <a:rPr lang="en-US" sz="5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Ryzhkova</a:t>
            </a:r>
            <a:r>
              <a:rPr lang="en-US" sz="5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5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33196FC-97BE-4202-86A2-D94E5EE605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69" t="26462" r="20469" b="154"/>
          <a:stretch/>
        </p:blipFill>
        <p:spPr>
          <a:xfrm>
            <a:off x="4306784" y="2568090"/>
            <a:ext cx="4608512" cy="3816425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280565D-7BA7-48D4-AD37-3AB815FEEDB8}"/>
              </a:ext>
            </a:extLst>
          </p:cNvPr>
          <p:cNvSpPr/>
          <p:nvPr/>
        </p:nvSpPr>
        <p:spPr>
          <a:xfrm>
            <a:off x="1007830" y="6093295"/>
            <a:ext cx="22429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personal page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1026" name="Picture 2" descr="Химический факультет">
            <a:extLst>
              <a:ext uri="{FF2B5EF4-FFF2-40B4-BE49-F238E27FC236}">
                <a16:creationId xmlns:a16="http://schemas.microsoft.com/office/drawing/2014/main" id="{E0A56644-42C9-40C4-99BF-7834B7976C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732054"/>
            <a:ext cx="1099335" cy="1256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41E62F7-A261-4674-9C3E-7FEBA116CCB0}"/>
              </a:ext>
            </a:extLst>
          </p:cNvPr>
          <p:cNvSpPr txBox="1"/>
          <p:nvPr/>
        </p:nvSpPr>
        <p:spPr>
          <a:xfrm>
            <a:off x="107504" y="2318872"/>
            <a:ext cx="4572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Prof. in Economics (Dr.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Habil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.), </a:t>
            </a:r>
            <a:endParaRPr lang="ru-RU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Economics Department </a:t>
            </a:r>
            <a:endParaRPr lang="ru-RU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Institute of Economics and Management, 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Tomsk State University (Russia).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marybox@inbox.ru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94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44C999-1EAC-40DA-9035-3ED435E2A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preliminary notes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888092-276D-42F9-B3A8-8967BCAC8A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Topic: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Digitalization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Behavioral Consequences during the Coronavirus Lockdowns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–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Digitalization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process of converting information into </a:t>
            </a:r>
            <a:r>
              <a:rPr lang="en-US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 digital (i.</a:t>
            </a:r>
            <a:r>
              <a:rPr lang="en-US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e. computer-readable) format</a:t>
            </a:r>
            <a:r>
              <a:rPr lang="ru-RU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Wiki)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–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Digital Transformation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(DT or DX) – the adoption of digital technology to transform services or businesses, through replacing non-digital or manual processes with digital processes or replacing older digital technology with newer digital technology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Wiki)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595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44C999-1EAC-40DA-9035-3ED435E2A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preliminary notes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888092-276D-42F9-B3A8-8967BCAC8A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98316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Topic: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Digitalization and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Behavioral Consequences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during the Coronavirus Lockdowns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Behavioral Consequences: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Individuals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Habit transformation, new practices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Environment change influence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Short-term and Long-term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Consequences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will be discussed later on.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004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01E346-6E08-4895-B1D5-C317E01BD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preliminary notes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45790B-441E-4C4D-BE3F-9F7F36B5F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Digitalization and Behavioral Consequences during the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Coronavirus Lockdowns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Coronavirus Lockdowns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coordination even within one country (ex. USA, Brazil – some territories without lockdown)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Without lockdown – Sweden, Taiwan, Japan, Belarus and 13 other countries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Step-by-step improvement of epidemic regulations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common system of alert exists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055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FA8338-492A-4DDD-B834-326D54D2E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Examples of alert systems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F2EDCA-C13B-4250-A649-C0E33FC3F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Картинки по запросу &quot;alert level coronavirus&quot;">
            <a:extLst>
              <a:ext uri="{FF2B5EF4-FFF2-40B4-BE49-F238E27FC236}">
                <a16:creationId xmlns:a16="http://schemas.microsoft.com/office/drawing/2014/main" id="{163284EE-F4D6-485C-A0D2-529F312D83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78869"/>
            <a:ext cx="4416152" cy="438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Картинки по запросу &quot;alert level coronavirus south africa&quot;">
            <a:extLst>
              <a:ext uri="{FF2B5EF4-FFF2-40B4-BE49-F238E27FC236}">
                <a16:creationId xmlns:a16="http://schemas.microsoft.com/office/drawing/2014/main" id="{5E074D50-8009-4966-86FD-03EF96D943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0" y="1700808"/>
            <a:ext cx="4270378" cy="4270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B649812-CFCE-47F9-85A3-7DDBD80CCBA2}"/>
              </a:ext>
            </a:extLst>
          </p:cNvPr>
          <p:cNvSpPr txBox="1"/>
          <p:nvPr/>
        </p:nvSpPr>
        <p:spPr>
          <a:xfrm>
            <a:off x="4716016" y="6300341"/>
            <a:ext cx="45815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Introduced in May 10,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2020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0FF96D-626B-48EB-AC20-5D7DFA28209F}"/>
              </a:ext>
            </a:extLst>
          </p:cNvPr>
          <p:cNvSpPr txBox="1"/>
          <p:nvPr/>
        </p:nvSpPr>
        <p:spPr>
          <a:xfrm>
            <a:off x="491530" y="6267044"/>
            <a:ext cx="46577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Introduced in 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March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26,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2020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643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015B90-05C0-4A3F-8276-6F086FE0E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Russia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D93AFC-5C41-4238-9287-0F3075A1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4259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Began in March 2020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Panic and gossip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Refuse to believe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Do not take seriously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Regulatory improvement during 2 waves</a:t>
            </a:r>
          </a:p>
          <a:p>
            <a:pPr marL="0" indent="0" algn="ctr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Procedure for preventing the threat of emergencies due to the spread of dangerous infectious diseases – Regulatory act, January 10, 2021.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risk levels:</a:t>
            </a:r>
          </a:p>
          <a:p>
            <a:pPr marL="514350" indent="-514350">
              <a:buAutoNum type="arabicParenR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Infection is on territory of other countries </a:t>
            </a:r>
          </a:p>
          <a:p>
            <a:pPr marL="514350" indent="-514350">
              <a:buAutoNum type="arabicParenR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Isolated cases on the territory of Russia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arenR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Epidemic in one or several regions of Russia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216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44C999-1EAC-40DA-9035-3ED435E2A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preliminary notes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888092-276D-42F9-B3A8-8967BCAC8A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98316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Digitalization and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Behavioral Consequences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during the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Coronavirus Lockdowns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Coronavirus Lockdowns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WHO’s country and technical guidance on COVID-19 </a:t>
            </a:r>
          </a:p>
          <a:p>
            <a:pPr algn="l">
              <a:buFontTx/>
              <a:buChar char="-"/>
            </a:pPr>
            <a:r>
              <a:rPr lang="en-US" i="0" dirty="0">
                <a:solidFill>
                  <a:srgbClr val="3C424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1-metre distance</a:t>
            </a:r>
          </a:p>
          <a:p>
            <a:pPr algn="l">
              <a:buFontTx/>
              <a:buChar char="-"/>
            </a:pPr>
            <a:r>
              <a:rPr lang="en-US" i="0" dirty="0">
                <a:solidFill>
                  <a:srgbClr val="3C424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wearing a mask</a:t>
            </a:r>
          </a:p>
          <a:p>
            <a:pPr algn="l">
              <a:buFontTx/>
              <a:buChar char="-"/>
            </a:pPr>
            <a:r>
              <a:rPr lang="en-US" dirty="0">
                <a:solidFill>
                  <a:srgbClr val="3C42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i="0" dirty="0">
                <a:solidFill>
                  <a:srgbClr val="3C424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void crowded spaces </a:t>
            </a:r>
          </a:p>
          <a:p>
            <a:pPr algn="l">
              <a:buFontTx/>
              <a:buChar char="-"/>
            </a:pPr>
            <a:r>
              <a:rPr lang="en-US" dirty="0">
                <a:solidFill>
                  <a:srgbClr val="3C42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i="0" dirty="0">
                <a:solidFill>
                  <a:srgbClr val="3C424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ashing hands</a:t>
            </a:r>
          </a:p>
          <a:p>
            <a:pPr algn="l">
              <a:buFontTx/>
              <a:buChar char="-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3379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A15B5D-696A-486F-B564-34931554D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Consequences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E952DE-7CA3-467D-9316-F4F6B08BAE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Short-terms consequences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of consequences of COVID-19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Students from Russia and some Int students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March 2020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Long-term consequences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Brainstorming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Expert pool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 2020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7791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1456</TotalTime>
  <Words>1023</Words>
  <Application>Microsoft Office PowerPoint</Application>
  <PresentationFormat>Экран (4:3)</PresentationFormat>
  <Paragraphs>158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Times New Roman</vt:lpstr>
      <vt:lpstr>Тема Office</vt:lpstr>
      <vt:lpstr>Digitalization and Behavioral Consequences during the Coronavirus Lockdowns</vt:lpstr>
      <vt:lpstr>Plan</vt:lpstr>
      <vt:lpstr>Some preliminary notes (1)</vt:lpstr>
      <vt:lpstr>Some preliminary notes (2)</vt:lpstr>
      <vt:lpstr>Some preliminary notes (3)</vt:lpstr>
      <vt:lpstr>Examples of alert systems</vt:lpstr>
      <vt:lpstr>In Russia</vt:lpstr>
      <vt:lpstr>Some preliminary notes (4)</vt:lpstr>
      <vt:lpstr>Consequences</vt:lpstr>
      <vt:lpstr>Short-terms consequences</vt:lpstr>
      <vt:lpstr>Method</vt:lpstr>
      <vt:lpstr>Презентация PowerPoint</vt:lpstr>
      <vt:lpstr>Ranking</vt:lpstr>
      <vt:lpstr>Aggregating</vt:lpstr>
      <vt:lpstr>Interesting findings towards digitalization students, April 2020</vt:lpstr>
      <vt:lpstr>Long-terms consequences</vt:lpstr>
      <vt:lpstr>Russian experts</vt:lpstr>
      <vt:lpstr>Brainstorming by rounds</vt:lpstr>
      <vt:lpstr>Interesting findings towards digitalization experts, May 2020 (1)</vt:lpstr>
      <vt:lpstr>Interesting findings towards digitalization experts, May 2020 (2)</vt:lpstr>
      <vt:lpstr>Interesting findings towards digitalization experts, May 2020 (3)</vt:lpstr>
      <vt:lpstr>Sincere gratitude to my colleagues</vt:lpstr>
      <vt:lpstr>Thank you for your attention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Соболева Екатерина Николаевна</dc:creator>
  <cp:lastModifiedBy>Marina Ry</cp:lastModifiedBy>
  <cp:revision>84</cp:revision>
  <dcterms:created xsi:type="dcterms:W3CDTF">2020-06-09T02:23:17Z</dcterms:created>
  <dcterms:modified xsi:type="dcterms:W3CDTF">2021-02-10T09:18:48Z</dcterms:modified>
</cp:coreProperties>
</file>