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xlsx" ContentType="application/vnd.openxmlformats-officedocument.spreadsheetml.sheet"/>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2.xml" ContentType="application/vnd.openxmlformats-officedocument.theme+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handoutMasterIdLst>
    <p:handoutMasterId r:id="rId42"/>
  </p:handoutMasterIdLst>
  <p:sldIdLst>
    <p:sldId id="256" r:id="rId2"/>
    <p:sldId id="459" r:id="rId3"/>
    <p:sldId id="385" r:id="rId4"/>
    <p:sldId id="366" r:id="rId5"/>
    <p:sldId id="367" r:id="rId6"/>
    <p:sldId id="368" r:id="rId7"/>
    <p:sldId id="370" r:id="rId8"/>
    <p:sldId id="390" r:id="rId9"/>
    <p:sldId id="391" r:id="rId10"/>
    <p:sldId id="392" r:id="rId11"/>
    <p:sldId id="383" r:id="rId12"/>
    <p:sldId id="444" r:id="rId13"/>
    <p:sldId id="382" r:id="rId14"/>
    <p:sldId id="448" r:id="rId15"/>
    <p:sldId id="447" r:id="rId16"/>
    <p:sldId id="375" r:id="rId17"/>
    <p:sldId id="451" r:id="rId18"/>
    <p:sldId id="469" r:id="rId19"/>
    <p:sldId id="421" r:id="rId20"/>
    <p:sldId id="452" r:id="rId21"/>
    <p:sldId id="468" r:id="rId22"/>
    <p:sldId id="427" r:id="rId23"/>
    <p:sldId id="428" r:id="rId24"/>
    <p:sldId id="431" r:id="rId25"/>
    <p:sldId id="454" r:id="rId26"/>
    <p:sldId id="436" r:id="rId27"/>
    <p:sldId id="438" r:id="rId28"/>
    <p:sldId id="456" r:id="rId29"/>
    <p:sldId id="476" r:id="rId30"/>
    <p:sldId id="440" r:id="rId31"/>
    <p:sldId id="470" r:id="rId32"/>
    <p:sldId id="471" r:id="rId33"/>
    <p:sldId id="478" r:id="rId34"/>
    <p:sldId id="479" r:id="rId35"/>
    <p:sldId id="480" r:id="rId36"/>
    <p:sldId id="481" r:id="rId37"/>
    <p:sldId id="455" r:id="rId38"/>
    <p:sldId id="473" r:id="rId39"/>
    <p:sldId id="477" r:id="rId40"/>
    <p:sldId id="482" r:id="rId41"/>
  </p:sldIdLst>
  <p:sldSz cx="9144000" cy="6858000" type="screen4x3"/>
  <p:notesSz cx="7099300" cy="10234613"/>
  <p:custDataLst>
    <p:tags r:id="rId43"/>
  </p:custDataLst>
  <p:defaultTextStyle>
    <a:defPPr>
      <a:defRPr lang="en-US"/>
    </a:defPPr>
    <a:lvl1pPr algn="l" defTabSz="457200" rtl="0" eaLnBrk="0" fontAlgn="base" hangingPunct="0">
      <a:spcBef>
        <a:spcPct val="0"/>
      </a:spcBef>
      <a:spcAft>
        <a:spcPct val="0"/>
      </a:spcAft>
      <a:defRPr kern="1200">
        <a:solidFill>
          <a:schemeClr val="tx1"/>
        </a:solidFill>
        <a:latin typeface="Calibri" pitchFamily="34" charset="0"/>
        <a:ea typeface="+mn-ea"/>
        <a:cs typeface="Arial" charset="0"/>
      </a:defRPr>
    </a:lvl1pPr>
    <a:lvl2pPr marL="457200" algn="l" defTabSz="457200" rtl="0" eaLnBrk="0" fontAlgn="base" hangingPunct="0">
      <a:spcBef>
        <a:spcPct val="0"/>
      </a:spcBef>
      <a:spcAft>
        <a:spcPct val="0"/>
      </a:spcAft>
      <a:defRPr kern="1200">
        <a:solidFill>
          <a:schemeClr val="tx1"/>
        </a:solidFill>
        <a:latin typeface="Calibri" pitchFamily="34" charset="0"/>
        <a:ea typeface="+mn-ea"/>
        <a:cs typeface="Arial" charset="0"/>
      </a:defRPr>
    </a:lvl2pPr>
    <a:lvl3pPr marL="914400" algn="l" defTabSz="457200" rtl="0" eaLnBrk="0" fontAlgn="base" hangingPunct="0">
      <a:spcBef>
        <a:spcPct val="0"/>
      </a:spcBef>
      <a:spcAft>
        <a:spcPct val="0"/>
      </a:spcAft>
      <a:defRPr kern="1200">
        <a:solidFill>
          <a:schemeClr val="tx1"/>
        </a:solidFill>
        <a:latin typeface="Calibri" pitchFamily="34" charset="0"/>
        <a:ea typeface="+mn-ea"/>
        <a:cs typeface="Arial" charset="0"/>
      </a:defRPr>
    </a:lvl3pPr>
    <a:lvl4pPr marL="1371600" algn="l" defTabSz="457200" rtl="0" eaLnBrk="0" fontAlgn="base" hangingPunct="0">
      <a:spcBef>
        <a:spcPct val="0"/>
      </a:spcBef>
      <a:spcAft>
        <a:spcPct val="0"/>
      </a:spcAft>
      <a:defRPr kern="1200">
        <a:solidFill>
          <a:schemeClr val="tx1"/>
        </a:solidFill>
        <a:latin typeface="Calibri" pitchFamily="34" charset="0"/>
        <a:ea typeface="+mn-ea"/>
        <a:cs typeface="Arial" charset="0"/>
      </a:defRPr>
    </a:lvl4pPr>
    <a:lvl5pPr marL="1828800" algn="l" defTabSz="457200" rtl="0" eaLnBrk="0" fontAlgn="base" hangingPunct="0">
      <a:spcBef>
        <a:spcPct val="0"/>
      </a:spcBef>
      <a:spcAft>
        <a:spcPct val="0"/>
      </a:spcAft>
      <a:defRPr kern="1200">
        <a:solidFill>
          <a:schemeClr val="tx1"/>
        </a:solidFill>
        <a:latin typeface="Calibri" pitchFamily="34" charset="0"/>
        <a:ea typeface="+mn-ea"/>
        <a:cs typeface="Arial" charset="0"/>
      </a:defRPr>
    </a:lvl5pPr>
    <a:lvl6pPr marL="2286000" algn="l" defTabSz="914400" rtl="0" eaLnBrk="1" latinLnBrk="0" hangingPunct="1">
      <a:defRPr kern="1200">
        <a:solidFill>
          <a:schemeClr val="tx1"/>
        </a:solidFill>
        <a:latin typeface="Calibri" pitchFamily="34" charset="0"/>
        <a:ea typeface="+mn-ea"/>
        <a:cs typeface="Arial" charset="0"/>
      </a:defRPr>
    </a:lvl6pPr>
    <a:lvl7pPr marL="2743200" algn="l" defTabSz="914400" rtl="0" eaLnBrk="1" latinLnBrk="0" hangingPunct="1">
      <a:defRPr kern="1200">
        <a:solidFill>
          <a:schemeClr val="tx1"/>
        </a:solidFill>
        <a:latin typeface="Calibri" pitchFamily="34" charset="0"/>
        <a:ea typeface="+mn-ea"/>
        <a:cs typeface="Arial" charset="0"/>
      </a:defRPr>
    </a:lvl7pPr>
    <a:lvl8pPr marL="3200400" algn="l" defTabSz="914400" rtl="0" eaLnBrk="1" latinLnBrk="0" hangingPunct="1">
      <a:defRPr kern="1200">
        <a:solidFill>
          <a:schemeClr val="tx1"/>
        </a:solidFill>
        <a:latin typeface="Calibri" pitchFamily="34" charset="0"/>
        <a:ea typeface="+mn-ea"/>
        <a:cs typeface="Arial" charset="0"/>
      </a:defRPr>
    </a:lvl8pPr>
    <a:lvl9pPr marL="3657600" algn="l" defTabSz="914400" rtl="0" eaLnBrk="1" latinLnBrk="0" hangingPunct="1">
      <a:defRPr kern="1200">
        <a:solidFill>
          <a:schemeClr val="tx1"/>
        </a:solidFill>
        <a:latin typeface="Calibri" pitchFamily="34" charset="0"/>
        <a:ea typeface="+mn-ea"/>
        <a:cs typeface="Arial"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160">
          <p15:clr>
            <a:srgbClr val="A4A3A4"/>
          </p15:clr>
        </p15:guide>
        <p15:guide id="2" pos="288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45272"/>
    <a:srgbClr val="0099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812" autoAdjust="0"/>
    <p:restoredTop sz="94674" autoAdjust="0"/>
  </p:normalViewPr>
  <p:slideViewPr>
    <p:cSldViewPr>
      <p:cViewPr>
        <p:scale>
          <a:sx n="100" d="100"/>
          <a:sy n="100" d="100"/>
        </p:scale>
        <p:origin x="1560" y="312"/>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notesViewPr>
    <p:cSldViewPr>
      <p:cViewPr varScale="1">
        <p:scale>
          <a:sx n="10" d="100"/>
          <a:sy n="10" d="100"/>
        </p:scale>
        <p:origin x="-102" y="-26"/>
      </p:cViewPr>
      <p:guideLst>
        <p:guide orient="horz" pos="2160"/>
        <p:guide pos="2880"/>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handoutMaster" Target="handoutMasters/handoutMaster1.xml"/><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s>
</file>

<file path=ppt/charts/_rels/chart1.xml.rels><?xml version="1.0" encoding="UTF-8" standalone="yes"?>
<Relationships xmlns="http://schemas.openxmlformats.org/package/2006/relationships"><Relationship Id="rId1" Type="http://schemas.openxmlformats.org/officeDocument/2006/relationships/package" Target="../embeddings/_____Microsoft_Excel1.xlsx"/></Relationships>
</file>

<file path=ppt/charts/_rels/chart2.xml.rels><?xml version="1.0" encoding="UTF-8" standalone="yes"?>
<Relationships xmlns="http://schemas.openxmlformats.org/package/2006/relationships"><Relationship Id="rId1" Type="http://schemas.openxmlformats.org/officeDocument/2006/relationships/package" Target="../embeddings/_____Microsoft_Excel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US" dirty="0" smtClean="0"/>
              <a:t>GDP</a:t>
            </a:r>
            <a:endParaRPr lang="ru-RU" dirty="0"/>
          </a:p>
        </c:rich>
      </c:tx>
      <c:layout/>
      <c:overlay val="0"/>
    </c:title>
    <c:autoTitleDeleted val="0"/>
    <c:plotArea>
      <c:layout/>
      <c:lineChart>
        <c:grouping val="standard"/>
        <c:varyColors val="0"/>
        <c:ser>
          <c:idx val="0"/>
          <c:order val="0"/>
          <c:tx>
            <c:strRef>
              <c:f>Лист1!$B$1</c:f>
              <c:strCache>
                <c:ptCount val="1"/>
                <c:pt idx="0">
                  <c:v>GDP</c:v>
                </c:pt>
              </c:strCache>
            </c:strRef>
          </c:tx>
          <c:spPr>
            <a:ln w="28575"/>
          </c:spPr>
          <c:dLbls>
            <c:dLbl>
              <c:idx val="3"/>
              <c:layout>
                <c:manualLayout>
                  <c:x val="-3.22061191626415E-3"/>
                  <c:y val="-3.9215573832140152E-2"/>
                </c:manualLayout>
              </c:layout>
              <c:showLegendKey val="0"/>
              <c:showVal val="1"/>
              <c:showCatName val="0"/>
              <c:showSerName val="0"/>
              <c:showPercent val="0"/>
              <c:showBubbleSize val="0"/>
              <c:extLst>
                <c:ext xmlns:c15="http://schemas.microsoft.com/office/drawing/2012/chart" uri="{CE6537A1-D6FC-4f65-9D91-7224C49458BB}">
                  <c15:layout/>
                </c:ext>
              </c:extLst>
            </c:dLbl>
            <c:dLbl>
              <c:idx val="4"/>
              <c:layout>
                <c:manualLayout>
                  <c:x val="-2.4154589371980603E-2"/>
                  <c:y val="4.7618911081884478E-2"/>
                </c:manualLayout>
              </c:layout>
              <c:showLegendKey val="0"/>
              <c:showVal val="1"/>
              <c:showCatName val="0"/>
              <c:showSerName val="0"/>
              <c:showPercent val="0"/>
              <c:showBubbleSize val="0"/>
              <c:extLst>
                <c:ext xmlns:c15="http://schemas.microsoft.com/office/drawing/2012/chart" uri="{CE6537A1-D6FC-4f65-9D91-7224C49458BB}">
                  <c15:layout/>
                </c:ext>
              </c:extLst>
            </c:dLbl>
            <c:spPr>
              <a:noFill/>
              <a:ln>
                <a:noFill/>
              </a:ln>
              <a:effectLst/>
            </c:spPr>
            <c:txPr>
              <a:bodyPr/>
              <a:lstStyle/>
              <a:p>
                <a:pPr>
                  <a:defRPr sz="1400"/>
                </a:pPr>
                <a:endParaRPr lang="ru-RU"/>
              </a:p>
            </c:tx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numRef>
              <c:f>Лист1!$A$2:$A$10</c:f>
              <c:numCache>
                <c:formatCode>General</c:formatCode>
                <c:ptCount val="9"/>
                <c:pt idx="0">
                  <c:v>2011</c:v>
                </c:pt>
                <c:pt idx="1">
                  <c:v>2012</c:v>
                </c:pt>
                <c:pt idx="2">
                  <c:v>2013</c:v>
                </c:pt>
                <c:pt idx="3">
                  <c:v>2014</c:v>
                </c:pt>
                <c:pt idx="4">
                  <c:v>2015</c:v>
                </c:pt>
                <c:pt idx="5">
                  <c:v>2016</c:v>
                </c:pt>
                <c:pt idx="6">
                  <c:v>2017</c:v>
                </c:pt>
                <c:pt idx="7">
                  <c:v>2018</c:v>
                </c:pt>
                <c:pt idx="8">
                  <c:v>2019</c:v>
                </c:pt>
              </c:numCache>
            </c:numRef>
          </c:cat>
          <c:val>
            <c:numRef>
              <c:f>Лист1!$B$2:$B$10</c:f>
              <c:numCache>
                <c:formatCode>General</c:formatCode>
                <c:ptCount val="9"/>
                <c:pt idx="0">
                  <c:v>81750.600000000006</c:v>
                </c:pt>
                <c:pt idx="1">
                  <c:v>85040.3</c:v>
                </c:pt>
                <c:pt idx="2">
                  <c:v>86533.1</c:v>
                </c:pt>
                <c:pt idx="3">
                  <c:v>87170.2</c:v>
                </c:pt>
                <c:pt idx="4">
                  <c:v>85450.6</c:v>
                </c:pt>
                <c:pt idx="5">
                  <c:v>85616.1</c:v>
                </c:pt>
                <c:pt idx="6">
                  <c:v>87179.3</c:v>
                </c:pt>
                <c:pt idx="7">
                  <c:v>89626.5</c:v>
                </c:pt>
                <c:pt idx="8">
                  <c:v>91445.1</c:v>
                </c:pt>
              </c:numCache>
            </c:numRef>
          </c:val>
          <c:smooth val="0"/>
        </c:ser>
        <c:dLbls>
          <c:showLegendKey val="0"/>
          <c:showVal val="0"/>
          <c:showCatName val="0"/>
          <c:showSerName val="0"/>
          <c:showPercent val="0"/>
          <c:showBubbleSize val="0"/>
        </c:dLbls>
        <c:marker val="1"/>
        <c:smooth val="0"/>
        <c:axId val="-610931760"/>
        <c:axId val="-610927408"/>
      </c:lineChart>
      <c:catAx>
        <c:axId val="-610931760"/>
        <c:scaling>
          <c:orientation val="minMax"/>
        </c:scaling>
        <c:delete val="0"/>
        <c:axPos val="b"/>
        <c:numFmt formatCode="General" sourceLinked="1"/>
        <c:majorTickMark val="out"/>
        <c:minorTickMark val="none"/>
        <c:tickLblPos val="nextTo"/>
        <c:txPr>
          <a:bodyPr/>
          <a:lstStyle/>
          <a:p>
            <a:pPr>
              <a:defRPr sz="1600" b="1"/>
            </a:pPr>
            <a:endParaRPr lang="ru-RU"/>
          </a:p>
        </c:txPr>
        <c:crossAx val="-610927408"/>
        <c:crosses val="autoZero"/>
        <c:auto val="1"/>
        <c:lblAlgn val="ctr"/>
        <c:lblOffset val="100"/>
        <c:noMultiLvlLbl val="0"/>
      </c:catAx>
      <c:valAx>
        <c:axId val="-610927408"/>
        <c:scaling>
          <c:orientation val="minMax"/>
        </c:scaling>
        <c:delete val="0"/>
        <c:axPos val="l"/>
        <c:majorGridlines/>
        <c:numFmt formatCode="General" sourceLinked="1"/>
        <c:majorTickMark val="out"/>
        <c:minorTickMark val="none"/>
        <c:tickLblPos val="nextTo"/>
        <c:txPr>
          <a:bodyPr/>
          <a:lstStyle/>
          <a:p>
            <a:pPr>
              <a:defRPr sz="1600" b="1"/>
            </a:pPr>
            <a:endParaRPr lang="ru-RU"/>
          </a:p>
        </c:txPr>
        <c:crossAx val="-610931760"/>
        <c:crosses val="autoZero"/>
        <c:crossBetween val="between"/>
      </c:valAx>
    </c:plotArea>
    <c:legend>
      <c:legendPos val="r"/>
      <c:layout/>
      <c:overlay val="0"/>
    </c:legend>
    <c:plotVisOnly val="1"/>
    <c:dispBlanksAs val="gap"/>
    <c:showDLblsOverMax val="0"/>
  </c:chart>
  <c:txPr>
    <a:bodyPr/>
    <a:lstStyle/>
    <a:p>
      <a:pPr>
        <a:defRPr sz="1800"/>
      </a:pPr>
      <a:endParaRPr lang="ru-RU"/>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ru-RU"/>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7.4185890795748319E-2"/>
          <c:y val="3.9232891005791977E-2"/>
          <c:w val="0.91692528252937333"/>
          <c:h val="0.33392911487795363"/>
        </c:manualLayout>
      </c:layout>
      <c:barChart>
        <c:barDir val="col"/>
        <c:grouping val="clustered"/>
        <c:varyColors val="0"/>
        <c:ser>
          <c:idx val="0"/>
          <c:order val="0"/>
          <c:tx>
            <c:strRef>
              <c:f>Лист1!$B$1</c:f>
              <c:strCache>
                <c:ptCount val="1"/>
                <c:pt idx="0">
                  <c:v>January-September 2020/January-September 2019</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Лист1!$A$2:$A$10</c:f>
              <c:strCache>
                <c:ptCount val="8"/>
                <c:pt idx="3">
                  <c:v>GDP</c:v>
                </c:pt>
                <c:pt idx="5">
                  <c:v>Investments in based capital</c:v>
                </c:pt>
                <c:pt idx="7">
                  <c:v>Real disposable population incomes</c:v>
                </c:pt>
              </c:strCache>
            </c:strRef>
          </c:cat>
          <c:val>
            <c:numRef>
              <c:f>Лист1!$B$2:$B$10</c:f>
              <c:numCache>
                <c:formatCode>General</c:formatCode>
                <c:ptCount val="9"/>
                <c:pt idx="3">
                  <c:v>96.6</c:v>
                </c:pt>
                <c:pt idx="5">
                  <c:v>95.9</c:v>
                </c:pt>
                <c:pt idx="7">
                  <c:v>95.7</c:v>
                </c:pt>
              </c:numCache>
            </c:numRef>
          </c:val>
        </c:ser>
        <c:ser>
          <c:idx val="1"/>
          <c:order val="1"/>
          <c:tx>
            <c:strRef>
              <c:f>Лист1!$C$1</c:f>
              <c:strCache>
                <c:ptCount val="1"/>
                <c:pt idx="0">
                  <c:v>January-September 2019/January-September 2018</c:v>
                </c:pt>
              </c:strCache>
            </c:strRef>
          </c:tx>
          <c:invertIfNegative val="0"/>
          <c:dLbls>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layout/>
                <c15:showLeaderLines val="0"/>
              </c:ext>
            </c:extLst>
          </c:dLbls>
          <c:cat>
            <c:strRef>
              <c:f>Лист1!$A$2:$A$10</c:f>
              <c:strCache>
                <c:ptCount val="8"/>
                <c:pt idx="3">
                  <c:v>GDP</c:v>
                </c:pt>
                <c:pt idx="5">
                  <c:v>Investments in based capital</c:v>
                </c:pt>
                <c:pt idx="7">
                  <c:v>Real disposable population incomes</c:v>
                </c:pt>
              </c:strCache>
            </c:strRef>
          </c:cat>
          <c:val>
            <c:numRef>
              <c:f>Лист1!$C$2:$C$10</c:f>
              <c:numCache>
                <c:formatCode>General</c:formatCode>
                <c:ptCount val="9"/>
                <c:pt idx="3">
                  <c:v>101</c:v>
                </c:pt>
                <c:pt idx="5">
                  <c:v>101.3</c:v>
                </c:pt>
                <c:pt idx="7">
                  <c:v>100.9</c:v>
                </c:pt>
              </c:numCache>
            </c:numRef>
          </c:val>
        </c:ser>
        <c:dLbls>
          <c:showLegendKey val="0"/>
          <c:showVal val="0"/>
          <c:showCatName val="0"/>
          <c:showSerName val="0"/>
          <c:showPercent val="0"/>
          <c:showBubbleSize val="0"/>
        </c:dLbls>
        <c:gapWidth val="150"/>
        <c:axId val="-610926320"/>
        <c:axId val="-610926864"/>
      </c:barChart>
      <c:catAx>
        <c:axId val="-610926320"/>
        <c:scaling>
          <c:orientation val="minMax"/>
        </c:scaling>
        <c:delete val="0"/>
        <c:axPos val="b"/>
        <c:numFmt formatCode="General" sourceLinked="0"/>
        <c:majorTickMark val="out"/>
        <c:minorTickMark val="none"/>
        <c:tickLblPos val="nextTo"/>
        <c:txPr>
          <a:bodyPr rot="-2160000"/>
          <a:lstStyle/>
          <a:p>
            <a:pPr>
              <a:defRPr/>
            </a:pPr>
            <a:endParaRPr lang="ru-RU"/>
          </a:p>
        </c:txPr>
        <c:crossAx val="-610926864"/>
        <c:crosses val="autoZero"/>
        <c:auto val="1"/>
        <c:lblAlgn val="ctr"/>
        <c:lblOffset val="100"/>
        <c:noMultiLvlLbl val="0"/>
      </c:catAx>
      <c:valAx>
        <c:axId val="-610926864"/>
        <c:scaling>
          <c:orientation val="minMax"/>
        </c:scaling>
        <c:delete val="0"/>
        <c:axPos val="l"/>
        <c:majorGridlines/>
        <c:numFmt formatCode="General" sourceLinked="1"/>
        <c:majorTickMark val="out"/>
        <c:minorTickMark val="none"/>
        <c:tickLblPos val="nextTo"/>
        <c:txPr>
          <a:bodyPr/>
          <a:lstStyle/>
          <a:p>
            <a:pPr>
              <a:defRPr sz="1600"/>
            </a:pPr>
            <a:endParaRPr lang="ru-RU"/>
          </a:p>
        </c:txPr>
        <c:crossAx val="-610926320"/>
        <c:crosses val="autoZero"/>
        <c:crossBetween val="between"/>
      </c:valAx>
    </c:plotArea>
    <c:legend>
      <c:legendPos val="b"/>
      <c:layout/>
      <c:overlay val="0"/>
    </c:legend>
    <c:plotVisOnly val="1"/>
    <c:dispBlanksAs val="gap"/>
    <c:showDLblsOverMax val="0"/>
  </c:chart>
  <c:txPr>
    <a:bodyPr/>
    <a:lstStyle/>
    <a:p>
      <a:pPr>
        <a:defRPr sz="1800"/>
      </a:pPr>
      <a:endParaRPr lang="ru-RU"/>
    </a:p>
  </c:txPr>
  <c:externalData r:id="rId1">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2749" name="Верхний колонтитул 1">
            <a:extLst>
              <a:ext uri="{FF2B5EF4-FFF2-40B4-BE49-F238E27FC236}"/>
            </a:extLst>
          </p:cNvPr>
          <p:cNvSpPr>
            <a:spLocks noGrp="1" noChangeArrowheads="1"/>
          </p:cNvSpPr>
          <p:nvPr>
            <p:ph type="hdr" sz="quarter"/>
          </p:nvPr>
        </p:nvSpPr>
        <p:spPr bwMode="auto">
          <a:xfrm>
            <a:off x="0" y="0"/>
            <a:ext cx="3076575" cy="511175"/>
          </a:xfrm>
          <a:prstGeom prst="rect">
            <a:avLst/>
          </a:prstGeom>
          <a:noFill/>
          <a:ln>
            <a:noFill/>
          </a:ln>
          <a:effectLst/>
        </p:spPr>
        <p:txBody>
          <a:bodyPr vert="horz" wrap="square" lIns="91440" tIns="45720" rIns="91440" bIns="45720" numCol="1" anchor="t" anchorCtr="0" compatLnSpc="1">
            <a:prstTxWarp prst="textNoShape">
              <a:avLst/>
            </a:prstTxWarp>
          </a:bodyPr>
          <a:lstStyle>
            <a:lvl1pPr eaLnBrk="1" hangingPunct="1">
              <a:buSzPct val="100000"/>
              <a:defRPr sz="1200">
                <a:cs typeface="Arial" charset="0"/>
              </a:defRPr>
            </a:lvl1pPr>
          </a:lstStyle>
          <a:p>
            <a:pPr>
              <a:defRPr/>
            </a:pPr>
            <a:endParaRPr lang="ru-RU" altLang="en-US"/>
          </a:p>
        </p:txBody>
      </p:sp>
      <p:sp>
        <p:nvSpPr>
          <p:cNvPr id="52750" name="Дата 2">
            <a:extLst>
              <a:ext uri="{FF2B5EF4-FFF2-40B4-BE49-F238E27FC236}"/>
            </a:extLst>
          </p:cNvPr>
          <p:cNvSpPr>
            <a:spLocks noGrp="1" noChangeArrowheads="1"/>
          </p:cNvSpPr>
          <p:nvPr>
            <p:ph type="dt" sz="quarter" idx="1"/>
          </p:nvPr>
        </p:nvSpPr>
        <p:spPr bwMode="auto">
          <a:xfrm>
            <a:off x="4021138" y="0"/>
            <a:ext cx="3076575" cy="511175"/>
          </a:xfrm>
          <a:prstGeom prst="rect">
            <a:avLst/>
          </a:prstGeom>
          <a:noFill/>
          <a:ln>
            <a:noFill/>
          </a:ln>
          <a:effectLst/>
        </p:spPr>
        <p:txBody>
          <a:bodyPr vert="horz" wrap="square" lIns="91440" tIns="45720" rIns="91440" bIns="45720" numCol="1" anchor="t" anchorCtr="0" compatLnSpc="1">
            <a:prstTxWarp prst="textNoShape">
              <a:avLst/>
            </a:prstTxWarp>
          </a:bodyPr>
          <a:lstStyle>
            <a:lvl1pPr algn="r" eaLnBrk="1" hangingPunct="1">
              <a:buSzPct val="100000"/>
              <a:defRPr sz="1200">
                <a:cs typeface="Arial" charset="0"/>
              </a:defRPr>
            </a:lvl1pPr>
          </a:lstStyle>
          <a:p>
            <a:pPr>
              <a:defRPr/>
            </a:pPr>
            <a:endParaRPr lang="ru-RU" altLang="en-US"/>
          </a:p>
        </p:txBody>
      </p:sp>
      <p:sp>
        <p:nvSpPr>
          <p:cNvPr id="52751" name="Нижний колонтитул 3">
            <a:extLst>
              <a:ext uri="{FF2B5EF4-FFF2-40B4-BE49-F238E27FC236}"/>
            </a:extLst>
          </p:cNvPr>
          <p:cNvSpPr>
            <a:spLocks noGrp="1" noChangeArrowheads="1"/>
          </p:cNvSpPr>
          <p:nvPr>
            <p:ph type="ftr" sz="quarter" idx="2"/>
          </p:nvPr>
        </p:nvSpPr>
        <p:spPr bwMode="auto">
          <a:xfrm>
            <a:off x="0" y="9721850"/>
            <a:ext cx="3076575" cy="511175"/>
          </a:xfrm>
          <a:prstGeom prst="rect">
            <a:avLst/>
          </a:prstGeom>
          <a:noFill/>
          <a:ln>
            <a:noFill/>
          </a:ln>
          <a:effectLst/>
        </p:spPr>
        <p:txBody>
          <a:bodyPr vert="horz" wrap="square" lIns="91440" tIns="45720" rIns="91440" bIns="45720" numCol="1" anchor="b" anchorCtr="0" compatLnSpc="1">
            <a:prstTxWarp prst="textNoShape">
              <a:avLst/>
            </a:prstTxWarp>
          </a:bodyPr>
          <a:lstStyle>
            <a:lvl1pPr eaLnBrk="1" hangingPunct="1">
              <a:buSzPct val="100000"/>
              <a:defRPr sz="1200">
                <a:cs typeface="Arial" charset="0"/>
              </a:defRPr>
            </a:lvl1pPr>
          </a:lstStyle>
          <a:p>
            <a:pPr>
              <a:defRPr/>
            </a:pPr>
            <a:endParaRPr lang="ru-RU" altLang="en-US"/>
          </a:p>
        </p:txBody>
      </p:sp>
      <p:sp>
        <p:nvSpPr>
          <p:cNvPr id="52752" name="Номер слайда 4">
            <a:extLst>
              <a:ext uri="{FF2B5EF4-FFF2-40B4-BE49-F238E27FC236}"/>
            </a:extLst>
          </p:cNvPr>
          <p:cNvSpPr>
            <a:spLocks noGrp="1" noChangeArrowheads="1"/>
          </p:cNvSpPr>
          <p:nvPr>
            <p:ph type="sldNum" sz="quarter" idx="3"/>
          </p:nvPr>
        </p:nvSpPr>
        <p:spPr bwMode="auto">
          <a:xfrm>
            <a:off x="4021138" y="9721850"/>
            <a:ext cx="3076575" cy="511175"/>
          </a:xfrm>
          <a:prstGeom prst="rect">
            <a:avLst/>
          </a:prstGeom>
          <a:noFill/>
          <a:ln>
            <a:noFill/>
          </a:ln>
          <a:effectLst/>
        </p:spPr>
        <p:txBody>
          <a:bodyPr vert="horz" wrap="square" lIns="91440" tIns="45720" rIns="91440" bIns="45720" numCol="1" anchor="b" anchorCtr="0" compatLnSpc="1">
            <a:prstTxWarp prst="textNoShape">
              <a:avLst/>
            </a:prstTxWarp>
          </a:bodyPr>
          <a:lstStyle>
            <a:lvl1pPr algn="r" eaLnBrk="1" hangingPunct="1">
              <a:buSzPct val="100000"/>
              <a:defRPr sz="1200"/>
            </a:lvl1pPr>
          </a:lstStyle>
          <a:p>
            <a:pPr>
              <a:defRPr/>
            </a:pPr>
            <a:fld id="{58ED2203-B191-4C88-AA0B-85DCED88FE98}" type="slidenum">
              <a:rPr lang="ru-RU" altLang="en-US"/>
              <a:pPr>
                <a:defRPr/>
              </a:pPr>
              <a:t>‹#›</a:t>
            </a:fld>
            <a:endParaRPr lang="ru-RU" altLang="en-US"/>
          </a:p>
        </p:txBody>
      </p:sp>
    </p:spTree>
    <p:extLst>
      <p:ext uri="{BB962C8B-B14F-4D97-AF65-F5344CB8AC3E}">
        <p14:creationId xmlns:p14="http://schemas.microsoft.com/office/powerpoint/2010/main" val="194008263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Pr>
        <a:solidFill>
          <a:srgbClr val="FFFFFF"/>
        </a:solidFill>
        <a:effectLst/>
      </p:bgPr>
    </p:bg>
    <p:spTree>
      <p:nvGrpSpPr>
        <p:cNvPr id="1" name=""/>
        <p:cNvGrpSpPr/>
        <p:nvPr/>
      </p:nvGrpSpPr>
      <p:grpSpPr>
        <a:xfrm>
          <a:off x="0" y="0"/>
          <a:ext cx="0" cy="0"/>
          <a:chOff x="0" y="0"/>
          <a:chExt cx="0" cy="0"/>
        </a:xfrm>
      </p:grpSpPr>
      <p:sp>
        <p:nvSpPr>
          <p:cNvPr id="2058" name="Title 1"/>
          <p:cNvSpPr>
            <a:spLocks noGrp="1" noChangeArrowheads="1"/>
          </p:cNvSpPr>
          <p:nvPr>
            <p:ph type="ctrTitle"/>
          </p:nvPr>
        </p:nvSpPr>
        <p:spPr>
          <a:xfrm>
            <a:off x="685800" y="1122363"/>
            <a:ext cx="7772400" cy="2387600"/>
          </a:xfrm>
        </p:spPr>
        <p:txBody>
          <a:bodyPr anchor="b"/>
          <a:lstStyle>
            <a:lvl1pPr>
              <a:defRPr/>
            </a:lvl1pPr>
          </a:lstStyle>
          <a:p>
            <a:pPr lvl="0"/>
            <a:r>
              <a:rPr lang="ru-RU" noProof="0"/>
              <a:t>Образец заголовка</a:t>
            </a:r>
            <a:endParaRPr lang="en-US" noProof="0"/>
          </a:p>
        </p:txBody>
      </p:sp>
      <p:sp>
        <p:nvSpPr>
          <p:cNvPr id="2059" name="Subtitle 2"/>
          <p:cNvSpPr>
            <a:spLocks noGrp="1" noChangeArrowheads="1"/>
          </p:cNvSpPr>
          <p:nvPr>
            <p:ph type="subTitle" idx="1"/>
          </p:nvPr>
        </p:nvSpPr>
        <p:spPr>
          <a:xfrm>
            <a:off x="1143000" y="3602038"/>
            <a:ext cx="6858000" cy="1655762"/>
          </a:xfrm>
        </p:spPr>
        <p:txBody>
          <a:bodyPr/>
          <a:lstStyle>
            <a:lvl1pPr marL="0" indent="0" algn="ctr">
              <a:buFont typeface="Arial" charset="0"/>
              <a:buNone/>
              <a:defRPr/>
            </a:lvl1pPr>
          </a:lstStyle>
          <a:p>
            <a:pPr lvl="0"/>
            <a:r>
              <a:rPr lang="ru-RU" noProof="0"/>
              <a:t>Образец подзаголовка</a:t>
            </a:r>
            <a:endParaRPr lang="en-US" noProof="0"/>
          </a:p>
        </p:txBody>
      </p:sp>
      <p:sp>
        <p:nvSpPr>
          <p:cNvPr id="4" name="Date Placeholder 3">
            <a:extLst>
              <a:ext uri="{FF2B5EF4-FFF2-40B4-BE49-F238E27FC236}"/>
            </a:extLst>
          </p:cNvPr>
          <p:cNvSpPr>
            <a:spLocks noGrp="1" noChangeArrowheads="1"/>
          </p:cNvSpPr>
          <p:nvPr>
            <p:ph type="dt" sz="half" idx="10"/>
          </p:nvPr>
        </p:nvSpPr>
        <p:spPr/>
        <p:txBody>
          <a:bodyPr/>
          <a:lstStyle>
            <a:lvl1pPr defTabSz="457200">
              <a:defRPr/>
            </a:lvl1pPr>
          </a:lstStyle>
          <a:p>
            <a:pPr>
              <a:defRPr/>
            </a:pPr>
            <a:fld id="{9226B7B9-8940-4CCA-A4B0-605190E12C90}" type="datetime1">
              <a:rPr lang="ru-RU" altLang="en-US"/>
              <a:pPr>
                <a:defRPr/>
              </a:pPr>
              <a:t>08.02.2021</a:t>
            </a:fld>
            <a:endParaRPr lang="ru-RU" altLang="en-US"/>
          </a:p>
        </p:txBody>
      </p:sp>
      <p:sp>
        <p:nvSpPr>
          <p:cNvPr id="5" name="Footer Placeholder 4">
            <a:extLst>
              <a:ext uri="{FF2B5EF4-FFF2-40B4-BE49-F238E27FC236}"/>
            </a:extLst>
          </p:cNvPr>
          <p:cNvSpPr>
            <a:spLocks noGrp="1" noChangeArrowheads="1"/>
          </p:cNvSpPr>
          <p:nvPr>
            <p:ph type="ftr" sz="quarter" idx="11"/>
          </p:nvPr>
        </p:nvSpPr>
        <p:spPr/>
        <p:txBody>
          <a:bodyPr/>
          <a:lstStyle>
            <a:lvl1pPr defTabSz="457200">
              <a:defRPr/>
            </a:lvl1pPr>
          </a:lstStyle>
          <a:p>
            <a:pPr>
              <a:defRPr/>
            </a:pPr>
            <a:endParaRPr lang="ru-RU" altLang="en-US"/>
          </a:p>
        </p:txBody>
      </p:sp>
      <p:sp>
        <p:nvSpPr>
          <p:cNvPr id="6" name="Slide Number Placeholder 5">
            <a:extLst>
              <a:ext uri="{FF2B5EF4-FFF2-40B4-BE49-F238E27FC236}"/>
            </a:extLst>
          </p:cNvPr>
          <p:cNvSpPr>
            <a:spLocks noGrp="1" noChangeArrowheads="1"/>
          </p:cNvSpPr>
          <p:nvPr>
            <p:ph type="sldNum" sz="quarter" idx="12"/>
          </p:nvPr>
        </p:nvSpPr>
        <p:spPr/>
        <p:txBody>
          <a:bodyPr/>
          <a:lstStyle>
            <a:lvl1pPr defTabSz="457200">
              <a:defRPr/>
            </a:lvl1pPr>
          </a:lstStyle>
          <a:p>
            <a:pPr>
              <a:defRPr/>
            </a:pPr>
            <a:fld id="{9D31FD83-171E-4B92-90D1-F89C9194011C}" type="slidenum">
              <a:rPr lang="ru-RU" altLang="en-US"/>
              <a:pPr>
                <a:defRPr/>
              </a:pPr>
              <a:t>‹#›</a:t>
            </a:fld>
            <a:endParaRPr lang="ru-RU" alt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9AE523D5-FD4C-4505-98AB-CAAD0B66D178}" type="datetime1">
              <a:rPr lang="ru-RU" altLang="en-US"/>
              <a:pPr>
                <a:defRPr/>
              </a:pPr>
              <a:t>08.02.2021</a:t>
            </a:fld>
            <a:endParaRPr lang="ru-RU" altLang="en-US"/>
          </a:p>
        </p:txBody>
      </p:sp>
      <p:sp>
        <p:nvSpPr>
          <p:cNvPr id="5"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7DB33172-6B7F-4DF5-9138-E9600861040A}" type="slidenum">
              <a:rPr lang="ru-RU" altLang="en-US"/>
              <a:pPr>
                <a:defRPr/>
              </a:pPr>
              <a:t>‹#›</a:t>
            </a:fld>
            <a:endParaRPr lang="ru-RU"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543675" y="365125"/>
            <a:ext cx="1971675" cy="5811838"/>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628650" y="365125"/>
            <a:ext cx="5762625" cy="5811838"/>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7AFE2995-7979-4A86-B13C-A4F823790DA8}" type="datetime1">
              <a:rPr lang="ru-RU" altLang="en-US"/>
              <a:pPr>
                <a:defRPr/>
              </a:pPr>
              <a:t>08.02.2021</a:t>
            </a:fld>
            <a:endParaRPr lang="ru-RU" altLang="en-US"/>
          </a:p>
        </p:txBody>
      </p:sp>
      <p:sp>
        <p:nvSpPr>
          <p:cNvPr id="5"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DFE465B0-7442-4EFE-A769-EEC8BEBD1AD9}" type="slidenum">
              <a:rPr lang="ru-RU" altLang="en-US"/>
              <a:pPr>
                <a:defRPr/>
              </a:pPr>
              <a:t>‹#›</a:t>
            </a:fld>
            <a:endParaRPr lang="ru-RU"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4CFD887A-D25D-48BF-AB63-6C14E01CD993}" type="datetime1">
              <a:rPr lang="ru-RU" altLang="en-US"/>
              <a:pPr>
                <a:defRPr/>
              </a:pPr>
              <a:t>08.02.2021</a:t>
            </a:fld>
            <a:endParaRPr lang="ru-RU" altLang="en-US"/>
          </a:p>
        </p:txBody>
      </p:sp>
      <p:sp>
        <p:nvSpPr>
          <p:cNvPr id="5"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F5D5C621-1DDB-41A7-9B2B-CBB2875B4D18}" type="slidenum">
              <a:rPr lang="ru-RU" altLang="en-US"/>
              <a:pPr>
                <a:defRPr/>
              </a:pPr>
              <a:t>‹#›</a:t>
            </a:fld>
            <a:endParaRPr lang="ru-RU"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BA91C9E0-4675-4056-9CDD-8F6B3945AFC2}" type="datetime1">
              <a:rPr lang="ru-RU" altLang="en-US"/>
              <a:pPr>
                <a:defRPr/>
              </a:pPr>
              <a:t>08.02.2021</a:t>
            </a:fld>
            <a:endParaRPr lang="ru-RU" altLang="en-US"/>
          </a:p>
        </p:txBody>
      </p:sp>
      <p:sp>
        <p:nvSpPr>
          <p:cNvPr id="5"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6"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F4FF5436-7671-450D-98E0-1652AFA7F103}" type="slidenum">
              <a:rPr lang="ru-RU" altLang="en-US"/>
              <a:pPr>
                <a:defRPr/>
              </a:pPr>
              <a:t>‹#›</a:t>
            </a:fld>
            <a:endParaRPr lang="ru-RU"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Объект 2"/>
          <p:cNvSpPr>
            <a:spLocks noGrp="1"/>
          </p:cNvSpPr>
          <p:nvPr>
            <p:ph sz="half" idx="1"/>
          </p:nvPr>
        </p:nvSpPr>
        <p:spPr>
          <a:xfrm>
            <a:off x="628650" y="1825625"/>
            <a:ext cx="386715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Объект 3"/>
          <p:cNvSpPr>
            <a:spLocks noGrp="1"/>
          </p:cNvSpPr>
          <p:nvPr>
            <p:ph sz="half" idx="2"/>
          </p:nvPr>
        </p:nvSpPr>
        <p:spPr>
          <a:xfrm>
            <a:off x="4648200" y="1825625"/>
            <a:ext cx="3867150" cy="435133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7797CD40-8302-4153-9A78-BBAB663AAF1E}" type="datetime1">
              <a:rPr lang="ru-RU" altLang="en-US"/>
              <a:pPr>
                <a:defRPr/>
              </a:pPr>
              <a:t>08.02.2021</a:t>
            </a:fld>
            <a:endParaRPr lang="ru-RU" altLang="en-US"/>
          </a:p>
        </p:txBody>
      </p:sp>
      <p:sp>
        <p:nvSpPr>
          <p:cNvPr id="6"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8F27E312-AC86-4BF7-927E-26CCB0D0ACE4}" type="slidenum">
              <a:rPr lang="ru-RU" altLang="en-US"/>
              <a:pPr>
                <a:defRPr/>
              </a:pPr>
              <a:t>‹#›</a:t>
            </a:fld>
            <a:endParaRPr lang="ru-RU"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Объект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Объект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12282F9D-12B3-45F6-B8F3-6D9FD540AAB5}" type="datetime1">
              <a:rPr lang="ru-RU" altLang="en-US"/>
              <a:pPr>
                <a:defRPr/>
              </a:pPr>
              <a:t>08.02.2021</a:t>
            </a:fld>
            <a:endParaRPr lang="ru-RU" altLang="en-US"/>
          </a:p>
        </p:txBody>
      </p:sp>
      <p:sp>
        <p:nvSpPr>
          <p:cNvPr id="8"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9"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1F8AB75D-DFDF-47B7-9AEF-E31D428323F6}" type="slidenum">
              <a:rPr lang="ru-RU" altLang="en-US"/>
              <a:pPr>
                <a:defRPr/>
              </a:pPr>
              <a:t>‹#›</a:t>
            </a:fld>
            <a:endParaRPr lang="ru-RU"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9CD04916-D420-4E90-BA5C-FCC527567B6B}" type="datetime1">
              <a:rPr lang="ru-RU" altLang="en-US"/>
              <a:pPr>
                <a:defRPr/>
              </a:pPr>
              <a:t>08.02.2021</a:t>
            </a:fld>
            <a:endParaRPr lang="ru-RU" altLang="en-US"/>
          </a:p>
        </p:txBody>
      </p:sp>
      <p:sp>
        <p:nvSpPr>
          <p:cNvPr id="4"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5"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DF602D58-4341-431B-BB9B-C672B91F0AC1}" type="slidenum">
              <a:rPr lang="ru-RU" altLang="en-US"/>
              <a:pPr>
                <a:defRPr/>
              </a:pPr>
              <a:t>‹#›</a:t>
            </a:fld>
            <a:endParaRPr lang="ru-RU"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1A48C4A8-ED0A-47F1-A6D8-951D35252D35}" type="datetime1">
              <a:rPr lang="ru-RU" altLang="en-US"/>
              <a:pPr>
                <a:defRPr/>
              </a:pPr>
              <a:t>08.02.2021</a:t>
            </a:fld>
            <a:endParaRPr lang="ru-RU" altLang="en-US"/>
          </a:p>
        </p:txBody>
      </p:sp>
      <p:sp>
        <p:nvSpPr>
          <p:cNvPr id="3"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4"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D570C260-534D-4C71-BC5B-CC5CFF667220}" type="slidenum">
              <a:rPr lang="ru-RU" altLang="en-US"/>
              <a:pPr>
                <a:defRPr/>
              </a:pPr>
              <a:t>‹#›</a:t>
            </a:fld>
            <a:endParaRPr lang="ru-RU"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Объект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4924D742-D315-479F-AA59-9DA6172C14AD}" type="datetime1">
              <a:rPr lang="ru-RU" altLang="en-US"/>
              <a:pPr>
                <a:defRPr/>
              </a:pPr>
              <a:t>08.02.2021</a:t>
            </a:fld>
            <a:endParaRPr lang="ru-RU" altLang="en-US"/>
          </a:p>
        </p:txBody>
      </p:sp>
      <p:sp>
        <p:nvSpPr>
          <p:cNvPr id="6"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06FB7A7E-6D7E-4652-9111-EFC7F1D21CCD}" type="slidenum">
              <a:rPr lang="ru-RU" altLang="en-US"/>
              <a:pPr>
                <a:defRPr/>
              </a:pPr>
              <a:t>‹#›</a:t>
            </a:fld>
            <a:endParaRPr lang="ru-RU"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ru-RU" noProof="0"/>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3">
            <a:extLst>
              <a:ext uri="{FF2B5EF4-FFF2-40B4-BE49-F238E27FC236}"/>
            </a:extLst>
          </p:cNvPr>
          <p:cNvSpPr>
            <a:spLocks noGrp="1" noChangeArrowheads="1"/>
          </p:cNvSpPr>
          <p:nvPr>
            <p:ph type="dt" sz="half" idx="10"/>
          </p:nvPr>
        </p:nvSpPr>
        <p:spPr>
          <a:ln/>
        </p:spPr>
        <p:txBody>
          <a:bodyPr/>
          <a:lstStyle>
            <a:lvl1pPr>
              <a:defRPr/>
            </a:lvl1pPr>
          </a:lstStyle>
          <a:p>
            <a:pPr>
              <a:defRPr/>
            </a:pPr>
            <a:fld id="{FA0E978F-590D-4FD7-BC6B-4277C2548F66}" type="datetime1">
              <a:rPr lang="ru-RU" altLang="en-US"/>
              <a:pPr>
                <a:defRPr/>
              </a:pPr>
              <a:t>08.02.2021</a:t>
            </a:fld>
            <a:endParaRPr lang="ru-RU" altLang="en-US"/>
          </a:p>
        </p:txBody>
      </p:sp>
      <p:sp>
        <p:nvSpPr>
          <p:cNvPr id="6" name="Footer Placeholder 4">
            <a:extLst>
              <a:ext uri="{FF2B5EF4-FFF2-40B4-BE49-F238E27FC236}"/>
            </a:extLst>
          </p:cNvPr>
          <p:cNvSpPr>
            <a:spLocks noGrp="1" noChangeArrowheads="1"/>
          </p:cNvSpPr>
          <p:nvPr>
            <p:ph type="ftr" sz="quarter" idx="11"/>
          </p:nvPr>
        </p:nvSpPr>
        <p:spPr>
          <a:ln/>
        </p:spPr>
        <p:txBody>
          <a:bodyPr/>
          <a:lstStyle>
            <a:lvl1pPr>
              <a:defRPr/>
            </a:lvl1pPr>
          </a:lstStyle>
          <a:p>
            <a:pPr>
              <a:defRPr/>
            </a:pPr>
            <a:endParaRPr lang="ru-RU" altLang="en-US"/>
          </a:p>
        </p:txBody>
      </p:sp>
      <p:sp>
        <p:nvSpPr>
          <p:cNvPr id="7" name="Slide Number Placeholder 5">
            <a:extLst>
              <a:ext uri="{FF2B5EF4-FFF2-40B4-BE49-F238E27FC236}"/>
            </a:extLst>
          </p:cNvPr>
          <p:cNvSpPr>
            <a:spLocks noGrp="1" noChangeArrowheads="1"/>
          </p:cNvSpPr>
          <p:nvPr>
            <p:ph type="sldNum" sz="quarter" idx="12"/>
          </p:nvPr>
        </p:nvSpPr>
        <p:spPr>
          <a:ln/>
        </p:spPr>
        <p:txBody>
          <a:bodyPr/>
          <a:lstStyle>
            <a:lvl1pPr>
              <a:defRPr/>
            </a:lvl1pPr>
          </a:lstStyle>
          <a:p>
            <a:pPr>
              <a:defRPr/>
            </a:pPr>
            <a:fld id="{3BEBBA0F-7D17-4172-BE87-D27413CA3D84}" type="slidenum">
              <a:rPr lang="ru-RU" altLang="en-US"/>
              <a:pPr>
                <a:defRPr/>
              </a:pPr>
              <a:t>‹#›</a:t>
            </a:fld>
            <a:endParaRPr lang="ru-RU"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628650" y="365125"/>
            <a:ext cx="7886700" cy="1325563"/>
          </a:xfrm>
          <a:prstGeom prst="rect">
            <a:avLst/>
          </a:prstGeom>
          <a:noFill/>
          <a:ln w="9525" algn="ctr">
            <a:noFill/>
            <a:miter lim="800000"/>
            <a:headEnd/>
            <a:tailEnd/>
          </a:ln>
        </p:spPr>
        <p:txBody>
          <a:bodyPr vert="horz" wrap="square" lIns="91440" tIns="45720" rIns="91440" bIns="45720" numCol="1" anchor="ctr" anchorCtr="0" compatLnSpc="1">
            <a:prstTxWarp prst="textNoShape">
              <a:avLst/>
            </a:prstTxWarp>
          </a:bodyPr>
          <a:lstStyle/>
          <a:p>
            <a:pPr lvl="0"/>
            <a:r>
              <a:rPr lang="en-US" altLang="ru-RU" smtClean="0"/>
              <a:t>Образец заголовка</a:t>
            </a:r>
          </a:p>
        </p:txBody>
      </p:sp>
      <p:sp>
        <p:nvSpPr>
          <p:cNvPr id="1027" name="Text Placeholder 2"/>
          <p:cNvSpPr>
            <a:spLocks noGrp="1" noChangeArrowheads="1"/>
          </p:cNvSpPr>
          <p:nvPr>
            <p:ph type="body" idx="1"/>
          </p:nvPr>
        </p:nvSpPr>
        <p:spPr bwMode="auto">
          <a:xfrm>
            <a:off x="628650" y="1825625"/>
            <a:ext cx="7886700" cy="4351338"/>
          </a:xfrm>
          <a:prstGeom prst="rect">
            <a:avLst/>
          </a:prstGeom>
          <a:noFill/>
          <a:ln w="9525" algn="ctr">
            <a:noFill/>
            <a:miter lim="800000"/>
            <a:headEnd/>
            <a:tailEnd/>
          </a:ln>
        </p:spPr>
        <p:txBody>
          <a:bodyPr vert="horz" wrap="square" lIns="91440" tIns="45720" rIns="91440" bIns="45720" numCol="1" anchor="t" anchorCtr="0" compatLnSpc="1">
            <a:prstTxWarp prst="textNoShape">
              <a:avLst/>
            </a:prstTxWarp>
          </a:bodyPr>
          <a:lstStyle/>
          <a:p>
            <a:pPr lvl="0"/>
            <a:r>
              <a:rPr lang="en-US" altLang="ru-RU" smtClean="0"/>
              <a:t>Образец текста</a:t>
            </a:r>
          </a:p>
          <a:p>
            <a:pPr lvl="1"/>
            <a:r>
              <a:rPr lang="en-US" altLang="ru-RU" smtClean="0"/>
              <a:t>Второй уровень</a:t>
            </a:r>
          </a:p>
          <a:p>
            <a:pPr lvl="2"/>
            <a:r>
              <a:rPr lang="en-US" altLang="ru-RU" smtClean="0"/>
              <a:t>Третий уровень</a:t>
            </a:r>
          </a:p>
          <a:p>
            <a:pPr lvl="3"/>
            <a:r>
              <a:rPr lang="en-US" altLang="ru-RU" smtClean="0"/>
              <a:t>Четвертый уровень</a:t>
            </a:r>
          </a:p>
          <a:p>
            <a:pPr lvl="4"/>
            <a:r>
              <a:rPr lang="en-US" altLang="ru-RU" smtClean="0"/>
              <a:t>Пятый уровень</a:t>
            </a:r>
          </a:p>
        </p:txBody>
      </p:sp>
      <p:sp>
        <p:nvSpPr>
          <p:cNvPr id="1029" name="Date Placeholder 3">
            <a:extLst>
              <a:ext uri="{FF2B5EF4-FFF2-40B4-BE49-F238E27FC236}"/>
            </a:extLst>
          </p:cNvPr>
          <p:cNvSpPr>
            <a:spLocks noGrp="1" noChangeArrowheads="1"/>
          </p:cNvSpPr>
          <p:nvPr>
            <p:ph type="dt" sz="half" idx="2"/>
          </p:nvPr>
        </p:nvSpPr>
        <p:spPr bwMode="auto">
          <a:xfrm>
            <a:off x="628650" y="6356350"/>
            <a:ext cx="2057400" cy="365125"/>
          </a:xfrm>
          <a:prstGeom prst="rect">
            <a:avLst/>
          </a:prstGeom>
          <a:noFill/>
          <a:ln>
            <a:noFill/>
          </a:ln>
          <a:effectLst/>
        </p:spPr>
        <p:txBody>
          <a:bodyPr vert="horz" wrap="square" lIns="91440" tIns="45720" rIns="91440" bIns="45720" numCol="1" anchor="ctr" anchorCtr="0" compatLnSpc="1">
            <a:prstTxWarp prst="textNoShape">
              <a:avLst/>
            </a:prstTxWarp>
          </a:bodyPr>
          <a:lstStyle>
            <a:lvl1pPr eaLnBrk="1" hangingPunct="1">
              <a:buSzPct val="100000"/>
              <a:defRPr sz="1200">
                <a:solidFill>
                  <a:srgbClr val="898989"/>
                </a:solidFill>
              </a:defRPr>
            </a:lvl1pPr>
          </a:lstStyle>
          <a:p>
            <a:pPr>
              <a:defRPr/>
            </a:pPr>
            <a:fld id="{8E16CB5A-36C7-4A0F-910B-F9B21A3EB175}" type="datetime1">
              <a:rPr lang="ru-RU" altLang="en-US"/>
              <a:pPr>
                <a:defRPr/>
              </a:pPr>
              <a:t>08.02.2021</a:t>
            </a:fld>
            <a:endParaRPr lang="ru-RU" altLang="en-US"/>
          </a:p>
        </p:txBody>
      </p:sp>
      <p:sp>
        <p:nvSpPr>
          <p:cNvPr id="1030" name="Footer Placeholder 4">
            <a:extLst>
              <a:ext uri="{FF2B5EF4-FFF2-40B4-BE49-F238E27FC236}"/>
            </a:extLst>
          </p:cNvPr>
          <p:cNvSpPr>
            <a:spLocks noGrp="1" noChangeArrowheads="1"/>
          </p:cNvSpPr>
          <p:nvPr>
            <p:ph type="ftr" sz="quarter" idx="3"/>
          </p:nvPr>
        </p:nvSpPr>
        <p:spPr bwMode="auto">
          <a:xfrm>
            <a:off x="3028950" y="6356350"/>
            <a:ext cx="3086100" cy="365125"/>
          </a:xfrm>
          <a:prstGeom prst="rect">
            <a:avLst/>
          </a:prstGeom>
          <a:noFill/>
          <a:ln>
            <a:noFill/>
          </a:ln>
          <a:effectLst/>
        </p:spPr>
        <p:txBody>
          <a:bodyPr vert="horz" wrap="square" lIns="91440" tIns="45720" rIns="91440" bIns="45720" numCol="1" anchor="ctr" anchorCtr="0" compatLnSpc="1">
            <a:prstTxWarp prst="textNoShape">
              <a:avLst/>
            </a:prstTxWarp>
          </a:bodyPr>
          <a:lstStyle>
            <a:lvl1pPr algn="ctr" eaLnBrk="1" hangingPunct="1">
              <a:buSzPct val="100000"/>
              <a:defRPr sz="1200">
                <a:solidFill>
                  <a:srgbClr val="898989"/>
                </a:solidFill>
              </a:defRPr>
            </a:lvl1pPr>
          </a:lstStyle>
          <a:p>
            <a:pPr>
              <a:defRPr/>
            </a:pPr>
            <a:endParaRPr lang="ru-RU" altLang="en-US"/>
          </a:p>
        </p:txBody>
      </p:sp>
      <p:sp>
        <p:nvSpPr>
          <p:cNvPr id="1031" name="Slide Number Placeholder 5">
            <a:extLst>
              <a:ext uri="{FF2B5EF4-FFF2-40B4-BE49-F238E27FC236}"/>
            </a:extLst>
          </p:cNvPr>
          <p:cNvSpPr>
            <a:spLocks noGrp="1" noChangeArrowheads="1"/>
          </p:cNvSpPr>
          <p:nvPr>
            <p:ph type="sldNum" sz="quarter" idx="4"/>
          </p:nvPr>
        </p:nvSpPr>
        <p:spPr bwMode="auto">
          <a:xfrm>
            <a:off x="6457950" y="6356350"/>
            <a:ext cx="2057400" cy="365125"/>
          </a:xfrm>
          <a:prstGeom prst="rect">
            <a:avLst/>
          </a:prstGeom>
          <a:noFill/>
          <a:ln>
            <a:noFill/>
          </a:ln>
          <a:effectLst/>
        </p:spPr>
        <p:txBody>
          <a:bodyPr vert="horz" wrap="square" lIns="91440" tIns="45720" rIns="91440" bIns="45720" numCol="1" anchor="ctr" anchorCtr="0" compatLnSpc="1">
            <a:prstTxWarp prst="textNoShape">
              <a:avLst/>
            </a:prstTxWarp>
          </a:bodyPr>
          <a:lstStyle>
            <a:lvl1pPr algn="r" eaLnBrk="1" hangingPunct="1">
              <a:buSzPct val="100000"/>
              <a:defRPr sz="1200">
                <a:solidFill>
                  <a:srgbClr val="898989"/>
                </a:solidFill>
              </a:defRPr>
            </a:lvl1pPr>
          </a:lstStyle>
          <a:p>
            <a:pPr>
              <a:defRPr/>
            </a:pPr>
            <a:fld id="{60450A15-3391-4F67-92BC-41B60DE0121C}" type="slidenum">
              <a:rPr lang="ru-RU" altLang="en-US"/>
              <a:pPr>
                <a:defRPr/>
              </a:pPr>
              <a:t>‹#›</a:t>
            </a:fld>
            <a:endParaRPr lang="ru-RU" altLang="en-US"/>
          </a:p>
        </p:txBody>
      </p:sp>
    </p:spTree>
  </p:cSld>
  <p:clrMap bg1="lt1" tx1="dk1" bg2="lt2" tx2="dk2" accent1="accent1" accent2="accent2" accent3="accent3" accent4="accent4" accent5="accent5" accent6="accent6" hlink="hlink" folHlink="folHlink"/>
  <p:sldLayoutIdLst>
    <p:sldLayoutId id="2147483803" r:id="rId1"/>
    <p:sldLayoutId id="2147483793" r:id="rId2"/>
    <p:sldLayoutId id="2147483794" r:id="rId3"/>
    <p:sldLayoutId id="2147483795" r:id="rId4"/>
    <p:sldLayoutId id="2147483796" r:id="rId5"/>
    <p:sldLayoutId id="2147483797" r:id="rId6"/>
    <p:sldLayoutId id="2147483798" r:id="rId7"/>
    <p:sldLayoutId id="2147483799" r:id="rId8"/>
    <p:sldLayoutId id="2147483800" r:id="rId9"/>
    <p:sldLayoutId id="2147483801" r:id="rId10"/>
    <p:sldLayoutId id="2147483802" r:id="rId11"/>
  </p:sldLayoutIdLst>
  <p:txStyles>
    <p:titleStyle>
      <a:lvl1pPr algn="l" rtl="0" eaLnBrk="0" fontAlgn="base" hangingPunct="0">
        <a:lnSpc>
          <a:spcPct val="90000"/>
        </a:lnSpc>
        <a:spcBef>
          <a:spcPct val="0"/>
        </a:spcBef>
        <a:spcAft>
          <a:spcPct val="0"/>
        </a:spcAft>
        <a:buSzPct val="100000"/>
        <a:defRPr sz="4400">
          <a:solidFill>
            <a:schemeClr val="tx1"/>
          </a:solidFill>
          <a:latin typeface="Calibri Light" charset="-52"/>
          <a:cs typeface="Arial" charset="0"/>
        </a:defRPr>
      </a:lvl1pPr>
      <a:lvl2pPr algn="l" rtl="0" eaLnBrk="0" fontAlgn="base" hangingPunct="0">
        <a:lnSpc>
          <a:spcPct val="90000"/>
        </a:lnSpc>
        <a:spcBef>
          <a:spcPct val="0"/>
        </a:spcBef>
        <a:spcAft>
          <a:spcPct val="0"/>
        </a:spcAft>
        <a:buSzPct val="100000"/>
        <a:defRPr sz="4400">
          <a:solidFill>
            <a:schemeClr val="tx1"/>
          </a:solidFill>
          <a:latin typeface="Calibri Light" charset="-52"/>
          <a:cs typeface="Arial" charset="0"/>
        </a:defRPr>
      </a:lvl2pPr>
      <a:lvl3pPr algn="l" rtl="0" eaLnBrk="0" fontAlgn="base" hangingPunct="0">
        <a:lnSpc>
          <a:spcPct val="90000"/>
        </a:lnSpc>
        <a:spcBef>
          <a:spcPct val="0"/>
        </a:spcBef>
        <a:spcAft>
          <a:spcPct val="0"/>
        </a:spcAft>
        <a:buSzPct val="100000"/>
        <a:defRPr sz="4400">
          <a:solidFill>
            <a:schemeClr val="tx1"/>
          </a:solidFill>
          <a:latin typeface="Calibri Light" charset="-52"/>
          <a:cs typeface="Arial" charset="0"/>
        </a:defRPr>
      </a:lvl3pPr>
      <a:lvl4pPr algn="l" rtl="0" eaLnBrk="0" fontAlgn="base" hangingPunct="0">
        <a:lnSpc>
          <a:spcPct val="90000"/>
        </a:lnSpc>
        <a:spcBef>
          <a:spcPct val="0"/>
        </a:spcBef>
        <a:spcAft>
          <a:spcPct val="0"/>
        </a:spcAft>
        <a:buSzPct val="100000"/>
        <a:defRPr sz="4400">
          <a:solidFill>
            <a:schemeClr val="tx1"/>
          </a:solidFill>
          <a:latin typeface="Calibri Light" charset="-52"/>
          <a:cs typeface="Arial" charset="0"/>
        </a:defRPr>
      </a:lvl4pPr>
      <a:lvl5pPr algn="l" rtl="0" eaLnBrk="0" fontAlgn="base" hangingPunct="0">
        <a:lnSpc>
          <a:spcPct val="90000"/>
        </a:lnSpc>
        <a:spcBef>
          <a:spcPct val="0"/>
        </a:spcBef>
        <a:spcAft>
          <a:spcPct val="0"/>
        </a:spcAft>
        <a:buSzPct val="100000"/>
        <a:defRPr sz="4400">
          <a:solidFill>
            <a:schemeClr val="tx1"/>
          </a:solidFill>
          <a:latin typeface="Calibri Light" charset="-52"/>
          <a:cs typeface="Arial" charset="0"/>
        </a:defRPr>
      </a:lvl5pPr>
      <a:lvl6pPr marL="457200" algn="l" rtl="0" fontAlgn="base">
        <a:lnSpc>
          <a:spcPct val="90000"/>
        </a:lnSpc>
        <a:spcBef>
          <a:spcPct val="0"/>
        </a:spcBef>
        <a:spcAft>
          <a:spcPct val="0"/>
        </a:spcAft>
        <a:buSzPct val="100000"/>
        <a:defRPr sz="4400">
          <a:solidFill>
            <a:schemeClr val="tx1"/>
          </a:solidFill>
          <a:latin typeface="Calibri Light" charset="-52"/>
          <a:cs typeface="Arial" charset="0"/>
        </a:defRPr>
      </a:lvl6pPr>
      <a:lvl7pPr marL="914400" algn="l" rtl="0" fontAlgn="base">
        <a:lnSpc>
          <a:spcPct val="90000"/>
        </a:lnSpc>
        <a:spcBef>
          <a:spcPct val="0"/>
        </a:spcBef>
        <a:spcAft>
          <a:spcPct val="0"/>
        </a:spcAft>
        <a:buSzPct val="100000"/>
        <a:defRPr sz="4400">
          <a:solidFill>
            <a:schemeClr val="tx1"/>
          </a:solidFill>
          <a:latin typeface="Calibri Light" charset="-52"/>
          <a:cs typeface="Arial" charset="0"/>
        </a:defRPr>
      </a:lvl7pPr>
      <a:lvl8pPr marL="1371600" algn="l" rtl="0" fontAlgn="base">
        <a:lnSpc>
          <a:spcPct val="90000"/>
        </a:lnSpc>
        <a:spcBef>
          <a:spcPct val="0"/>
        </a:spcBef>
        <a:spcAft>
          <a:spcPct val="0"/>
        </a:spcAft>
        <a:buSzPct val="100000"/>
        <a:defRPr sz="4400">
          <a:solidFill>
            <a:schemeClr val="tx1"/>
          </a:solidFill>
          <a:latin typeface="Calibri Light" charset="-52"/>
          <a:cs typeface="Arial" charset="0"/>
        </a:defRPr>
      </a:lvl8pPr>
      <a:lvl9pPr marL="1828800" algn="l" rtl="0" fontAlgn="base">
        <a:lnSpc>
          <a:spcPct val="90000"/>
        </a:lnSpc>
        <a:spcBef>
          <a:spcPct val="0"/>
        </a:spcBef>
        <a:spcAft>
          <a:spcPct val="0"/>
        </a:spcAft>
        <a:buSzPct val="100000"/>
        <a:defRPr sz="4400">
          <a:solidFill>
            <a:schemeClr val="tx1"/>
          </a:solidFill>
          <a:latin typeface="Calibri Light" charset="-52"/>
          <a:cs typeface="Arial" charset="0"/>
        </a:defRPr>
      </a:lvl9pPr>
    </p:titleStyle>
    <p:bodyStyle>
      <a:lvl1pPr marL="228600" indent="-228600" algn="l" rtl="0" eaLnBrk="0" fontAlgn="base" hangingPunct="0">
        <a:lnSpc>
          <a:spcPct val="90000"/>
        </a:lnSpc>
        <a:spcBef>
          <a:spcPts val="1000"/>
        </a:spcBef>
        <a:spcAft>
          <a:spcPct val="0"/>
        </a:spcAft>
        <a:buSzPct val="100000"/>
        <a:buFont typeface="Arial" charset="0"/>
        <a:buChar char="•"/>
        <a:defRPr sz="2800">
          <a:solidFill>
            <a:schemeClr val="tx1"/>
          </a:solidFill>
          <a:latin typeface="Calibri" pitchFamily="34" charset="0"/>
          <a:cs typeface="Arial" charset="0"/>
        </a:defRPr>
      </a:lvl1pPr>
      <a:lvl2pPr marL="685800" indent="-228600" algn="l" rtl="0" eaLnBrk="0" fontAlgn="base" hangingPunct="0">
        <a:lnSpc>
          <a:spcPct val="90000"/>
        </a:lnSpc>
        <a:spcBef>
          <a:spcPts val="500"/>
        </a:spcBef>
        <a:spcAft>
          <a:spcPct val="0"/>
        </a:spcAft>
        <a:buSzPct val="100000"/>
        <a:buFont typeface="Arial" charset="0"/>
        <a:buChar char="•"/>
        <a:defRPr sz="2400">
          <a:solidFill>
            <a:schemeClr val="tx1"/>
          </a:solidFill>
          <a:latin typeface="Calibri" pitchFamily="34" charset="0"/>
          <a:cs typeface="Arial" charset="0"/>
        </a:defRPr>
      </a:lvl2pPr>
      <a:lvl3pPr marL="1143000" indent="-228600" algn="l" rtl="0" eaLnBrk="0" fontAlgn="base" hangingPunct="0">
        <a:lnSpc>
          <a:spcPct val="90000"/>
        </a:lnSpc>
        <a:spcBef>
          <a:spcPts val="500"/>
        </a:spcBef>
        <a:spcAft>
          <a:spcPct val="0"/>
        </a:spcAft>
        <a:buSzPct val="100000"/>
        <a:buFont typeface="Arial" charset="0"/>
        <a:buChar char="•"/>
        <a:defRPr sz="2000">
          <a:solidFill>
            <a:schemeClr val="tx1"/>
          </a:solidFill>
          <a:latin typeface="Calibri" pitchFamily="34" charset="0"/>
          <a:cs typeface="Arial" charset="0"/>
        </a:defRPr>
      </a:lvl3pPr>
      <a:lvl4pPr marL="1600200" indent="-228600" algn="l" rtl="0" eaLnBrk="0" fontAlgn="base" hangingPunct="0">
        <a:lnSpc>
          <a:spcPct val="90000"/>
        </a:lnSpc>
        <a:spcBef>
          <a:spcPts val="500"/>
        </a:spcBef>
        <a:spcAft>
          <a:spcPct val="0"/>
        </a:spcAft>
        <a:buSzPct val="100000"/>
        <a:buFont typeface="Arial" charset="0"/>
        <a:buChar char="•"/>
        <a:defRPr sz="2000">
          <a:solidFill>
            <a:schemeClr val="tx1"/>
          </a:solidFill>
          <a:latin typeface="Calibri" pitchFamily="34" charset="0"/>
          <a:cs typeface="Arial" charset="0"/>
        </a:defRPr>
      </a:lvl4pPr>
      <a:lvl5pPr marL="2057400" indent="-228600" algn="l" rtl="0" eaLnBrk="0" fontAlgn="base" hangingPunct="0">
        <a:lnSpc>
          <a:spcPct val="90000"/>
        </a:lnSpc>
        <a:spcBef>
          <a:spcPts val="500"/>
        </a:spcBef>
        <a:spcAft>
          <a:spcPct val="0"/>
        </a:spcAft>
        <a:buSzPct val="100000"/>
        <a:buFont typeface="Arial" charset="0"/>
        <a:buChar char="•"/>
        <a:defRPr sz="2000">
          <a:solidFill>
            <a:schemeClr val="tx1"/>
          </a:solidFill>
          <a:latin typeface="Calibri" pitchFamily="34" charset="0"/>
          <a:cs typeface="Arial" charset="0"/>
        </a:defRPr>
      </a:lvl5pPr>
      <a:lvl6pPr marL="2514600" indent="-228600" algn="l" rtl="0" fontAlgn="base">
        <a:lnSpc>
          <a:spcPct val="90000"/>
        </a:lnSpc>
        <a:spcBef>
          <a:spcPts val="500"/>
        </a:spcBef>
        <a:spcAft>
          <a:spcPct val="0"/>
        </a:spcAft>
        <a:buSzPct val="100000"/>
        <a:buFont typeface="Arial" charset="0"/>
        <a:buChar char="•"/>
        <a:defRPr>
          <a:solidFill>
            <a:schemeClr val="tx1"/>
          </a:solidFill>
          <a:latin typeface="Calibri" pitchFamily="34" charset="0"/>
          <a:cs typeface="Arial" charset="0"/>
        </a:defRPr>
      </a:lvl6pPr>
      <a:lvl7pPr marL="2971800" indent="-228600" algn="l" rtl="0" fontAlgn="base">
        <a:lnSpc>
          <a:spcPct val="90000"/>
        </a:lnSpc>
        <a:spcBef>
          <a:spcPts val="500"/>
        </a:spcBef>
        <a:spcAft>
          <a:spcPct val="0"/>
        </a:spcAft>
        <a:buSzPct val="100000"/>
        <a:buFont typeface="Arial" charset="0"/>
        <a:buChar char="•"/>
        <a:defRPr>
          <a:solidFill>
            <a:schemeClr val="tx1"/>
          </a:solidFill>
          <a:latin typeface="Calibri" pitchFamily="34" charset="0"/>
          <a:cs typeface="Arial" charset="0"/>
        </a:defRPr>
      </a:lvl7pPr>
      <a:lvl8pPr marL="3429000" indent="-228600" algn="l" rtl="0" fontAlgn="base">
        <a:lnSpc>
          <a:spcPct val="90000"/>
        </a:lnSpc>
        <a:spcBef>
          <a:spcPts val="500"/>
        </a:spcBef>
        <a:spcAft>
          <a:spcPct val="0"/>
        </a:spcAft>
        <a:buSzPct val="100000"/>
        <a:buFont typeface="Arial" charset="0"/>
        <a:buChar char="•"/>
        <a:defRPr>
          <a:solidFill>
            <a:schemeClr val="tx1"/>
          </a:solidFill>
          <a:latin typeface="Calibri" pitchFamily="34" charset="0"/>
          <a:cs typeface="Arial" charset="0"/>
        </a:defRPr>
      </a:lvl8pPr>
      <a:lvl9pPr marL="3886200" indent="-228600" algn="l" rtl="0" fontAlgn="base">
        <a:lnSpc>
          <a:spcPct val="90000"/>
        </a:lnSpc>
        <a:spcBef>
          <a:spcPts val="500"/>
        </a:spcBef>
        <a:spcAft>
          <a:spcPct val="0"/>
        </a:spcAft>
        <a:buSzPct val="100000"/>
        <a:buFont typeface="Arial" charset="0"/>
        <a:buChar char="•"/>
        <a:defRPr>
          <a:solidFill>
            <a:schemeClr val="tx1"/>
          </a:solidFill>
          <a:latin typeface="Calibri" pitchFamily="34" charset="0"/>
          <a:cs typeface="Arial" charset="0"/>
        </a:defRPr>
      </a:lvl9pPr>
    </p:bodyStyle>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russiancouncil.ru/sanctions-euobj" TargetMode="Externa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Заголовок 1"/>
          <p:cNvSpPr>
            <a:spLocks noGrp="1" noChangeArrowheads="1"/>
          </p:cNvSpPr>
          <p:nvPr>
            <p:ph type="ctrTitle" idx="4294967295"/>
          </p:nvPr>
        </p:nvSpPr>
        <p:spPr>
          <a:xfrm>
            <a:off x="307975" y="4500563"/>
            <a:ext cx="5319713" cy="1127125"/>
          </a:xfrm>
        </p:spPr>
        <p:txBody>
          <a:bodyPr anchor="b"/>
          <a:lstStyle/>
          <a:p>
            <a:pPr eaLnBrk="1" hangingPunct="1"/>
            <a:r>
              <a:rPr lang="en-GB" altLang="ru-RU" sz="2400" b="1" smtClean="0">
                <a:solidFill>
                  <a:srgbClr val="FFFFFF"/>
                </a:solidFill>
                <a:latin typeface="Tahoma" pitchFamily="34" charset="0"/>
                <a:cs typeface="Tahoma" pitchFamily="34" charset="0"/>
              </a:rPr>
              <a:t>The Spatial and Social Impacts of Economic Sanctions During the Coronavirus Pandemia</a:t>
            </a:r>
          </a:p>
        </p:txBody>
      </p:sp>
      <p:sp>
        <p:nvSpPr>
          <p:cNvPr id="3075" name="Подзаголовок 2"/>
          <p:cNvSpPr>
            <a:spLocks noGrp="1" noChangeArrowheads="1"/>
          </p:cNvSpPr>
          <p:nvPr>
            <p:ph type="subTitle" idx="4294967295"/>
          </p:nvPr>
        </p:nvSpPr>
        <p:spPr>
          <a:xfrm>
            <a:off x="307975" y="5627688"/>
            <a:ext cx="3411538" cy="409575"/>
          </a:xfrm>
        </p:spPr>
        <p:txBody>
          <a:bodyPr/>
          <a:lstStyle/>
          <a:p>
            <a:pPr marL="0" indent="0" eaLnBrk="1" hangingPunct="1">
              <a:lnSpc>
                <a:spcPct val="100000"/>
              </a:lnSpc>
              <a:spcBef>
                <a:spcPct val="0"/>
              </a:spcBef>
              <a:buFont typeface="Arial" charset="0"/>
              <a:buNone/>
            </a:pPr>
            <a:r>
              <a:rPr lang="ru-RU" altLang="en-US" sz="1200" b="1" smtClean="0">
                <a:solidFill>
                  <a:schemeClr val="bg1"/>
                </a:solidFill>
                <a:latin typeface="Tahoma" pitchFamily="34" charset="0"/>
                <a:cs typeface="Tahoma" pitchFamily="34" charset="0"/>
              </a:rPr>
              <a:t> </a:t>
            </a:r>
            <a:endParaRPr lang="ru-RU" altLang="en-US" sz="1200" smtClean="0">
              <a:solidFill>
                <a:schemeClr val="bg1"/>
              </a:solidFill>
              <a:latin typeface="Tahoma" pitchFamily="34" charset="0"/>
              <a:cs typeface="Tahoma" pitchFamily="34" charset="0"/>
            </a:endParaRPr>
          </a:p>
        </p:txBody>
      </p:sp>
      <p:pic>
        <p:nvPicPr>
          <p:cNvPr id="3076" name="Picture 5"/>
          <p:cNvPicPr>
            <a:picLocks noChangeAspect="1" noChangeArrowheads="1"/>
          </p:cNvPicPr>
          <p:nvPr/>
        </p:nvPicPr>
        <p:blipFill>
          <a:blip r:embed="rId3" cstate="print"/>
          <a:srcRect/>
          <a:stretch>
            <a:fillRect/>
          </a:stretch>
        </p:blipFill>
        <p:spPr bwMode="auto">
          <a:xfrm>
            <a:off x="6659563" y="549275"/>
            <a:ext cx="2413000" cy="144621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Заголовок 1"/>
          <p:cNvSpPr>
            <a:spLocks noGrp="1" noChangeArrowheads="1"/>
          </p:cNvSpPr>
          <p:nvPr>
            <p:ph type="title" idx="4294967295"/>
          </p:nvPr>
        </p:nvSpPr>
        <p:spPr/>
        <p:txBody>
          <a:bodyPr/>
          <a:lstStyle/>
          <a:p>
            <a:pPr eaLnBrk="1" hangingPunct="1"/>
            <a:r>
              <a:rPr lang="en-GB" altLang="ru-RU" sz="4000" b="1" smtClean="0">
                <a:solidFill>
                  <a:srgbClr val="000000"/>
                </a:solidFill>
                <a:latin typeface="Calibri Light" pitchFamily="34" charset="0"/>
                <a:cs typeface="Calibri Light" pitchFamily="34" charset="0"/>
              </a:rPr>
              <a:t>SMART SANCTIONS: IMPACT ON INTERNATIONAL POLITICS</a:t>
            </a:r>
          </a:p>
        </p:txBody>
      </p:sp>
      <p:sp>
        <p:nvSpPr>
          <p:cNvPr id="14339" name="Содержимое 2"/>
          <p:cNvSpPr>
            <a:spLocks noGrp="1" noChangeArrowheads="1"/>
          </p:cNvSpPr>
          <p:nvPr>
            <p:ph idx="4294967295"/>
          </p:nvPr>
        </p:nvSpPr>
        <p:spPr>
          <a:xfrm>
            <a:off x="642938" y="2000250"/>
            <a:ext cx="7886700" cy="4351338"/>
          </a:xfrm>
        </p:spPr>
        <p:txBody>
          <a:bodyPr/>
          <a:lstStyle/>
          <a:p>
            <a:pPr eaLnBrk="1" hangingPunct="1">
              <a:lnSpc>
                <a:spcPct val="70000"/>
              </a:lnSpc>
              <a:buFont typeface="Arial" charset="0"/>
              <a:buNone/>
            </a:pPr>
            <a:r>
              <a:rPr lang="en-GB" altLang="ru-RU" sz="2000" dirty="0" smtClean="0">
                <a:solidFill>
                  <a:srgbClr val="000000"/>
                </a:solidFill>
                <a:cs typeface="Calibri" pitchFamily="34" charset="0"/>
              </a:rPr>
              <a:t>1. Reducing the reputational costs of the active use of sanctions tools in foreign policy for the countries imposing sanctions.</a:t>
            </a:r>
          </a:p>
          <a:p>
            <a:pPr eaLnBrk="1" hangingPunct="1">
              <a:lnSpc>
                <a:spcPct val="70000"/>
              </a:lnSpc>
              <a:buFont typeface="Arial" charset="0"/>
              <a:buNone/>
            </a:pPr>
            <a:endParaRPr lang="en-GB" altLang="ru-RU" sz="2000" dirty="0" smtClean="0">
              <a:solidFill>
                <a:srgbClr val="000000"/>
              </a:solidFill>
              <a:cs typeface="Calibri" pitchFamily="34" charset="0"/>
            </a:endParaRPr>
          </a:p>
          <a:p>
            <a:pPr eaLnBrk="1" hangingPunct="1">
              <a:lnSpc>
                <a:spcPct val="70000"/>
              </a:lnSpc>
              <a:buFont typeface="Arial" charset="0"/>
              <a:buNone/>
            </a:pPr>
            <a:r>
              <a:rPr lang="en-GB" altLang="ru-RU" sz="2000" dirty="0" smtClean="0">
                <a:solidFill>
                  <a:srgbClr val="000000"/>
                </a:solidFill>
                <a:cs typeface="Calibri" pitchFamily="34" charset="0"/>
              </a:rPr>
              <a:t>2. Growing incentives to use sanctions without a UN Security Council decision or in the "UN+" format, when the country imposing the sanctions relies on the basic UN Security Council decision and supplements it with its own deployed sanctions package, referring to the fact that the corresponding measures are not directed against the target country and its civilian population, but against its elites.</a:t>
            </a:r>
          </a:p>
          <a:p>
            <a:pPr eaLnBrk="1" hangingPunct="1">
              <a:lnSpc>
                <a:spcPct val="70000"/>
              </a:lnSpc>
              <a:buFont typeface="Arial" charset="0"/>
              <a:buNone/>
            </a:pPr>
            <a:endParaRPr lang="en-GB" altLang="ru-RU" sz="2000" dirty="0" smtClean="0">
              <a:solidFill>
                <a:srgbClr val="000000"/>
              </a:solidFill>
              <a:cs typeface="Calibri" pitchFamily="34" charset="0"/>
            </a:endParaRPr>
          </a:p>
          <a:p>
            <a:pPr eaLnBrk="1" hangingPunct="1">
              <a:lnSpc>
                <a:spcPct val="70000"/>
              </a:lnSpc>
              <a:buFont typeface="Arial" charset="0"/>
              <a:buNone/>
            </a:pPr>
            <a:r>
              <a:rPr lang="en-GB" altLang="ru-RU" sz="2000" dirty="0" smtClean="0">
                <a:solidFill>
                  <a:srgbClr val="000000"/>
                </a:solidFill>
                <a:cs typeface="Calibri" pitchFamily="34" charset="0"/>
              </a:rPr>
              <a:t>3. Complicating the creation of control mechanisms: economic entities of countries with active economic ties with the target country can seek formats for continuing cooperation, regardless of the sanctions regime.   Sanctions tool is the threat to use penalties by national governments against "violators</a:t>
            </a:r>
            <a:r>
              <a:rPr lang="en-GB" altLang="ru-RU" sz="2000" dirty="0" smtClean="0">
                <a:solidFill>
                  <a:srgbClr val="000000"/>
                </a:solidFill>
                <a:cs typeface="Calibri" pitchFamily="34" charset="0"/>
              </a:rPr>
              <a:t>".</a:t>
            </a:r>
            <a:endParaRPr lang="en-GB" altLang="ru-RU" sz="2000" dirty="0" smtClean="0">
              <a:solidFill>
                <a:srgbClr val="000000"/>
              </a:solidFill>
              <a:cs typeface="Calibri" pitchFamily="34"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Заголовок 1"/>
          <p:cNvSpPr>
            <a:spLocks noGrp="1" noChangeArrowheads="1"/>
          </p:cNvSpPr>
          <p:nvPr>
            <p:ph type="title" idx="4294967295"/>
          </p:nvPr>
        </p:nvSpPr>
        <p:spPr/>
        <p:txBody>
          <a:bodyPr/>
          <a:lstStyle/>
          <a:p>
            <a:pPr algn="just" eaLnBrk="1" hangingPunct="1"/>
            <a:r>
              <a:rPr lang="en-GB" altLang="ru-RU" sz="4000" b="1" smtClean="0">
                <a:solidFill>
                  <a:srgbClr val="000000"/>
                </a:solidFill>
                <a:latin typeface="Calibri Light" pitchFamily="34" charset="0"/>
                <a:cs typeface="Calibri Light" pitchFamily="34" charset="0"/>
              </a:rPr>
              <a:t>SANCTIONS AGAINST THE RUSSIAN FEDERATION: BEGINNING </a:t>
            </a:r>
          </a:p>
        </p:txBody>
      </p:sp>
      <p:sp>
        <p:nvSpPr>
          <p:cNvPr id="16387" name="Содержимое 2"/>
          <p:cNvSpPr>
            <a:spLocks noGrp="1" noChangeArrowheads="1"/>
          </p:cNvSpPr>
          <p:nvPr>
            <p:ph idx="4294967295"/>
          </p:nvPr>
        </p:nvSpPr>
        <p:spPr>
          <a:xfrm>
            <a:off x="628650" y="1557338"/>
            <a:ext cx="7886700" cy="4351337"/>
          </a:xfrm>
        </p:spPr>
        <p:txBody>
          <a:bodyPr/>
          <a:lstStyle/>
          <a:p>
            <a:pPr eaLnBrk="1" hangingPunct="1">
              <a:lnSpc>
                <a:spcPct val="70000"/>
              </a:lnSpc>
            </a:pPr>
            <a:endParaRPr lang="ru-RU" altLang="en-US" sz="1800" smtClean="0"/>
          </a:p>
          <a:p>
            <a:pPr eaLnBrk="1" hangingPunct="1">
              <a:lnSpc>
                <a:spcPct val="70000"/>
              </a:lnSpc>
            </a:pPr>
            <a:r>
              <a:rPr lang="en-GB" altLang="ru-RU" sz="2000" smtClean="0">
                <a:solidFill>
                  <a:srgbClr val="000000"/>
                </a:solidFill>
                <a:cs typeface="Calibri" pitchFamily="34" charset="0"/>
              </a:rPr>
              <a:t>Initiated by the USA</a:t>
            </a:r>
          </a:p>
          <a:p>
            <a:pPr eaLnBrk="1" hangingPunct="1">
              <a:lnSpc>
                <a:spcPct val="70000"/>
              </a:lnSpc>
            </a:pPr>
            <a:r>
              <a:rPr lang="en-GB" altLang="ru-RU" sz="2000" smtClean="0">
                <a:solidFill>
                  <a:srgbClr val="000000"/>
                </a:solidFill>
                <a:cs typeface="Calibri" pitchFamily="34" charset="0"/>
              </a:rPr>
              <a:t>1991 – ban on the supply to Russia of electronic systems, optical fibres, communications equipment, marine and aeronautical equipment, jet engines, etc. </a:t>
            </a:r>
          </a:p>
          <a:p>
            <a:pPr eaLnBrk="1" hangingPunct="1">
              <a:lnSpc>
                <a:spcPct val="70000"/>
              </a:lnSpc>
            </a:pPr>
            <a:r>
              <a:rPr lang="en-GB" altLang="ru-RU" sz="2000" smtClean="0">
                <a:solidFill>
                  <a:srgbClr val="000000"/>
                </a:solidFill>
                <a:cs typeface="Calibri" pitchFamily="34" charset="0"/>
              </a:rPr>
              <a:t>1998 – the United States added 10 Russian scientific institutions to the "blacklist" (on suspicion of cooperation with Iran in the missile and nuclear fields): American companies were prohibited from receiving any goods, technologies or services directly or indirectly from these Russian organisations. </a:t>
            </a:r>
          </a:p>
          <a:p>
            <a:pPr eaLnBrk="1" hangingPunct="1">
              <a:lnSpc>
                <a:spcPct val="70000"/>
              </a:lnSpc>
            </a:pPr>
            <a:r>
              <a:rPr lang="en-GB" altLang="ru-RU" sz="2000" smtClean="0">
                <a:solidFill>
                  <a:srgbClr val="000000"/>
                </a:solidFill>
                <a:cs typeface="Calibri" pitchFamily="34" charset="0"/>
              </a:rPr>
              <a:t>2012 – the "Magnitsky Act" was adopted, named after a lawyer who was a witness and a suspect in major economic criminal cases against the Hermitage Capital Management Fund. S. Magnitsky died in the Matrosskaya Tishina prison under unclear circumstances, which became the basis for the anti-Russian campaign in the United States and the imposition of sanctions against a number of Russian officials involved (according to the United States) in his death.</a:t>
            </a:r>
          </a:p>
          <a:p>
            <a:pPr eaLnBrk="1" hangingPunct="1">
              <a:lnSpc>
                <a:spcPct val="70000"/>
              </a:lnSpc>
            </a:pPr>
            <a:endParaRPr lang="ru-RU" altLang="en-US" sz="180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Заголовок 1"/>
          <p:cNvSpPr>
            <a:spLocks noGrp="1"/>
          </p:cNvSpPr>
          <p:nvPr>
            <p:ph type="title"/>
          </p:nvPr>
        </p:nvSpPr>
        <p:spPr>
          <a:xfrm>
            <a:off x="428625" y="365125"/>
            <a:ext cx="8086725" cy="777875"/>
          </a:xfrm>
        </p:spPr>
        <p:txBody>
          <a:bodyPr/>
          <a:lstStyle/>
          <a:p>
            <a:r>
              <a:rPr lang="en-US" altLang="ru-RU" sz="2400" b="1" smtClean="0">
                <a:latin typeface="Calibri Light" pitchFamily="34" charset="0"/>
              </a:rPr>
              <a:t>RATIO OF THE GDP OF THE COUNTRIES IMPOSING SANCTIONS AGAINST RUSSIA TO THE GDP OF RUSSIA IN 2010 AND 2013 IN TERMS OF 2005 PRICES, TIMES</a:t>
            </a:r>
            <a:endParaRPr lang="ru-RU" sz="2400" b="1" smtClean="0">
              <a:latin typeface="Calibri Light" pitchFamily="34" charset="0"/>
            </a:endParaRPr>
          </a:p>
        </p:txBody>
      </p:sp>
      <p:graphicFrame>
        <p:nvGraphicFramePr>
          <p:cNvPr id="3" name="Объект 2"/>
          <p:cNvGraphicFramePr>
            <a:graphicFrameLocks noGrp="1"/>
          </p:cNvGraphicFramePr>
          <p:nvPr>
            <p:ph idx="1"/>
          </p:nvPr>
        </p:nvGraphicFramePr>
        <p:xfrm>
          <a:off x="571500" y="1484313"/>
          <a:ext cx="8215369" cy="4945090"/>
        </p:xfrm>
        <a:graphic>
          <a:graphicData uri="http://schemas.openxmlformats.org/drawingml/2006/table">
            <a:tbl>
              <a:tblPr/>
              <a:tblGrid>
                <a:gridCol w="1571488"/>
                <a:gridCol w="1207591"/>
                <a:gridCol w="1208443"/>
                <a:gridCol w="2174005"/>
                <a:gridCol w="1208443"/>
                <a:gridCol w="845399"/>
              </a:tblGrid>
              <a:tr h="494509">
                <a:tc>
                  <a:txBody>
                    <a:bodyPr/>
                    <a:lstStyle/>
                    <a:p>
                      <a:pPr fontAlgn="base">
                        <a:lnSpc>
                          <a:spcPct val="115000"/>
                        </a:lnSpc>
                        <a:spcAft>
                          <a:spcPts val="0"/>
                        </a:spcAft>
                      </a:pPr>
                      <a:r>
                        <a:rPr lang="en-GB" sz="1800" b="1" dirty="0">
                          <a:solidFill>
                            <a:srgbClr val="FFFFFF"/>
                          </a:solidFill>
                          <a:effectLst/>
                          <a:latin typeface="Calibri"/>
                          <a:ea typeface="Calibri"/>
                          <a:cs typeface="Arial"/>
                        </a:rPr>
                        <a:t>Country</a:t>
                      </a:r>
                      <a:endParaRPr lang="ru-RU" sz="1400" dirty="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gridSpan="2">
                  <a:txBody>
                    <a:bodyPr/>
                    <a:lstStyle/>
                    <a:p>
                      <a:pPr fontAlgn="base">
                        <a:lnSpc>
                          <a:spcPct val="115000"/>
                        </a:lnSpc>
                        <a:spcAft>
                          <a:spcPts val="0"/>
                        </a:spcAft>
                      </a:pPr>
                      <a:r>
                        <a:rPr lang="en-GB" sz="1800" b="1">
                          <a:solidFill>
                            <a:srgbClr val="FFFFFF"/>
                          </a:solidFill>
                          <a:effectLst/>
                          <a:latin typeface="Calibri"/>
                          <a:ea typeface="Calibri"/>
                          <a:cs typeface="Arial"/>
                        </a:rPr>
                        <a:t>Ratio</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hMerge="1">
                  <a:txBody>
                    <a:bodyPr/>
                    <a:lstStyle/>
                    <a:p>
                      <a:endParaRPr lang="ru-RU"/>
                    </a:p>
                  </a:txBody>
                  <a:tcPr/>
                </a:tc>
                <a:tc>
                  <a:txBody>
                    <a:bodyPr/>
                    <a:lstStyle/>
                    <a:p>
                      <a:pPr fontAlgn="base">
                        <a:lnSpc>
                          <a:spcPct val="115000"/>
                        </a:lnSpc>
                        <a:spcAft>
                          <a:spcPts val="0"/>
                        </a:spcAft>
                      </a:pPr>
                      <a:r>
                        <a:rPr lang="en-GB" sz="1800" b="1">
                          <a:solidFill>
                            <a:srgbClr val="FFFFFF"/>
                          </a:solidFill>
                          <a:effectLst/>
                          <a:latin typeface="Calibri"/>
                          <a:ea typeface="Calibri"/>
                          <a:cs typeface="Arial"/>
                        </a:rPr>
                        <a:t>Country</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gridSpan="2">
                  <a:txBody>
                    <a:bodyPr/>
                    <a:lstStyle/>
                    <a:p>
                      <a:pPr fontAlgn="base">
                        <a:lnSpc>
                          <a:spcPct val="115000"/>
                        </a:lnSpc>
                        <a:spcAft>
                          <a:spcPts val="0"/>
                        </a:spcAft>
                      </a:pPr>
                      <a:r>
                        <a:rPr lang="en-GB" sz="1800" b="1">
                          <a:solidFill>
                            <a:srgbClr val="FFFFFF"/>
                          </a:solidFill>
                          <a:effectLst/>
                          <a:latin typeface="Calibri"/>
                          <a:ea typeface="Calibri"/>
                          <a:cs typeface="Arial"/>
                        </a:rPr>
                        <a:t>Ratio</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hMerge="1">
                  <a:txBody>
                    <a:bodyPr/>
                    <a:lstStyle/>
                    <a:p>
                      <a:endParaRPr lang="ru-RU"/>
                    </a:p>
                  </a:txBody>
                  <a:tcPr/>
                </a:tc>
              </a:tr>
              <a:tr h="494509">
                <a:tc>
                  <a:txBody>
                    <a:bodyPr/>
                    <a:lstStyle/>
                    <a:p>
                      <a:pPr>
                        <a:lnSpc>
                          <a:spcPct val="115000"/>
                        </a:lnSpc>
                      </a:pPr>
                      <a:endParaRPr lang="ru-RU" sz="1400" dirty="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2010</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2013</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2010</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2013</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494509">
                <a:tc>
                  <a:txBody>
                    <a:bodyPr/>
                    <a:lstStyle/>
                    <a:p>
                      <a:pPr fontAlgn="base">
                        <a:lnSpc>
                          <a:spcPct val="115000"/>
                        </a:lnSpc>
                        <a:spcAft>
                          <a:spcPts val="0"/>
                        </a:spcAft>
                      </a:pPr>
                      <a:r>
                        <a:rPr lang="en-GB" sz="1800" b="1" dirty="0" smtClean="0">
                          <a:solidFill>
                            <a:srgbClr val="000000"/>
                          </a:solidFill>
                          <a:effectLst/>
                          <a:latin typeface="Calibri"/>
                          <a:ea typeface="Calibri"/>
                          <a:cs typeface="Arial"/>
                        </a:rPr>
                        <a:t>USA</a:t>
                      </a:r>
                      <a:endParaRPr lang="ru-RU" sz="1400" b="1" dirty="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15.0</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14.5</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France</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2.5</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2.4</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r h="494509">
                <a:tc>
                  <a:txBody>
                    <a:bodyPr/>
                    <a:lstStyle/>
                    <a:p>
                      <a:pPr fontAlgn="base">
                        <a:lnSpc>
                          <a:spcPct val="115000"/>
                        </a:lnSpc>
                        <a:spcAft>
                          <a:spcPts val="0"/>
                        </a:spcAft>
                      </a:pPr>
                      <a:r>
                        <a:rPr lang="en-GB" sz="1800" b="1" dirty="0">
                          <a:solidFill>
                            <a:srgbClr val="000000"/>
                          </a:solidFill>
                          <a:effectLst/>
                          <a:latin typeface="Calibri"/>
                          <a:ea typeface="Calibri"/>
                          <a:cs typeface="Arial"/>
                        </a:rPr>
                        <a:t>Japan</a:t>
                      </a:r>
                      <a:endParaRPr lang="ru-RU" sz="1400" b="1" dirty="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5.1</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4.8</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Italy</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2.0</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1.8</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494509">
                <a:tc>
                  <a:txBody>
                    <a:bodyPr/>
                    <a:lstStyle/>
                    <a:p>
                      <a:pPr fontAlgn="base">
                        <a:lnSpc>
                          <a:spcPct val="115000"/>
                        </a:lnSpc>
                        <a:spcAft>
                          <a:spcPts val="0"/>
                        </a:spcAft>
                      </a:pPr>
                      <a:r>
                        <a:rPr lang="en-GB" sz="1800" b="1">
                          <a:solidFill>
                            <a:srgbClr val="000000"/>
                          </a:solidFill>
                          <a:effectLst/>
                          <a:latin typeface="Calibri"/>
                          <a:ea typeface="Calibri"/>
                          <a:cs typeface="Arial"/>
                        </a:rPr>
                        <a:t>Canada</a:t>
                      </a:r>
                      <a:endParaRPr lang="ru-RU" sz="1400" b="1">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1.4</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1.3</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Spain</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1.3</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1.2</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r h="494509">
                <a:tc>
                  <a:txBody>
                    <a:bodyPr/>
                    <a:lstStyle/>
                    <a:p>
                      <a:pPr fontAlgn="base">
                        <a:lnSpc>
                          <a:spcPct val="115000"/>
                        </a:lnSpc>
                        <a:spcAft>
                          <a:spcPts val="0"/>
                        </a:spcAft>
                      </a:pPr>
                      <a:r>
                        <a:rPr lang="en-GB" sz="1800" b="1" dirty="0">
                          <a:solidFill>
                            <a:srgbClr val="000000"/>
                          </a:solidFill>
                          <a:effectLst/>
                          <a:latin typeface="Calibri"/>
                          <a:ea typeface="Calibri"/>
                          <a:cs typeface="Arial"/>
                        </a:rPr>
                        <a:t>EU countries</a:t>
                      </a:r>
                      <a:endParaRPr lang="ru-RU" sz="1400" b="1" dirty="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16.4</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15.3</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b="1">
                          <a:solidFill>
                            <a:srgbClr val="000000"/>
                          </a:solidFill>
                          <a:effectLst/>
                          <a:latin typeface="Calibri"/>
                          <a:ea typeface="Calibri"/>
                          <a:cs typeface="Arial"/>
                        </a:rPr>
                        <a:t>Other initiators</a:t>
                      </a:r>
                      <a:endParaRPr lang="ru-RU" sz="1400" b="1">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2.1</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2.0</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494509">
                <a:tc>
                  <a:txBody>
                    <a:bodyPr/>
                    <a:lstStyle/>
                    <a:p>
                      <a:pPr fontAlgn="base">
                        <a:lnSpc>
                          <a:spcPct val="115000"/>
                        </a:lnSpc>
                        <a:spcAft>
                          <a:spcPts val="0"/>
                        </a:spcAft>
                      </a:pPr>
                      <a:r>
                        <a:rPr lang="en-GB" sz="1800">
                          <a:solidFill>
                            <a:srgbClr val="000000"/>
                          </a:solidFill>
                          <a:effectLst/>
                          <a:latin typeface="Calibri"/>
                          <a:ea typeface="Calibri"/>
                          <a:cs typeface="Arial"/>
                        </a:rPr>
                        <a:t>Incl.</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b="1" dirty="0">
                          <a:solidFill>
                            <a:srgbClr val="000000"/>
                          </a:solidFill>
                          <a:effectLst/>
                          <a:latin typeface="Calibri"/>
                          <a:ea typeface="Calibri"/>
                          <a:cs typeface="Arial"/>
                        </a:rPr>
                        <a:t>All initiators</a:t>
                      </a:r>
                      <a:endParaRPr lang="ru-RU" sz="1400" b="1" dirty="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40.0</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37.9</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r h="494509">
                <a:tc>
                  <a:txBody>
                    <a:bodyPr/>
                    <a:lstStyle/>
                    <a:p>
                      <a:pPr fontAlgn="base">
                        <a:lnSpc>
                          <a:spcPct val="115000"/>
                        </a:lnSpc>
                        <a:spcAft>
                          <a:spcPts val="0"/>
                        </a:spcAft>
                      </a:pPr>
                      <a:r>
                        <a:rPr lang="en-GB" sz="1800">
                          <a:solidFill>
                            <a:srgbClr val="000000"/>
                          </a:solidFill>
                          <a:effectLst/>
                          <a:latin typeface="Calibri"/>
                          <a:ea typeface="Calibri"/>
                          <a:cs typeface="Arial"/>
                        </a:rPr>
                        <a:t>Germany</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3.3</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3.2</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494509">
                <a:tc>
                  <a:txBody>
                    <a:bodyPr/>
                    <a:lstStyle/>
                    <a:p>
                      <a:pPr fontAlgn="base">
                        <a:lnSpc>
                          <a:spcPct val="115000"/>
                        </a:lnSpc>
                        <a:spcAft>
                          <a:spcPts val="0"/>
                        </a:spcAft>
                      </a:pPr>
                      <a:r>
                        <a:rPr lang="en-GB" sz="1800">
                          <a:solidFill>
                            <a:srgbClr val="000000"/>
                          </a:solidFill>
                          <a:effectLst/>
                          <a:latin typeface="Calibri"/>
                          <a:ea typeface="Calibri"/>
                          <a:cs typeface="Arial"/>
                        </a:rPr>
                        <a:t>Great Britain</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3.0</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fontAlgn="base">
                        <a:lnSpc>
                          <a:spcPct val="115000"/>
                        </a:lnSpc>
                        <a:spcAft>
                          <a:spcPts val="0"/>
                        </a:spcAft>
                      </a:pPr>
                      <a:r>
                        <a:rPr lang="en-GB" sz="1800">
                          <a:solidFill>
                            <a:srgbClr val="000000"/>
                          </a:solidFill>
                          <a:effectLst/>
                          <a:latin typeface="Calibri"/>
                          <a:ea typeface="Calibri"/>
                          <a:cs typeface="Arial"/>
                        </a:rPr>
                        <a:t>2.8</a:t>
                      </a:r>
                      <a:endParaRPr lang="ru-RU" sz="140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a:lnSpc>
                          <a:spcPct val="115000"/>
                        </a:lnSpc>
                      </a:pPr>
                      <a:endParaRPr lang="ru-RU" sz="1400">
                        <a:effectLst/>
                        <a:latin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r h="494509">
                <a:tc gridSpan="6">
                  <a:txBody>
                    <a:bodyPr/>
                    <a:lstStyle/>
                    <a:p>
                      <a:pPr fontAlgn="base">
                        <a:lnSpc>
                          <a:spcPct val="115000"/>
                        </a:lnSpc>
                        <a:spcAft>
                          <a:spcPts val="0"/>
                        </a:spcAft>
                      </a:pPr>
                      <a:r>
                        <a:rPr lang="en-GB" sz="1800" dirty="0">
                          <a:solidFill>
                            <a:srgbClr val="000000"/>
                          </a:solidFill>
                          <a:effectLst/>
                          <a:latin typeface="Calibri"/>
                          <a:ea typeface="Calibri"/>
                          <a:cs typeface="Arial"/>
                        </a:rPr>
                        <a:t>Source: World Bank</a:t>
                      </a:r>
                      <a:endParaRPr lang="ru-RU" sz="1400" dirty="0">
                        <a:effectLst/>
                        <a:latin typeface="Calibri"/>
                        <a:ea typeface="Calibri"/>
                        <a:cs typeface="Times New Roman"/>
                      </a:endParaRPr>
                    </a:p>
                  </a:txBody>
                  <a:tcP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c hMerge="1">
                  <a:txBody>
                    <a:bodyPr/>
                    <a:lstStyle/>
                    <a:p>
                      <a:endParaRPr lang="ru-RU"/>
                    </a:p>
                  </a:txBody>
                  <a:tcPr/>
                </a:tc>
              </a:tr>
            </a:tbl>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Заголовок 1"/>
          <p:cNvSpPr>
            <a:spLocks noGrp="1" noChangeArrowheads="1"/>
          </p:cNvSpPr>
          <p:nvPr>
            <p:ph type="title" idx="4294967295"/>
          </p:nvPr>
        </p:nvSpPr>
        <p:spPr>
          <a:xfrm>
            <a:off x="628650" y="365125"/>
            <a:ext cx="7886700" cy="825500"/>
          </a:xfrm>
        </p:spPr>
        <p:txBody>
          <a:bodyPr/>
          <a:lstStyle/>
          <a:p>
            <a:pPr eaLnBrk="1" hangingPunct="1"/>
            <a:r>
              <a:rPr lang="en-GB" altLang="ru-RU" sz="4000" b="1" smtClean="0">
                <a:solidFill>
                  <a:srgbClr val="000000"/>
                </a:solidFill>
                <a:latin typeface="Calibri Light" pitchFamily="34" charset="0"/>
                <a:cs typeface="Calibri Light" pitchFamily="34" charset="0"/>
              </a:rPr>
              <a:t>SANCTIONS AGAINST THE RUSSIAN FEDERATION: ESCALATION</a:t>
            </a:r>
          </a:p>
        </p:txBody>
      </p:sp>
      <p:sp>
        <p:nvSpPr>
          <p:cNvPr id="18435" name="Содержимое 2"/>
          <p:cNvSpPr>
            <a:spLocks noGrp="1" noChangeArrowheads="1"/>
          </p:cNvSpPr>
          <p:nvPr>
            <p:ph idx="4294967295"/>
          </p:nvPr>
        </p:nvSpPr>
        <p:spPr>
          <a:xfrm>
            <a:off x="301625" y="1371600"/>
            <a:ext cx="8556625" cy="5219700"/>
          </a:xfrm>
        </p:spPr>
        <p:txBody>
          <a:bodyPr/>
          <a:lstStyle/>
          <a:p>
            <a:pPr eaLnBrk="1" hangingPunct="1"/>
            <a:r>
              <a:rPr lang="en-US" altLang="ru-RU" sz="1400" b="1" dirty="0" smtClean="0">
                <a:solidFill>
                  <a:srgbClr val="000000"/>
                </a:solidFill>
                <a:cs typeface="Calibri" pitchFamily="34" charset="0"/>
              </a:rPr>
              <a:t>S</a:t>
            </a:r>
            <a:r>
              <a:rPr lang="en-GB" altLang="ru-RU" sz="1400" b="1" dirty="0" err="1" smtClean="0">
                <a:solidFill>
                  <a:srgbClr val="000000"/>
                </a:solidFill>
                <a:cs typeface="Calibri" pitchFamily="34" charset="0"/>
              </a:rPr>
              <a:t>tage</a:t>
            </a:r>
            <a:r>
              <a:rPr lang="en-GB" altLang="ru-RU" sz="1400" b="1" dirty="0" smtClean="0">
                <a:solidFill>
                  <a:srgbClr val="000000"/>
                </a:solidFill>
                <a:cs typeface="Calibri" pitchFamily="34" charset="0"/>
              </a:rPr>
              <a:t> 1. </a:t>
            </a:r>
            <a:r>
              <a:rPr lang="en-GB" altLang="ru-RU" sz="1400" dirty="0" smtClean="0">
                <a:solidFill>
                  <a:srgbClr val="000000"/>
                </a:solidFill>
                <a:cs typeface="Calibri" pitchFamily="34" charset="0"/>
              </a:rPr>
              <a:t>Targeted sanctions (March 17 – July 15, 2014).  Exclusively against particular individuals and legal entities whose actions are believed to threaten the territorial integrity and political stability of Ukraine directly during and in the first months after the annexation of Crimea and Sevastopol to the Russian Federation.</a:t>
            </a:r>
          </a:p>
          <a:p>
            <a:pPr eaLnBrk="1" hangingPunct="1"/>
            <a:r>
              <a:rPr lang="en-GB" altLang="ru-RU" sz="1400" b="1" dirty="0" smtClean="0">
                <a:solidFill>
                  <a:srgbClr val="000000"/>
                </a:solidFill>
                <a:cs typeface="Calibri" pitchFamily="34" charset="0"/>
              </a:rPr>
              <a:t>Stage 2</a:t>
            </a:r>
            <a:r>
              <a:rPr lang="en-GB" altLang="ru-RU" sz="1400" dirty="0" smtClean="0">
                <a:solidFill>
                  <a:srgbClr val="000000"/>
                </a:solidFill>
                <a:cs typeface="Calibri" pitchFamily="34" charset="0"/>
              </a:rPr>
              <a:t>. </a:t>
            </a:r>
            <a:r>
              <a:rPr lang="en-GB" altLang="ru-RU" sz="1400" dirty="0" err="1" smtClean="0">
                <a:solidFill>
                  <a:srgbClr val="000000"/>
                </a:solidFill>
                <a:cs typeface="Calibri" pitchFamily="34" charset="0"/>
              </a:rPr>
              <a:t>Sectoral</a:t>
            </a:r>
            <a:r>
              <a:rPr lang="en-GB" altLang="ru-RU" sz="1400" dirty="0" smtClean="0">
                <a:solidFill>
                  <a:srgbClr val="000000"/>
                </a:solidFill>
                <a:cs typeface="Calibri" pitchFamily="34" charset="0"/>
              </a:rPr>
              <a:t> sanctions (July 16 – September 11, 2014).  The reason is the aggravation of the armed confrontation in Eastern Ukraine and the allegations of Russia of supporting the unrecognised Donetsk and </a:t>
            </a:r>
            <a:r>
              <a:rPr lang="en-GB" altLang="ru-RU" sz="1400" dirty="0" err="1" smtClean="0">
                <a:solidFill>
                  <a:srgbClr val="000000"/>
                </a:solidFill>
                <a:cs typeface="Calibri" pitchFamily="34" charset="0"/>
              </a:rPr>
              <a:t>Lugansk</a:t>
            </a:r>
            <a:r>
              <a:rPr lang="en-GB" altLang="ru-RU" sz="1400" dirty="0" smtClean="0">
                <a:solidFill>
                  <a:srgbClr val="000000"/>
                </a:solidFill>
                <a:cs typeface="Calibri" pitchFamily="34" charset="0"/>
              </a:rPr>
              <a:t> Republics. As a result, entire sectors of the Russian economy (fuel and energy, financial, military-industrial) were damaged, regardless of whether companies in the relevant sectors were involved in the crisis in Ukraine or not.</a:t>
            </a:r>
          </a:p>
          <a:p>
            <a:pPr eaLnBrk="1" hangingPunct="1"/>
            <a:r>
              <a:rPr lang="en-GB" altLang="ru-RU" sz="1400" b="1" dirty="0" smtClean="0">
                <a:solidFill>
                  <a:srgbClr val="000000"/>
                </a:solidFill>
                <a:cs typeface="Calibri" pitchFamily="34" charset="0"/>
              </a:rPr>
              <a:t>Stage 3. </a:t>
            </a:r>
            <a:r>
              <a:rPr lang="en-GB" altLang="ru-RU" sz="1400" dirty="0" smtClean="0">
                <a:solidFill>
                  <a:srgbClr val="000000"/>
                </a:solidFill>
                <a:cs typeface="Calibri" pitchFamily="34" charset="0"/>
              </a:rPr>
              <a:t>Escalation of sanctions (September 12, 2014 – August 1, 2017). The lack of progress in the implementation of the Minsk agreements was used as a basis for the prolongation of decisions regarding the application of the sanctions regime The most significant expansion was undertaken by the United States in September 2016, when more than a hundred Russian companies were added to the sanction lists.</a:t>
            </a:r>
          </a:p>
          <a:p>
            <a:pPr eaLnBrk="1" hangingPunct="1"/>
            <a:r>
              <a:rPr lang="en-GB" altLang="ru-RU" sz="1400" b="1" dirty="0" smtClean="0">
                <a:solidFill>
                  <a:srgbClr val="000000"/>
                </a:solidFill>
                <a:cs typeface="Calibri" pitchFamily="34" charset="0"/>
              </a:rPr>
              <a:t>Stage 4. </a:t>
            </a:r>
            <a:r>
              <a:rPr lang="en-GB" altLang="ru-RU" sz="1400" dirty="0" smtClean="0">
                <a:solidFill>
                  <a:srgbClr val="000000"/>
                </a:solidFill>
                <a:cs typeface="Calibri" pitchFamily="34" charset="0"/>
              </a:rPr>
              <a:t>Expansion of the grounds for sanctions (August 2, 2017 – August 1, 2019).  Strengthening of the sanctions regime was linked with issues that are not related to the problem of the territorial integrity of Ukraine. For example,.  August 2018 – violation of the Convention on the Prohibition of the Development, Production, Stockpiling and Use of Chemical Weapons and on their Destruction (CWC) in connection with the </a:t>
            </a:r>
            <a:r>
              <a:rPr lang="en-GB" altLang="ru-RU" sz="1400" dirty="0" err="1" smtClean="0">
                <a:solidFill>
                  <a:srgbClr val="000000"/>
                </a:solidFill>
                <a:cs typeface="Calibri" pitchFamily="34" charset="0"/>
              </a:rPr>
              <a:t>Skripals</a:t>
            </a:r>
            <a:r>
              <a:rPr lang="en-GB" altLang="ru-RU" sz="1400" dirty="0" smtClean="0">
                <a:solidFill>
                  <a:srgbClr val="000000"/>
                </a:solidFill>
                <a:cs typeface="Calibri" pitchFamily="34" charset="0"/>
              </a:rPr>
              <a:t> case.</a:t>
            </a:r>
          </a:p>
          <a:p>
            <a:pPr eaLnBrk="1" hangingPunct="1"/>
            <a:r>
              <a:rPr lang="en-GB" altLang="ru-RU" sz="1400" b="1" dirty="0" smtClean="0">
                <a:solidFill>
                  <a:srgbClr val="000000"/>
                </a:solidFill>
                <a:cs typeface="Calibri" pitchFamily="34" charset="0"/>
              </a:rPr>
              <a:t>Stage 5. </a:t>
            </a:r>
            <a:r>
              <a:rPr lang="en-GB" altLang="ru-RU" sz="1400" dirty="0" smtClean="0">
                <a:solidFill>
                  <a:srgbClr val="000000"/>
                </a:solidFill>
                <a:cs typeface="Calibri" pitchFamily="34" charset="0"/>
              </a:rPr>
              <a:t>Expansion of institutions involved in sanctions (August 2, 2019 -). Obstruction of providing Russia with any loans, financial or technical assistance from international institutions (IMF, World Bank). American banks are prohibited from participating in the primary sale of Russian non-</a:t>
            </a:r>
            <a:r>
              <a:rPr lang="en-GB" altLang="ru-RU" sz="1400" dirty="0" err="1" smtClean="0">
                <a:solidFill>
                  <a:srgbClr val="000000"/>
                </a:solidFill>
                <a:cs typeface="Calibri" pitchFamily="34" charset="0"/>
              </a:rPr>
              <a:t>ruble</a:t>
            </a:r>
            <a:r>
              <a:rPr lang="en-GB" altLang="ru-RU" sz="1400" dirty="0" smtClean="0">
                <a:solidFill>
                  <a:srgbClr val="000000"/>
                </a:solidFill>
                <a:cs typeface="Calibri" pitchFamily="34" charset="0"/>
              </a:rPr>
              <a:t> sovereign debt and from providing non-</a:t>
            </a:r>
            <a:r>
              <a:rPr lang="en-GB" altLang="ru-RU" sz="1400" dirty="0" err="1" smtClean="0">
                <a:solidFill>
                  <a:srgbClr val="000000"/>
                </a:solidFill>
                <a:cs typeface="Calibri" pitchFamily="34" charset="0"/>
              </a:rPr>
              <a:t>ruble</a:t>
            </a:r>
            <a:r>
              <a:rPr lang="en-GB" altLang="ru-RU" sz="1400" dirty="0" smtClean="0">
                <a:solidFill>
                  <a:srgbClr val="000000"/>
                </a:solidFill>
                <a:cs typeface="Calibri" pitchFamily="34" charset="0"/>
              </a:rPr>
              <a:t> loans to the Russian government. Applies to ministries, agencies and the “sovereign wealth fund”, including the Central Bank of Russia and the National Welfare Fund. </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Заголовок 1"/>
          <p:cNvSpPr>
            <a:spLocks noGrp="1"/>
          </p:cNvSpPr>
          <p:nvPr>
            <p:ph type="title"/>
          </p:nvPr>
        </p:nvSpPr>
        <p:spPr>
          <a:xfrm>
            <a:off x="571500" y="214313"/>
            <a:ext cx="7958138" cy="785812"/>
          </a:xfrm>
        </p:spPr>
        <p:txBody>
          <a:bodyPr/>
          <a:lstStyle/>
          <a:p>
            <a:r>
              <a:rPr lang="en-US" altLang="ru-RU" sz="3200" b="1" smtClean="0">
                <a:latin typeface="Calibri Light" pitchFamily="34" charset="0"/>
              </a:rPr>
              <a:t>ECONOMIC SANCTIONS AGAINST RUSSIA</a:t>
            </a:r>
            <a:endParaRPr lang="ru-RU" sz="3200" b="1" smtClean="0">
              <a:latin typeface="Calibri Light" pitchFamily="34" charset="0"/>
            </a:endParaRPr>
          </a:p>
        </p:txBody>
      </p:sp>
      <p:graphicFrame>
        <p:nvGraphicFramePr>
          <p:cNvPr id="3" name="Объект 2"/>
          <p:cNvGraphicFramePr>
            <a:graphicFrameLocks noGrp="1"/>
          </p:cNvGraphicFramePr>
          <p:nvPr>
            <p:ph idx="1"/>
          </p:nvPr>
        </p:nvGraphicFramePr>
        <p:xfrm>
          <a:off x="357188" y="1052513"/>
          <a:ext cx="8358246" cy="5407020"/>
        </p:xfrm>
        <a:graphic>
          <a:graphicData uri="http://schemas.openxmlformats.org/drawingml/2006/table">
            <a:tbl>
              <a:tblPr/>
              <a:tblGrid>
                <a:gridCol w="1934780"/>
                <a:gridCol w="6423466"/>
              </a:tblGrid>
              <a:tr h="393143">
                <a:tc>
                  <a:txBody>
                    <a:bodyPr/>
                    <a:lstStyle/>
                    <a:p>
                      <a:pPr fontAlgn="base">
                        <a:lnSpc>
                          <a:spcPct val="115000"/>
                        </a:lnSpc>
                        <a:spcAft>
                          <a:spcPts val="0"/>
                        </a:spcAft>
                      </a:pPr>
                      <a:r>
                        <a:rPr lang="en-GB" sz="1400" b="1" dirty="0">
                          <a:solidFill>
                            <a:srgbClr val="FFFFFF"/>
                          </a:solidFill>
                          <a:effectLst/>
                          <a:latin typeface="Calibri"/>
                          <a:ea typeface="Calibri"/>
                          <a:cs typeface="Arial"/>
                        </a:rPr>
                        <a:t>Economic Sector</a:t>
                      </a:r>
                      <a:endParaRPr lang="ru-RU" sz="1400" dirty="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c>
                  <a:txBody>
                    <a:bodyPr/>
                    <a:lstStyle/>
                    <a:p>
                      <a:pPr fontAlgn="base">
                        <a:lnSpc>
                          <a:spcPct val="115000"/>
                        </a:lnSpc>
                        <a:spcAft>
                          <a:spcPts val="0"/>
                        </a:spcAft>
                      </a:pPr>
                      <a:r>
                        <a:rPr lang="en-GB" sz="1400" b="1">
                          <a:solidFill>
                            <a:srgbClr val="FFFFFF"/>
                          </a:solidFill>
                          <a:effectLst/>
                          <a:latin typeface="Calibri"/>
                          <a:ea typeface="Calibri"/>
                          <a:cs typeface="Arial"/>
                        </a:rPr>
                        <a:t>List of Sanctions</a:t>
                      </a:r>
                      <a:endParaRPr lang="ru-RU" sz="140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38100" cap="flat" cmpd="sng" algn="ctr">
                      <a:solidFill>
                        <a:srgbClr val="FFFFFF"/>
                      </a:solidFill>
                      <a:prstDash val="solid"/>
                      <a:round/>
                      <a:headEnd type="none" w="med" len="med"/>
                      <a:tailEnd type="none" w="med" len="med"/>
                    </a:lnB>
                    <a:solidFill>
                      <a:srgbClr val="5B9BD5"/>
                    </a:solidFill>
                  </a:tcPr>
                </a:tc>
              </a:tr>
              <a:tr h="1209669">
                <a:tc>
                  <a:txBody>
                    <a:bodyPr/>
                    <a:lstStyle/>
                    <a:p>
                      <a:pPr fontAlgn="base">
                        <a:lnSpc>
                          <a:spcPct val="115000"/>
                        </a:lnSpc>
                        <a:spcAft>
                          <a:spcPts val="0"/>
                        </a:spcAft>
                      </a:pPr>
                      <a:r>
                        <a:rPr lang="en-GB" sz="1400">
                          <a:solidFill>
                            <a:srgbClr val="000000"/>
                          </a:solidFill>
                          <a:effectLst/>
                          <a:latin typeface="Calibri"/>
                          <a:ea typeface="Calibri"/>
                          <a:cs typeface="Arial"/>
                        </a:rPr>
                        <a:t>Oil</a:t>
                      </a:r>
                      <a:endParaRPr lang="ru-RU" sz="140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marL="342900" lvl="0" indent="-342900" fontAlgn="base">
                        <a:lnSpc>
                          <a:spcPct val="115000"/>
                        </a:lnSpc>
                        <a:spcAft>
                          <a:spcPts val="0"/>
                        </a:spcAft>
                        <a:buFont typeface="Arial"/>
                        <a:buChar char="•"/>
                        <a:tabLst>
                          <a:tab pos="457200" algn="l"/>
                        </a:tabLst>
                      </a:pPr>
                      <a:r>
                        <a:rPr lang="en-GB" sz="1400" dirty="0">
                          <a:solidFill>
                            <a:srgbClr val="000000"/>
                          </a:solidFill>
                          <a:effectLst/>
                          <a:latin typeface="Calibri"/>
                          <a:ea typeface="Calibri"/>
                          <a:cs typeface="Arial"/>
                        </a:rPr>
                        <a:t>Sanctions against individual companies and their subsidiaries, as well as related enterprises in other sectors</a:t>
                      </a:r>
                      <a:endParaRPr lang="ru-RU" sz="1400" dirty="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dirty="0">
                          <a:solidFill>
                            <a:srgbClr val="000000"/>
                          </a:solidFill>
                          <a:effectLst/>
                          <a:latin typeface="Calibri"/>
                          <a:ea typeface="Calibri"/>
                          <a:cs typeface="Arial"/>
                        </a:rPr>
                        <a:t>Ban </a:t>
                      </a:r>
                      <a:r>
                        <a:rPr lang="en-GB" sz="1400" dirty="0" smtClean="0">
                          <a:solidFill>
                            <a:srgbClr val="000000"/>
                          </a:solidFill>
                          <a:effectLst/>
                          <a:latin typeface="Calibri"/>
                          <a:ea typeface="Calibri"/>
                          <a:cs typeface="Arial"/>
                        </a:rPr>
                        <a:t>on </a:t>
                      </a:r>
                      <a:r>
                        <a:rPr lang="en-GB" sz="1400" dirty="0">
                          <a:solidFill>
                            <a:srgbClr val="000000"/>
                          </a:solidFill>
                          <a:effectLst/>
                          <a:latin typeface="Calibri"/>
                          <a:ea typeface="Calibri"/>
                          <a:cs typeface="Arial"/>
                        </a:rPr>
                        <a:t>export of oil production and oil refining technologies to Russia</a:t>
                      </a:r>
                      <a:endParaRPr lang="ru-RU" sz="1400" dirty="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dirty="0" smtClean="0">
                          <a:solidFill>
                            <a:srgbClr val="000000"/>
                          </a:solidFill>
                          <a:effectLst/>
                          <a:latin typeface="Calibri"/>
                          <a:ea typeface="Calibri"/>
                          <a:cs typeface="Arial"/>
                        </a:rPr>
                        <a:t>Freezing current projects </a:t>
                      </a:r>
                      <a:r>
                        <a:rPr lang="en-GB" sz="1400" dirty="0">
                          <a:solidFill>
                            <a:srgbClr val="000000"/>
                          </a:solidFill>
                          <a:effectLst/>
                          <a:latin typeface="Calibri"/>
                          <a:ea typeface="Calibri"/>
                          <a:cs typeface="Arial"/>
                        </a:rPr>
                        <a:t>and refusing to </a:t>
                      </a:r>
                      <a:r>
                        <a:rPr lang="en-GB" sz="1400" dirty="0" smtClean="0">
                          <a:solidFill>
                            <a:srgbClr val="000000"/>
                          </a:solidFill>
                          <a:effectLst/>
                          <a:latin typeface="Calibri"/>
                          <a:ea typeface="Calibri"/>
                          <a:cs typeface="Arial"/>
                        </a:rPr>
                        <a:t>launch </a:t>
                      </a:r>
                      <a:r>
                        <a:rPr lang="en-GB" sz="1400" dirty="0">
                          <a:solidFill>
                            <a:srgbClr val="000000"/>
                          </a:solidFill>
                          <a:effectLst/>
                          <a:latin typeface="Calibri"/>
                          <a:ea typeface="Calibri"/>
                          <a:cs typeface="Arial"/>
                        </a:rPr>
                        <a:t>new projects</a:t>
                      </a:r>
                      <a:endParaRPr lang="ru-RU" sz="1400" dirty="0">
                        <a:effectLst/>
                        <a:latin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381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764511">
                <a:tc>
                  <a:txBody>
                    <a:bodyPr/>
                    <a:lstStyle/>
                    <a:p>
                      <a:pPr fontAlgn="base">
                        <a:lnSpc>
                          <a:spcPct val="115000"/>
                        </a:lnSpc>
                        <a:spcAft>
                          <a:spcPts val="0"/>
                        </a:spcAft>
                      </a:pPr>
                      <a:r>
                        <a:rPr lang="en-GB" sz="1400">
                          <a:solidFill>
                            <a:srgbClr val="000000"/>
                          </a:solidFill>
                          <a:effectLst/>
                          <a:latin typeface="Calibri"/>
                          <a:ea typeface="Calibri"/>
                          <a:cs typeface="Arial"/>
                        </a:rPr>
                        <a:t>Gas</a:t>
                      </a:r>
                      <a:endParaRPr lang="ru-RU" sz="140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marL="342900" lvl="0" indent="-342900" fontAlgn="base">
                        <a:lnSpc>
                          <a:spcPct val="115000"/>
                        </a:lnSpc>
                        <a:spcAft>
                          <a:spcPts val="0"/>
                        </a:spcAft>
                        <a:buFont typeface="Arial"/>
                        <a:buChar char="•"/>
                        <a:tabLst>
                          <a:tab pos="457200" algn="l"/>
                        </a:tabLst>
                      </a:pPr>
                      <a:r>
                        <a:rPr lang="en-GB" sz="1400" dirty="0">
                          <a:solidFill>
                            <a:srgbClr val="000000"/>
                          </a:solidFill>
                          <a:effectLst/>
                          <a:latin typeface="Calibri"/>
                          <a:ea typeface="Calibri"/>
                          <a:cs typeface="Arial"/>
                        </a:rPr>
                        <a:t>Sanctions against individual companies and their subsidiaries, as well as related enterprises in other sectors</a:t>
                      </a:r>
                      <a:endParaRPr lang="ru-RU" sz="1400" dirty="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dirty="0" smtClean="0">
                          <a:solidFill>
                            <a:srgbClr val="000000"/>
                          </a:solidFill>
                          <a:effectLst/>
                          <a:latin typeface="+mn-lt"/>
                          <a:ea typeface="Calibri"/>
                          <a:cs typeface="+mn-cs"/>
                        </a:rPr>
                        <a:t>Freezing current projects </a:t>
                      </a:r>
                      <a:r>
                        <a:rPr lang="en-GB" sz="1400" dirty="0" smtClean="0">
                          <a:solidFill>
                            <a:srgbClr val="000000"/>
                          </a:solidFill>
                          <a:effectLst/>
                          <a:latin typeface="Calibri"/>
                          <a:ea typeface="Calibri"/>
                          <a:cs typeface="Arial"/>
                        </a:rPr>
                        <a:t>and </a:t>
                      </a:r>
                      <a:r>
                        <a:rPr lang="en-GB" sz="1400" dirty="0">
                          <a:solidFill>
                            <a:srgbClr val="000000"/>
                          </a:solidFill>
                          <a:effectLst/>
                          <a:latin typeface="Calibri"/>
                          <a:ea typeface="Calibri"/>
                          <a:cs typeface="Arial"/>
                        </a:rPr>
                        <a:t>refusing to </a:t>
                      </a:r>
                      <a:r>
                        <a:rPr lang="en-GB" sz="1400" dirty="0" smtClean="0">
                          <a:solidFill>
                            <a:srgbClr val="000000"/>
                          </a:solidFill>
                          <a:effectLst/>
                          <a:latin typeface="Calibri"/>
                          <a:ea typeface="Calibri"/>
                          <a:cs typeface="Arial"/>
                        </a:rPr>
                        <a:t>launch </a:t>
                      </a:r>
                      <a:r>
                        <a:rPr lang="en-GB" sz="1400" dirty="0">
                          <a:solidFill>
                            <a:srgbClr val="000000"/>
                          </a:solidFill>
                          <a:effectLst/>
                          <a:latin typeface="Calibri"/>
                          <a:ea typeface="Calibri"/>
                          <a:cs typeface="Arial"/>
                        </a:rPr>
                        <a:t>new projects</a:t>
                      </a:r>
                      <a:endParaRPr lang="ru-RU" sz="1400" dirty="0">
                        <a:effectLst/>
                        <a:latin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r h="1432247">
                <a:tc>
                  <a:txBody>
                    <a:bodyPr/>
                    <a:lstStyle/>
                    <a:p>
                      <a:pPr fontAlgn="base">
                        <a:lnSpc>
                          <a:spcPct val="115000"/>
                        </a:lnSpc>
                        <a:spcAft>
                          <a:spcPts val="0"/>
                        </a:spcAft>
                      </a:pPr>
                      <a:r>
                        <a:rPr lang="en-GB" sz="1400">
                          <a:solidFill>
                            <a:srgbClr val="000000"/>
                          </a:solidFill>
                          <a:effectLst/>
                          <a:latin typeface="Calibri"/>
                          <a:ea typeface="Calibri"/>
                          <a:cs typeface="Arial"/>
                        </a:rPr>
                        <a:t>Finance and banking</a:t>
                      </a:r>
                      <a:endParaRPr lang="ru-RU" sz="140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marL="342900" lvl="0" indent="-342900" fontAlgn="base">
                        <a:lnSpc>
                          <a:spcPct val="115000"/>
                        </a:lnSpc>
                        <a:spcAft>
                          <a:spcPts val="0"/>
                        </a:spcAft>
                        <a:buFont typeface="Arial"/>
                        <a:buChar char="•"/>
                        <a:tabLst>
                          <a:tab pos="457200" algn="l"/>
                        </a:tabLst>
                      </a:pPr>
                      <a:r>
                        <a:rPr lang="en-GB" sz="1400" dirty="0" smtClean="0">
                          <a:solidFill>
                            <a:srgbClr val="000000"/>
                          </a:solidFill>
                          <a:effectLst/>
                          <a:latin typeface="Calibri"/>
                          <a:ea typeface="Calibri"/>
                          <a:cs typeface="Arial"/>
                        </a:rPr>
                        <a:t>Freezes </a:t>
                      </a:r>
                      <a:r>
                        <a:rPr lang="en-GB" sz="1400" dirty="0">
                          <a:solidFill>
                            <a:srgbClr val="000000"/>
                          </a:solidFill>
                          <a:effectLst/>
                          <a:latin typeface="Calibri"/>
                          <a:ea typeface="Calibri"/>
                          <a:cs typeface="Arial"/>
                        </a:rPr>
                        <a:t>of financial assets of Russian legal entities and individuals</a:t>
                      </a:r>
                      <a:endParaRPr lang="ru-RU" sz="1400" dirty="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dirty="0">
                          <a:solidFill>
                            <a:srgbClr val="000000"/>
                          </a:solidFill>
                          <a:effectLst/>
                          <a:latin typeface="Calibri"/>
                          <a:ea typeface="Calibri"/>
                          <a:cs typeface="Arial"/>
                        </a:rPr>
                        <a:t>Disconnecting Russian banking structures from international payment systems</a:t>
                      </a:r>
                      <a:endParaRPr lang="ru-RU" sz="1400" dirty="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dirty="0">
                          <a:solidFill>
                            <a:srgbClr val="000000"/>
                          </a:solidFill>
                          <a:effectLst/>
                          <a:latin typeface="Calibri"/>
                          <a:ea typeface="Calibri"/>
                          <a:cs typeface="Arial"/>
                        </a:rPr>
                        <a:t>Restriction on placing funds in Western banks</a:t>
                      </a:r>
                      <a:endParaRPr lang="ru-RU" sz="1400" dirty="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dirty="0">
                          <a:solidFill>
                            <a:srgbClr val="000000"/>
                          </a:solidFill>
                          <a:effectLst/>
                          <a:latin typeface="Calibri"/>
                          <a:ea typeface="Calibri"/>
                          <a:cs typeface="Arial"/>
                        </a:rPr>
                        <a:t>Restriction of access to credit funds</a:t>
                      </a:r>
                      <a:endParaRPr lang="ru-RU" sz="1400" dirty="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dirty="0">
                          <a:solidFill>
                            <a:srgbClr val="000000"/>
                          </a:solidFill>
                          <a:effectLst/>
                          <a:latin typeface="Calibri"/>
                          <a:ea typeface="Calibri"/>
                          <a:cs typeface="Arial"/>
                        </a:rPr>
                        <a:t>Restriction of opportunities to carry out activities</a:t>
                      </a:r>
                      <a:endParaRPr lang="ru-RU" sz="1400" dirty="0">
                        <a:effectLst/>
                        <a:latin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r h="541931">
                <a:tc>
                  <a:txBody>
                    <a:bodyPr/>
                    <a:lstStyle/>
                    <a:p>
                      <a:pPr fontAlgn="base">
                        <a:lnSpc>
                          <a:spcPct val="115000"/>
                        </a:lnSpc>
                        <a:spcAft>
                          <a:spcPts val="0"/>
                        </a:spcAft>
                      </a:pPr>
                      <a:r>
                        <a:rPr lang="en-GB" sz="1400">
                          <a:solidFill>
                            <a:srgbClr val="000000"/>
                          </a:solidFill>
                          <a:effectLst/>
                          <a:latin typeface="Calibri"/>
                          <a:ea typeface="Calibri"/>
                          <a:cs typeface="Arial"/>
                        </a:rPr>
                        <a:t>Military industrial complex</a:t>
                      </a:r>
                      <a:endParaRPr lang="ru-RU" sz="140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c>
                  <a:txBody>
                    <a:bodyPr/>
                    <a:lstStyle/>
                    <a:p>
                      <a:pPr marL="342900" lvl="0" indent="-342900" fontAlgn="base">
                        <a:lnSpc>
                          <a:spcPct val="115000"/>
                        </a:lnSpc>
                        <a:spcAft>
                          <a:spcPts val="0"/>
                        </a:spcAft>
                        <a:buFont typeface="Arial"/>
                        <a:buChar char="•"/>
                        <a:tabLst>
                          <a:tab pos="457200" algn="l"/>
                        </a:tabLst>
                      </a:pPr>
                      <a:r>
                        <a:rPr lang="en-GB" sz="1400">
                          <a:solidFill>
                            <a:srgbClr val="000000"/>
                          </a:solidFill>
                          <a:effectLst/>
                          <a:latin typeface="Calibri"/>
                          <a:ea typeface="Calibri"/>
                          <a:cs typeface="Arial"/>
                        </a:rPr>
                        <a:t>Ban on arms export-import operations with Russia</a:t>
                      </a:r>
                      <a:endParaRPr lang="ru-RU" sz="1400">
                        <a:effectLst/>
                        <a:latin typeface="Calibri"/>
                        <a:cs typeface="Times New Roman"/>
                      </a:endParaRPr>
                    </a:p>
                    <a:p>
                      <a:pPr marL="342900" lvl="0" indent="-342900" fontAlgn="base">
                        <a:lnSpc>
                          <a:spcPct val="115000"/>
                        </a:lnSpc>
                        <a:spcAft>
                          <a:spcPts val="0"/>
                        </a:spcAft>
                        <a:buFont typeface="Arial"/>
                        <a:buChar char="•"/>
                        <a:tabLst>
                          <a:tab pos="457200" algn="l"/>
                        </a:tabLst>
                      </a:pPr>
                      <a:r>
                        <a:rPr lang="en-GB" sz="1400">
                          <a:solidFill>
                            <a:srgbClr val="000000"/>
                          </a:solidFill>
                          <a:effectLst/>
                          <a:latin typeface="Calibri"/>
                          <a:ea typeface="Calibri"/>
                          <a:cs typeface="Arial"/>
                        </a:rPr>
                        <a:t>Ban on export of dual-use goods and technologies to Russia </a:t>
                      </a:r>
                      <a:endParaRPr lang="ru-RU" sz="1400">
                        <a:effectLst/>
                        <a:latin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AEFF7"/>
                    </a:solidFill>
                  </a:tcPr>
                </a:tc>
              </a:tr>
              <a:tr h="987089">
                <a:tc>
                  <a:txBody>
                    <a:bodyPr/>
                    <a:lstStyle/>
                    <a:p>
                      <a:pPr fontAlgn="base">
                        <a:lnSpc>
                          <a:spcPct val="115000"/>
                        </a:lnSpc>
                        <a:spcAft>
                          <a:spcPts val="0"/>
                        </a:spcAft>
                      </a:pPr>
                      <a:r>
                        <a:rPr lang="en-GB" sz="1400">
                          <a:solidFill>
                            <a:srgbClr val="000000"/>
                          </a:solidFill>
                          <a:effectLst/>
                          <a:latin typeface="Calibri"/>
                          <a:ea typeface="Calibri"/>
                          <a:cs typeface="Arial"/>
                        </a:rPr>
                        <a:t>Other</a:t>
                      </a:r>
                      <a:endParaRPr lang="ru-RU" sz="140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c>
                  <a:txBody>
                    <a:bodyPr/>
                    <a:lstStyle/>
                    <a:p>
                      <a:pPr fontAlgn="base">
                        <a:lnSpc>
                          <a:spcPct val="115000"/>
                        </a:lnSpc>
                        <a:spcAft>
                          <a:spcPts val="0"/>
                        </a:spcAft>
                      </a:pPr>
                      <a:r>
                        <a:rPr lang="en-GB" sz="1400" dirty="0" smtClean="0">
                          <a:solidFill>
                            <a:srgbClr val="000000"/>
                          </a:solidFill>
                          <a:effectLst/>
                          <a:latin typeface="Calibri"/>
                          <a:ea typeface="Calibri"/>
                          <a:cs typeface="Arial"/>
                        </a:rPr>
                        <a:t>Sanctions </a:t>
                      </a:r>
                      <a:r>
                        <a:rPr lang="en-GB" sz="1400" dirty="0">
                          <a:solidFill>
                            <a:srgbClr val="000000"/>
                          </a:solidFill>
                          <a:effectLst/>
                          <a:latin typeface="Calibri"/>
                          <a:ea typeface="Calibri"/>
                          <a:cs typeface="Arial"/>
                        </a:rPr>
                        <a:t>against companies and individuals of the Russian Federation</a:t>
                      </a:r>
                      <a:endParaRPr lang="ru-RU" sz="1400" dirty="0">
                        <a:effectLst/>
                        <a:latin typeface="Calibri"/>
                        <a:ea typeface="Calibri"/>
                        <a:cs typeface="Times New Roman"/>
                      </a:endParaRPr>
                    </a:p>
                    <a:p>
                      <a:pPr fontAlgn="base">
                        <a:lnSpc>
                          <a:spcPct val="115000"/>
                        </a:lnSpc>
                        <a:spcAft>
                          <a:spcPts val="0"/>
                        </a:spcAft>
                      </a:pPr>
                      <a:r>
                        <a:rPr lang="en-GB" sz="1400" dirty="0">
                          <a:solidFill>
                            <a:srgbClr val="000000"/>
                          </a:solidFill>
                          <a:effectLst/>
                          <a:latin typeface="Calibri"/>
                          <a:ea typeface="Calibri"/>
                          <a:cs typeface="Arial"/>
                        </a:rPr>
                        <a:t>Ban on investment projects, supply of equipment and materials for infrastructure, transport, energy of Crimea and Sevastopol</a:t>
                      </a:r>
                      <a:endParaRPr lang="ru-RU" sz="1400" dirty="0">
                        <a:effectLst/>
                        <a:latin typeface="Calibri"/>
                        <a:ea typeface="Calibri"/>
                        <a:cs typeface="Times New Roman"/>
                      </a:endParaRPr>
                    </a:p>
                  </a:txBody>
                  <a:tcPr marL="79025" marR="79025" marT="39513" marB="39513">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D2DEEF"/>
                    </a:solidFill>
                  </a:tcPr>
                </a:tc>
              </a:tr>
            </a:tbl>
          </a:graphicData>
        </a:graphic>
      </p:graphicFrame>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Заголовок 3"/>
          <p:cNvSpPr>
            <a:spLocks noGrp="1"/>
          </p:cNvSpPr>
          <p:nvPr>
            <p:ph type="title"/>
          </p:nvPr>
        </p:nvSpPr>
        <p:spPr>
          <a:xfrm>
            <a:off x="642938" y="214313"/>
            <a:ext cx="7886700" cy="1071562"/>
          </a:xfrm>
        </p:spPr>
        <p:txBody>
          <a:bodyPr/>
          <a:lstStyle/>
          <a:p>
            <a:r>
              <a:rPr lang="en-US" altLang="ru-RU" sz="3600" b="1" smtClean="0">
                <a:latin typeface="Calibri Light" pitchFamily="34" charset="0"/>
              </a:rPr>
              <a:t>EFFECTS OF ECONOMIC SANCTIONS ON RUSSIA AND WESTERN ECONOMIES</a:t>
            </a:r>
            <a:endParaRPr lang="ru-RU" sz="3600" b="1" smtClean="0">
              <a:latin typeface="Calibri Light" pitchFamily="34" charset="0"/>
            </a:endParaRPr>
          </a:p>
        </p:txBody>
      </p:sp>
      <p:graphicFrame>
        <p:nvGraphicFramePr>
          <p:cNvPr id="3" name="Объект 2"/>
          <p:cNvGraphicFramePr>
            <a:graphicFrameLocks noGrp="1"/>
          </p:cNvGraphicFramePr>
          <p:nvPr>
            <p:ph idx="1"/>
            <p:extLst>
              <p:ext uri="{D42A27DB-BD31-4B8C-83A1-F6EECF244321}">
                <p14:modId xmlns:p14="http://schemas.microsoft.com/office/powerpoint/2010/main" val="2652246827"/>
              </p:ext>
            </p:extLst>
          </p:nvPr>
        </p:nvGraphicFramePr>
        <p:xfrm>
          <a:off x="428625" y="1557338"/>
          <a:ext cx="8031340" cy="4756004"/>
        </p:xfrm>
        <a:graphic>
          <a:graphicData uri="http://schemas.openxmlformats.org/drawingml/2006/table">
            <a:tbl>
              <a:tblPr/>
              <a:tblGrid>
                <a:gridCol w="2304619"/>
                <a:gridCol w="2771794"/>
                <a:gridCol w="2954927"/>
              </a:tblGrid>
              <a:tr h="374858">
                <a:tc rowSpan="2">
                  <a:txBody>
                    <a:bodyPr/>
                    <a:lstStyle/>
                    <a:p>
                      <a:pPr marL="0" marR="0" indent="0" algn="ctr" defTabSz="914400" eaLnBrk="1" fontAlgn="base" latinLnBrk="0" hangingPunct="1">
                        <a:lnSpc>
                          <a:spcPct val="115000"/>
                        </a:lnSpc>
                        <a:spcBef>
                          <a:spcPts val="0"/>
                        </a:spcBef>
                        <a:spcAft>
                          <a:spcPts val="0"/>
                        </a:spcAft>
                        <a:buClrTx/>
                        <a:buSzTx/>
                        <a:buFontTx/>
                        <a:buNone/>
                        <a:tabLst/>
                        <a:defRPr/>
                      </a:pPr>
                      <a:r>
                        <a:rPr lang="en-GB" sz="1600" b="1" dirty="0" smtClean="0">
                          <a:solidFill>
                            <a:schemeClr val="bg1"/>
                          </a:solidFill>
                          <a:effectLst/>
                          <a:latin typeface="Calibri"/>
                          <a:ea typeface="Calibri"/>
                          <a:cs typeface="Arial"/>
                        </a:rPr>
                        <a:t>Sanctions</a:t>
                      </a:r>
                      <a:r>
                        <a:rPr lang="en-GB" sz="1600" b="1" dirty="0" smtClean="0">
                          <a:solidFill>
                            <a:schemeClr val="bg1"/>
                          </a:solidFill>
                          <a:effectLst/>
                          <a:latin typeface="+mn-lt"/>
                          <a:ea typeface="Calibri"/>
                          <a:cs typeface="+mn-cs"/>
                        </a:rPr>
                        <a:t>  against Russia</a:t>
                      </a:r>
                      <a:endParaRPr lang="ru-RU" sz="1600" b="1" dirty="0" smtClean="0">
                        <a:solidFill>
                          <a:schemeClr val="bg1"/>
                        </a:solidFill>
                        <a:effectLst/>
                        <a:latin typeface="+mn-lt"/>
                        <a:ea typeface="Calibri"/>
                        <a:cs typeface="Times New Roman"/>
                      </a:endParaRPr>
                    </a:p>
                    <a:p>
                      <a:pPr fontAlgn="base">
                        <a:lnSpc>
                          <a:spcPct val="115000"/>
                        </a:lnSpc>
                        <a:spcAft>
                          <a:spcPts val="0"/>
                        </a:spcAft>
                      </a:pPr>
                      <a:endParaRPr lang="ru-RU" sz="1200" dirty="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B9BD5"/>
                    </a:solidFill>
                  </a:tcPr>
                </a:tc>
                <a:tc gridSpan="2">
                  <a:txBody>
                    <a:bodyPr/>
                    <a:lstStyle/>
                    <a:p>
                      <a:pPr algn="ctr" fontAlgn="base">
                        <a:lnSpc>
                          <a:spcPct val="115000"/>
                        </a:lnSpc>
                        <a:spcAft>
                          <a:spcPts val="0"/>
                        </a:spcAft>
                      </a:pPr>
                      <a:r>
                        <a:rPr lang="en-GB" sz="1800" b="1" dirty="0">
                          <a:solidFill>
                            <a:srgbClr val="FFFFFF"/>
                          </a:solidFill>
                          <a:effectLst/>
                          <a:latin typeface="Calibri"/>
                          <a:ea typeface="Calibri"/>
                          <a:cs typeface="Arial"/>
                        </a:rPr>
                        <a:t>Effects</a:t>
                      </a:r>
                      <a:endParaRPr lang="ru-RU" sz="1200" dirty="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5B9BD5"/>
                    </a:solidFill>
                  </a:tcPr>
                </a:tc>
                <a:tc hMerge="1">
                  <a:txBody>
                    <a:bodyPr/>
                    <a:lstStyle/>
                    <a:p>
                      <a:endParaRPr lang="ru-RU"/>
                    </a:p>
                  </a:txBody>
                  <a:tcPr/>
                </a:tc>
              </a:tr>
              <a:tr h="540596">
                <a:tc vMerge="1">
                  <a:txBody>
                    <a:bodyPr/>
                    <a:lstStyle/>
                    <a:p>
                      <a:pPr>
                        <a:lnSpc>
                          <a:spcPct val="115000"/>
                        </a:lnSpc>
                      </a:pPr>
                      <a:endParaRPr lang="ru-RU" sz="1100">
                        <a:effectLst/>
                        <a:latin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fontAlgn="base">
                        <a:lnSpc>
                          <a:spcPct val="115000"/>
                        </a:lnSpc>
                        <a:spcAft>
                          <a:spcPts val="0"/>
                        </a:spcAft>
                      </a:pPr>
                      <a:r>
                        <a:rPr lang="en-GB" sz="1600" dirty="0">
                          <a:solidFill>
                            <a:srgbClr val="000000"/>
                          </a:solidFill>
                          <a:effectLst/>
                          <a:latin typeface="Calibri"/>
                          <a:ea typeface="Calibri"/>
                          <a:cs typeface="Arial"/>
                        </a:rPr>
                        <a:t>Russia</a:t>
                      </a:r>
                      <a:endParaRPr lang="ru-RU" sz="1100" dirty="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fontAlgn="base">
                        <a:lnSpc>
                          <a:spcPct val="115000"/>
                        </a:lnSpc>
                        <a:spcAft>
                          <a:spcPts val="0"/>
                        </a:spcAft>
                      </a:pPr>
                      <a:r>
                        <a:rPr lang="en-GB" sz="1600" dirty="0">
                          <a:solidFill>
                            <a:srgbClr val="000000"/>
                          </a:solidFill>
                          <a:effectLst/>
                          <a:latin typeface="Calibri"/>
                          <a:ea typeface="Calibri"/>
                          <a:cs typeface="Arial"/>
                        </a:rPr>
                        <a:t>Western countries</a:t>
                      </a:r>
                      <a:endParaRPr lang="ru-RU" sz="1100" dirty="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r>
              <a:tr h="1082666">
                <a:tc>
                  <a:txBody>
                    <a:bodyPr/>
                    <a:lstStyle/>
                    <a:p>
                      <a:pPr fontAlgn="base">
                        <a:lnSpc>
                          <a:spcPct val="115000"/>
                        </a:lnSpc>
                        <a:spcAft>
                          <a:spcPts val="0"/>
                        </a:spcAft>
                      </a:pPr>
                      <a:r>
                        <a:rPr lang="en-GB" sz="1600">
                          <a:solidFill>
                            <a:srgbClr val="000000"/>
                          </a:solidFill>
                          <a:effectLst/>
                          <a:latin typeface="Calibri"/>
                          <a:ea typeface="Calibri"/>
                          <a:cs typeface="Arial"/>
                        </a:rPr>
                        <a:t>Restriction of access to credit resources</a:t>
                      </a:r>
                      <a:endParaRPr lang="ru-RU" sz="110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fontAlgn="base">
                        <a:lnSpc>
                          <a:spcPct val="115000"/>
                        </a:lnSpc>
                        <a:spcAft>
                          <a:spcPts val="0"/>
                        </a:spcAft>
                      </a:pPr>
                      <a:r>
                        <a:rPr lang="en-GB" sz="1600">
                          <a:solidFill>
                            <a:srgbClr val="000000"/>
                          </a:solidFill>
                          <a:effectLst/>
                          <a:latin typeface="Calibri"/>
                          <a:ea typeface="Calibri"/>
                          <a:cs typeface="Arial"/>
                        </a:rPr>
                        <a:t>Banking system crisis, reduced investment potential, loss of liquidity</a:t>
                      </a:r>
                      <a:endParaRPr lang="ru-RU" sz="110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fontAlgn="base">
                        <a:lnSpc>
                          <a:spcPct val="115000"/>
                        </a:lnSpc>
                        <a:spcAft>
                          <a:spcPts val="0"/>
                        </a:spcAft>
                      </a:pPr>
                      <a:r>
                        <a:rPr lang="en-GB" sz="1600" dirty="0">
                          <a:solidFill>
                            <a:srgbClr val="000000"/>
                          </a:solidFill>
                          <a:effectLst/>
                          <a:latin typeface="Calibri"/>
                          <a:ea typeface="Calibri"/>
                          <a:cs typeface="Arial"/>
                        </a:rPr>
                        <a:t>Decrease in the level of profitability of the banking system. Expansion of the </a:t>
                      </a:r>
                      <a:r>
                        <a:rPr lang="en-GB" sz="1600" dirty="0" err="1">
                          <a:solidFill>
                            <a:srgbClr val="000000"/>
                          </a:solidFill>
                          <a:effectLst/>
                          <a:latin typeface="Calibri"/>
                          <a:ea typeface="Calibri"/>
                          <a:cs typeface="Arial"/>
                        </a:rPr>
                        <a:t>ruble</a:t>
                      </a:r>
                      <a:r>
                        <a:rPr lang="en-GB" sz="1600" dirty="0">
                          <a:solidFill>
                            <a:srgbClr val="000000"/>
                          </a:solidFill>
                          <a:effectLst/>
                          <a:latin typeface="Calibri"/>
                          <a:ea typeface="Calibri"/>
                          <a:cs typeface="Arial"/>
                        </a:rPr>
                        <a:t> payment area</a:t>
                      </a:r>
                      <a:endParaRPr lang="ru-RU" sz="1100" dirty="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r>
              <a:tr h="835068">
                <a:tc>
                  <a:txBody>
                    <a:bodyPr/>
                    <a:lstStyle/>
                    <a:p>
                      <a:pPr fontAlgn="base">
                        <a:lnSpc>
                          <a:spcPct val="115000"/>
                        </a:lnSpc>
                        <a:spcAft>
                          <a:spcPts val="0"/>
                        </a:spcAft>
                      </a:pPr>
                      <a:r>
                        <a:rPr lang="en-GB" sz="1600">
                          <a:solidFill>
                            <a:srgbClr val="000000"/>
                          </a:solidFill>
                          <a:effectLst/>
                          <a:latin typeface="Calibri"/>
                          <a:ea typeface="Calibri"/>
                          <a:cs typeface="Arial"/>
                        </a:rPr>
                        <a:t>Ban on selling oil and gas production equipment</a:t>
                      </a:r>
                      <a:endParaRPr lang="ru-RU" sz="110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base">
                        <a:lnSpc>
                          <a:spcPct val="115000"/>
                        </a:lnSpc>
                        <a:spcAft>
                          <a:spcPts val="0"/>
                        </a:spcAft>
                      </a:pPr>
                      <a:r>
                        <a:rPr lang="en-GB" sz="1600">
                          <a:solidFill>
                            <a:srgbClr val="000000"/>
                          </a:solidFill>
                          <a:effectLst/>
                          <a:latin typeface="Calibri"/>
                          <a:ea typeface="Calibri"/>
                          <a:cs typeface="Arial"/>
                        </a:rPr>
                        <a:t>Insignificant decrease in oil and gas production</a:t>
                      </a:r>
                      <a:endParaRPr lang="ru-RU" sz="110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c>
                  <a:txBody>
                    <a:bodyPr/>
                    <a:lstStyle/>
                    <a:p>
                      <a:pPr algn="ctr" fontAlgn="base">
                        <a:lnSpc>
                          <a:spcPct val="115000"/>
                        </a:lnSpc>
                        <a:spcAft>
                          <a:spcPts val="0"/>
                        </a:spcAft>
                      </a:pPr>
                      <a:r>
                        <a:rPr lang="en-GB" sz="1600">
                          <a:solidFill>
                            <a:srgbClr val="000000"/>
                          </a:solidFill>
                          <a:effectLst/>
                          <a:latin typeface="Calibri"/>
                          <a:ea typeface="Calibri"/>
                          <a:cs typeface="Arial"/>
                        </a:rPr>
                        <a:t>Increase in purchasing prices for oil and gas from Russia</a:t>
                      </a:r>
                      <a:endParaRPr lang="ru-RU" sz="110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EAEFF7"/>
                    </a:solidFill>
                  </a:tcPr>
                </a:tc>
              </a:tr>
              <a:tr h="1577863">
                <a:tc>
                  <a:txBody>
                    <a:bodyPr/>
                    <a:lstStyle/>
                    <a:p>
                      <a:pPr fontAlgn="base">
                        <a:lnSpc>
                          <a:spcPct val="115000"/>
                        </a:lnSpc>
                        <a:spcAft>
                          <a:spcPts val="0"/>
                        </a:spcAft>
                      </a:pPr>
                      <a:r>
                        <a:rPr lang="en-GB" sz="1600">
                          <a:solidFill>
                            <a:srgbClr val="000000"/>
                          </a:solidFill>
                          <a:effectLst/>
                          <a:latin typeface="Calibri"/>
                          <a:ea typeface="Calibri"/>
                          <a:cs typeface="Arial"/>
                        </a:rPr>
                        <a:t>Ban on export and import of technology</a:t>
                      </a:r>
                      <a:endParaRPr lang="ru-RU" sz="110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fontAlgn="base">
                        <a:lnSpc>
                          <a:spcPct val="115000"/>
                        </a:lnSpc>
                        <a:spcAft>
                          <a:spcPts val="0"/>
                        </a:spcAft>
                      </a:pPr>
                      <a:r>
                        <a:rPr lang="en-GB" sz="1600">
                          <a:solidFill>
                            <a:srgbClr val="000000"/>
                          </a:solidFill>
                          <a:effectLst/>
                          <a:latin typeface="Calibri"/>
                          <a:ea typeface="Calibri"/>
                          <a:cs typeface="Arial"/>
                        </a:rPr>
                        <a:t>Expansion of technology export to the countries of East, Africa and South America. Improving the technological capabilities of domestic production</a:t>
                      </a:r>
                      <a:endParaRPr lang="ru-RU" sz="110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c>
                  <a:txBody>
                    <a:bodyPr/>
                    <a:lstStyle/>
                    <a:p>
                      <a:pPr algn="ctr" fontAlgn="base">
                        <a:lnSpc>
                          <a:spcPct val="115000"/>
                        </a:lnSpc>
                        <a:spcAft>
                          <a:spcPts val="0"/>
                        </a:spcAft>
                      </a:pPr>
                      <a:r>
                        <a:rPr lang="en-GB" sz="1600" dirty="0">
                          <a:solidFill>
                            <a:srgbClr val="000000"/>
                          </a:solidFill>
                          <a:effectLst/>
                          <a:latin typeface="Calibri"/>
                          <a:ea typeface="Calibri"/>
                          <a:cs typeface="Arial"/>
                        </a:rPr>
                        <a:t>High risk of significant economic </a:t>
                      </a:r>
                      <a:r>
                        <a:rPr lang="en-GB" sz="1600" dirty="0" smtClean="0">
                          <a:solidFill>
                            <a:srgbClr val="000000"/>
                          </a:solidFill>
                          <a:effectLst/>
                          <a:latin typeface="Calibri"/>
                          <a:ea typeface="Calibri"/>
                          <a:cs typeface="Arial"/>
                        </a:rPr>
                        <a:t>losses</a:t>
                      </a:r>
                      <a:endParaRPr lang="ru-RU" sz="1100" dirty="0">
                        <a:effectLst/>
                        <a:latin typeface="Calibri"/>
                        <a:ea typeface="Calibri"/>
                        <a:cs typeface="Times New Roman"/>
                      </a:endParaRPr>
                    </a:p>
                  </a:txBody>
                  <a:tcPr marL="86904" marR="86904" marT="43452" marB="43452">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D2DEEF"/>
                    </a:solidFill>
                  </a:tcPr>
                </a:tc>
              </a:tr>
            </a:tbl>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Заголовок 1"/>
          <p:cNvSpPr>
            <a:spLocks noGrp="1" noChangeArrowheads="1"/>
          </p:cNvSpPr>
          <p:nvPr>
            <p:ph type="title" idx="4294967295"/>
          </p:nvPr>
        </p:nvSpPr>
        <p:spPr>
          <a:xfrm>
            <a:off x="428625" y="365125"/>
            <a:ext cx="8086725" cy="1325563"/>
          </a:xfrm>
        </p:spPr>
        <p:txBody>
          <a:bodyPr/>
          <a:lstStyle/>
          <a:p>
            <a:pPr eaLnBrk="1" hangingPunct="1"/>
            <a:r>
              <a:rPr lang="en-GB" altLang="ru-RU" sz="4000" b="1" smtClean="0">
                <a:solidFill>
                  <a:srgbClr val="000000"/>
                </a:solidFill>
                <a:latin typeface="Calibri Light" pitchFamily="34" charset="0"/>
                <a:cs typeface="Calibri Light" pitchFamily="34" charset="0"/>
              </a:rPr>
              <a:t>SANCTIONS INITIATED BY THE RUSSIAN FEDERATION</a:t>
            </a:r>
          </a:p>
        </p:txBody>
      </p:sp>
      <p:sp>
        <p:nvSpPr>
          <p:cNvPr id="21507" name="Содержимое 2"/>
          <p:cNvSpPr>
            <a:spLocks noGrp="1" noChangeArrowheads="1"/>
          </p:cNvSpPr>
          <p:nvPr>
            <p:ph idx="4294967295"/>
          </p:nvPr>
        </p:nvSpPr>
        <p:spPr/>
        <p:txBody>
          <a:bodyPr/>
          <a:lstStyle/>
          <a:p>
            <a:pPr eaLnBrk="1" hangingPunct="1">
              <a:lnSpc>
                <a:spcPct val="80000"/>
              </a:lnSpc>
            </a:pPr>
            <a:r>
              <a:rPr lang="en-GB" altLang="ru-RU" sz="2400" smtClean="0">
                <a:solidFill>
                  <a:srgbClr val="000000"/>
                </a:solidFill>
                <a:cs typeface="Calibri" pitchFamily="34" charset="0"/>
              </a:rPr>
              <a:t>Regulation: Federal Law On Special Economic Measures (No. 281 of 30.12.2006). Sanctions can be imposed with the aim of ensuring the security and interests of the Russian Federation, as well as protecting the rights and freedoms of its citizens. The law regulates the imposition of restrictions in relation to other states, its authorities or officials, due to hostile moves or violation of existing international legal regimes. </a:t>
            </a:r>
            <a:r>
              <a:rPr lang="en-US" altLang="ru-RU" sz="2400" smtClean="0"/>
              <a:t/>
            </a:r>
            <a:br>
              <a:rPr lang="en-US" altLang="ru-RU" sz="2400" smtClean="0"/>
            </a:br>
            <a:r>
              <a:rPr lang="en-US" altLang="ru-RU" sz="2400" smtClean="0"/>
              <a:t/>
            </a:r>
            <a:br>
              <a:rPr lang="en-US" altLang="ru-RU" sz="2400" smtClean="0"/>
            </a:br>
            <a:r>
              <a:rPr lang="en-GB" altLang="ru-RU" sz="2400" smtClean="0">
                <a:solidFill>
                  <a:srgbClr val="000000"/>
                </a:solidFill>
                <a:cs typeface="Calibri" pitchFamily="34" charset="0"/>
              </a:rPr>
              <a:t>The decision to introduce special economic measures is taken by the President of the Russian Federation.</a:t>
            </a:r>
          </a:p>
          <a:p>
            <a:pPr eaLnBrk="1" hangingPunct="1">
              <a:lnSpc>
                <a:spcPct val="80000"/>
              </a:lnSpc>
            </a:pPr>
            <a:r>
              <a:rPr lang="en-GB" altLang="ru-RU" sz="2400" smtClean="0">
                <a:solidFill>
                  <a:srgbClr val="000000"/>
                </a:solidFill>
                <a:cs typeface="Calibri" pitchFamily="34" charset="0"/>
              </a:rPr>
              <a:t>Today the Russian sanctions list includes USA, Canada, Japan, Ukraine, Australia, Norway, EU</a:t>
            </a:r>
            <a:endParaRPr lang="en-GB" altLang="ru-RU" sz="2400" smtClean="0">
              <a:solidFill>
                <a:srgbClr val="000000"/>
              </a:solidFill>
              <a:cs typeface="Calibri" pitchFamily="34" charset="0"/>
              <a:hlinkClick r:id="rId2"/>
            </a:endParaRPr>
          </a:p>
          <a:p>
            <a:pPr eaLnBrk="1" hangingPunct="1">
              <a:lnSpc>
                <a:spcPct val="80000"/>
              </a:lnSpc>
            </a:pPr>
            <a:endParaRPr lang="ru-RU" altLang="en-US" sz="24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Заголовок 1"/>
          <p:cNvSpPr>
            <a:spLocks noGrp="1" noChangeArrowheads="1"/>
          </p:cNvSpPr>
          <p:nvPr>
            <p:ph type="title" idx="4294967295"/>
          </p:nvPr>
        </p:nvSpPr>
        <p:spPr>
          <a:xfrm>
            <a:off x="642938" y="285750"/>
            <a:ext cx="7886700" cy="992188"/>
          </a:xfrm>
        </p:spPr>
        <p:txBody>
          <a:bodyPr/>
          <a:lstStyle/>
          <a:p>
            <a:r>
              <a:rPr lang="en-GB" altLang="ru-RU" b="1" smtClean="0">
                <a:solidFill>
                  <a:srgbClr val="000000"/>
                </a:solidFill>
                <a:latin typeface="Calibri Light" pitchFamily="34" charset="0"/>
                <a:cs typeface="Calibri Light" pitchFamily="34" charset="0"/>
              </a:rPr>
              <a:t>RUSSIAN EMBARGO</a:t>
            </a:r>
          </a:p>
        </p:txBody>
      </p:sp>
      <p:graphicFrame>
        <p:nvGraphicFramePr>
          <p:cNvPr id="4121" name="Содержимое 3"/>
          <p:cNvGraphicFramePr>
            <a:graphicFrameLocks noGrp="1"/>
          </p:cNvGraphicFramePr>
          <p:nvPr/>
        </p:nvGraphicFramePr>
        <p:xfrm>
          <a:off x="785813" y="1285875"/>
          <a:ext cx="7886700" cy="5303568"/>
        </p:xfrm>
        <a:graphic>
          <a:graphicData uri="http://schemas.openxmlformats.org/drawingml/2006/table">
            <a:tbl>
              <a:tblPr/>
              <a:tblGrid>
                <a:gridCol w="2416894"/>
                <a:gridCol w="2840906"/>
                <a:gridCol w="2628900"/>
              </a:tblGrid>
              <a:tr h="106695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Ban on </a:t>
                      </a:r>
                      <a:r>
                        <a:rPr kumimoji="0" lang="en-GB" altLang="ru-RU" sz="1800" b="1" i="0" u="none" strike="noStrike" cap="none" normalizeH="0" baseline="0" dirty="0" smtClean="0">
                          <a:ln>
                            <a:noFill/>
                          </a:ln>
                          <a:solidFill>
                            <a:srgbClr val="FFFFFF"/>
                          </a:solidFill>
                          <a:effectLst/>
                          <a:latin typeface="Calibri" panose="020F0502020204030204" pitchFamily="34" charset="0"/>
                          <a:cs typeface="Calibri" panose="020F0502020204030204" pitchFamily="34" charset="0"/>
                        </a:rPr>
                        <a:t>import </a:t>
                      </a:r>
                      <a:r>
                        <a:rPr kumimoji="0" lang="en-GB" altLang="ru-RU" sz="18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of meat</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Development of domestic meat production. Increase in supplies from Brazil, Argentina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1" i="0" u="none" strike="noStrike" cap="none" normalizeH="0" baseline="0" dirty="0" smtClean="0">
                          <a:ln>
                            <a:noFill/>
                          </a:ln>
                          <a:solidFill>
                            <a:srgbClr val="FFFFFF"/>
                          </a:solidFill>
                          <a:effectLst/>
                          <a:latin typeface="Calibri" panose="020F0502020204030204" pitchFamily="34" charset="0"/>
                          <a:cs typeface="Calibri" panose="020F0502020204030204" pitchFamily="34" charset="0"/>
                        </a:rPr>
                        <a:t>Losses: </a:t>
                      </a:r>
                      <a:r>
                        <a:rPr kumimoji="0" lang="en-GB" altLang="ru-RU" sz="1800" b="1" i="0" u="none" strike="noStrike" cap="none" normalizeH="0" baseline="0" dirty="0">
                          <a:ln>
                            <a:noFill/>
                          </a:ln>
                          <a:solidFill>
                            <a:srgbClr val="FFFFFF"/>
                          </a:solidFill>
                          <a:effectLst/>
                          <a:latin typeface="Calibri" panose="020F0502020204030204" pitchFamily="34" charset="0"/>
                          <a:cs typeface="Calibri" panose="020F0502020204030204" pitchFamily="34" charset="0"/>
                        </a:rPr>
                        <a:t>Denmark - 8.9% of total exports, USA - 7%. Job cuts, bankruptcy of farmers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accent1"/>
                    </a:solidFill>
                  </a:tcPr>
                </a:tc>
              </a:tr>
              <a:tr h="1310824">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Ban on </a:t>
                      </a:r>
                      <a:r>
                        <a:rPr kumimoji="0" lang="en-GB" altLang="ru-RU" sz="18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import </a:t>
                      </a:r>
                      <a:r>
                        <a:rPr kumimoji="0" lang="en-GB" altLang="ru-RU"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of fish</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a:ln>
                            <a:noFill/>
                          </a:ln>
                          <a:solidFill>
                            <a:srgbClr val="000000"/>
                          </a:solidFill>
                          <a:effectLst/>
                          <a:latin typeface="Calibri" panose="020F0502020204030204" pitchFamily="34" charset="0"/>
                          <a:cs typeface="Calibri" panose="020F0502020204030204" pitchFamily="34" charset="0"/>
                        </a:rPr>
                        <a:t>Development of domestic fishing industry, improvement of logistics. Increase in supplies from Brazil, Argentina</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a:ln>
                            <a:noFill/>
                          </a:ln>
                          <a:solidFill>
                            <a:srgbClr val="000000"/>
                          </a:solidFill>
                          <a:effectLst/>
                          <a:latin typeface="Calibri" panose="020F0502020204030204" pitchFamily="34" charset="0"/>
                          <a:cs typeface="Calibri" panose="020F0502020204030204" pitchFamily="34" charset="0"/>
                        </a:rPr>
                        <a:t>Norway's losses are up to 70% of total exports. Job cuts, rising social tension</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2DEEF"/>
                    </a:solidFill>
                  </a:tcPr>
                </a:tc>
              </a:tr>
              <a:tr h="106695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Ban on </a:t>
                      </a:r>
                      <a:r>
                        <a:rPr kumimoji="0" lang="en-GB" altLang="ru-RU" sz="18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import </a:t>
                      </a:r>
                      <a:r>
                        <a:rPr kumimoji="0" lang="en-GB" altLang="ru-RU"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of dairy products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a:ln>
                            <a:noFill/>
                          </a:ln>
                          <a:solidFill>
                            <a:srgbClr val="000000"/>
                          </a:solidFill>
                          <a:effectLst/>
                          <a:latin typeface="Calibri" panose="020F0502020204030204" pitchFamily="34" charset="0"/>
                          <a:cs typeface="Calibri" panose="020F0502020204030204" pitchFamily="34" charset="0"/>
                        </a:rPr>
                        <a:t>Development of domestic dairy production and its new directions (for example, cheese production)</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a:ln>
                            <a:noFill/>
                          </a:ln>
                          <a:solidFill>
                            <a:srgbClr val="000000"/>
                          </a:solidFill>
                          <a:effectLst/>
                          <a:latin typeface="Calibri" panose="020F0502020204030204" pitchFamily="34" charset="0"/>
                          <a:cs typeface="Calibri" panose="020F0502020204030204" pitchFamily="34" charset="0"/>
                        </a:rPr>
                        <a:t>EU losses are estimated at 16% of milk exports, 30% for butter and 63% for cheese and cottage cheese.</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EAEFF7"/>
                    </a:solidFill>
                  </a:tcPr>
                </a:tc>
              </a:tr>
              <a:tr h="106695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Ban on </a:t>
                      </a:r>
                      <a:r>
                        <a:rPr kumimoji="0" lang="en-GB" altLang="ru-RU" sz="1800" b="0" i="0" u="none" strike="noStrike" cap="none" normalizeH="0" baseline="0" dirty="0" smtClean="0">
                          <a:ln>
                            <a:noFill/>
                          </a:ln>
                          <a:solidFill>
                            <a:srgbClr val="000000"/>
                          </a:solidFill>
                          <a:effectLst/>
                          <a:latin typeface="Calibri" panose="020F0502020204030204" pitchFamily="34" charset="0"/>
                          <a:cs typeface="Calibri" panose="020F0502020204030204" pitchFamily="34" charset="0"/>
                        </a:rPr>
                        <a:t>import </a:t>
                      </a:r>
                      <a:r>
                        <a:rPr kumimoji="0" lang="en-GB" altLang="ru-RU"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of vegetables and fruits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a:ln>
                            <a:noFill/>
                          </a:ln>
                          <a:solidFill>
                            <a:srgbClr val="000000"/>
                          </a:solidFill>
                          <a:effectLst/>
                          <a:latin typeface="Calibri" panose="020F0502020204030204" pitchFamily="34" charset="0"/>
                          <a:cs typeface="Calibri" panose="020F0502020204030204" pitchFamily="34" charset="0"/>
                        </a:rPr>
                        <a:t>Development of domestic production. Increase in supplies from Morocco, South American countries</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8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Decrease in export by about 30%</a:t>
                      </a:r>
                    </a:p>
                  </a:txBody>
                  <a:tcPr marT="45726" marB="45726"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rgbClr val="D2DEEF"/>
                    </a:solidFill>
                  </a:tcPr>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28596" y="365125"/>
            <a:ext cx="8715404" cy="920735"/>
          </a:xfrm>
        </p:spPr>
        <p:txBody>
          <a:bodyPr/>
          <a:lstStyle/>
          <a:p>
            <a:pPr lvl="0"/>
            <a:r>
              <a:rPr kumimoji="0" lang="en-US" altLang="ru-RU" sz="36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r>
            <a:br>
              <a:rPr kumimoji="0" lang="en-US" altLang="ru-RU" sz="36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br>
            <a:r>
              <a:rPr kumimoji="0" lang="en-US" altLang="ru-RU" sz="36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GROSS DOMESTIC PRODUCT </a:t>
            </a:r>
            <a:r>
              <a:rPr kumimoji="0" lang="en-GB" altLang="ru-RU" sz="32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t>
            </a:r>
            <a:r>
              <a:rPr kumimoji="0" lang="en-US" altLang="ru-RU" sz="32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in terms of</a:t>
            </a:r>
            <a:r>
              <a:rPr kumimoji="0" lang="en-GB" altLang="ru-RU" sz="32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2016 prices, billion </a:t>
            </a:r>
            <a:r>
              <a:rPr kumimoji="0" lang="en-GB" altLang="ru-RU" sz="3200" b="1" i="0" u="none" strike="noStrike" cap="none" normalizeH="0" baseline="0" dirty="0" err="1" smtClean="0">
                <a:ln>
                  <a:noFill/>
                </a:ln>
                <a:solidFill>
                  <a:srgbClr val="000000"/>
                </a:solidFill>
                <a:effectLst/>
                <a:latin typeface="Arial" panose="020B0604020202020204" pitchFamily="34" charset="0"/>
                <a:cs typeface="Arial" panose="020B0604020202020204" pitchFamily="34" charset="0"/>
              </a:rPr>
              <a:t>rubles</a:t>
            </a:r>
            <a:r>
              <a:rPr kumimoji="0" lang="en-GB" altLang="ru-RU" sz="32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t>
            </a:r>
            <a:r>
              <a:rPr kumimoji="0" lang="en-GB" altLang="ru-RU"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r>
            <a:br>
              <a:rPr kumimoji="0" lang="en-GB" altLang="ru-RU"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br>
            <a:endParaRPr lang="ru-RU" dirty="0"/>
          </a:p>
        </p:txBody>
      </p:sp>
      <p:graphicFrame>
        <p:nvGraphicFramePr>
          <p:cNvPr id="4" name="Содержимое 3"/>
          <p:cNvGraphicFramePr>
            <a:graphicFrameLocks noGrp="1"/>
          </p:cNvGraphicFramePr>
          <p:nvPr>
            <p:ph idx="1"/>
          </p:nvPr>
        </p:nvGraphicFramePr>
        <p:xfrm>
          <a:off x="628650" y="1643050"/>
          <a:ext cx="7886700" cy="4533913"/>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Заголовок 1"/>
          <p:cNvSpPr>
            <a:spLocks noGrp="1" noChangeArrowheads="1"/>
          </p:cNvSpPr>
          <p:nvPr>
            <p:ph type="title" idx="4294967295"/>
          </p:nvPr>
        </p:nvSpPr>
        <p:spPr/>
        <p:txBody>
          <a:bodyPr/>
          <a:lstStyle/>
          <a:p>
            <a:pPr eaLnBrk="1" hangingPunct="1"/>
            <a:r>
              <a:rPr lang="en-US" altLang="ru-RU" sz="4000" b="1" smtClean="0">
                <a:latin typeface="Calibri Light" pitchFamily="34" charset="0"/>
              </a:rPr>
              <a:t>DYNAMICS OF RUSSIAN EXPORT AND IMPORT </a:t>
            </a:r>
            <a:r>
              <a:rPr lang="en-US" altLang="ru-RU" sz="2800" b="1" smtClean="0">
                <a:latin typeface="Calibri Light" pitchFamily="34" charset="0"/>
              </a:rPr>
              <a:t>(%, as compared to December, 2013)</a:t>
            </a:r>
            <a:endParaRPr lang="ru-RU" altLang="ru-RU" sz="2800" b="1" smtClean="0">
              <a:latin typeface="Calibri Light" pitchFamily="34" charset="0"/>
            </a:endParaRPr>
          </a:p>
        </p:txBody>
      </p:sp>
      <p:pic>
        <p:nvPicPr>
          <p:cNvPr id="24579" name="Picture 4"/>
          <p:cNvPicPr>
            <a:picLocks noChangeAspect="1" noChangeArrowheads="1"/>
          </p:cNvPicPr>
          <p:nvPr/>
        </p:nvPicPr>
        <p:blipFill>
          <a:blip r:embed="rId2"/>
          <a:srcRect/>
          <a:stretch>
            <a:fillRect/>
          </a:stretch>
        </p:blipFill>
        <p:spPr bwMode="auto">
          <a:xfrm>
            <a:off x="400050" y="1611313"/>
            <a:ext cx="8386763" cy="4532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2"/>
          <a:srcRect/>
          <a:stretch>
            <a:fillRect/>
          </a:stretch>
        </p:blipFill>
        <p:spPr bwMode="auto">
          <a:xfrm>
            <a:off x="0" y="0"/>
            <a:ext cx="9144000" cy="6715125"/>
          </a:xfrm>
          <a:prstGeom prst="rect">
            <a:avLst/>
          </a:prstGeom>
          <a:noFill/>
          <a:ln w="9525">
            <a:noFill/>
            <a:miter lim="800000"/>
            <a:headEnd/>
            <a:tailEnd/>
          </a:ln>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Заголовок 1"/>
          <p:cNvSpPr>
            <a:spLocks noGrp="1" noChangeArrowheads="1"/>
          </p:cNvSpPr>
          <p:nvPr>
            <p:ph type="title" idx="4294967295"/>
          </p:nvPr>
        </p:nvSpPr>
        <p:spPr>
          <a:xfrm>
            <a:off x="628650" y="365125"/>
            <a:ext cx="8264525" cy="1325563"/>
          </a:xfrm>
        </p:spPr>
        <p:txBody>
          <a:bodyPr/>
          <a:lstStyle/>
          <a:p>
            <a:pPr eaLnBrk="1" hangingPunct="1"/>
            <a:r>
              <a:rPr lang="en-GB" altLang="ru-RU" b="1" smtClean="0">
                <a:solidFill>
                  <a:srgbClr val="000000"/>
                </a:solidFill>
                <a:latin typeface="Calibri Light" pitchFamily="34" charset="0"/>
                <a:cs typeface="Calibri Light" pitchFamily="34" charset="0"/>
              </a:rPr>
              <a:t>REAL DISPOSABLE HOUSEHOLD INCOME </a:t>
            </a:r>
            <a:r>
              <a:rPr lang="en-GB" altLang="ru-RU" sz="2800" smtClean="0">
                <a:solidFill>
                  <a:srgbClr val="000000"/>
                </a:solidFill>
                <a:latin typeface="Calibri Light" pitchFamily="34" charset="0"/>
                <a:cs typeface="Calibri Light" pitchFamily="34" charset="0"/>
              </a:rPr>
              <a:t>(%, as compared to monthly average of 2013)</a:t>
            </a:r>
          </a:p>
        </p:txBody>
      </p:sp>
      <p:pic>
        <p:nvPicPr>
          <p:cNvPr id="25603" name="Picture 4"/>
          <p:cNvPicPr>
            <a:picLocks noChangeAspect="1" noChangeArrowheads="1"/>
          </p:cNvPicPr>
          <p:nvPr/>
        </p:nvPicPr>
        <p:blipFill>
          <a:blip r:embed="rId2"/>
          <a:srcRect/>
          <a:stretch>
            <a:fillRect/>
          </a:stretch>
        </p:blipFill>
        <p:spPr bwMode="auto">
          <a:xfrm>
            <a:off x="1176338" y="2019300"/>
            <a:ext cx="6791325" cy="2819400"/>
          </a:xfrm>
          <a:prstGeom prst="rect">
            <a:avLst/>
          </a:prstGeom>
          <a:noFill/>
          <a:ln w="9525">
            <a:noFill/>
            <a:miter lim="800000"/>
            <a:headEnd/>
            <a:tailEnd/>
          </a:ln>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Заголовок 1"/>
          <p:cNvSpPr>
            <a:spLocks noGrp="1" noChangeArrowheads="1"/>
          </p:cNvSpPr>
          <p:nvPr>
            <p:ph type="title" idx="4294967295"/>
          </p:nvPr>
        </p:nvSpPr>
        <p:spPr>
          <a:xfrm>
            <a:off x="214282" y="142852"/>
            <a:ext cx="8572560" cy="857256"/>
          </a:xfrm>
        </p:spPr>
        <p:txBody>
          <a:bodyPr/>
          <a:lstStyle/>
          <a:p>
            <a:pPr eaLnBrk="1" hangingPunct="1">
              <a:lnSpc>
                <a:spcPct val="100000"/>
              </a:lnSpc>
            </a:pPr>
            <a:r>
              <a:rPr lang="en-US" altLang="ru-RU" sz="3600" b="1" dirty="0" smtClean="0">
                <a:latin typeface="Calibri Light" pitchFamily="34" charset="0"/>
              </a:rPr>
              <a:t>DYNAMICS OF GROSS VALUE ADDED BY ECONOMIC SECTORS,</a:t>
            </a:r>
            <a:r>
              <a:rPr kumimoji="0" lang="en-GB" altLang="ru-RU" sz="36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 </a:t>
            </a:r>
            <a:r>
              <a:rPr kumimoji="0" lang="en-GB" altLang="ru-RU" sz="2800"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at market prices,</a:t>
            </a:r>
            <a:r>
              <a:rPr lang="en-US" altLang="ru-RU" sz="2800" dirty="0" smtClean="0">
                <a:latin typeface="Calibri Light" pitchFamily="34" charset="0"/>
              </a:rPr>
              <a:t> </a:t>
            </a:r>
            <a:r>
              <a:rPr lang="en-US" altLang="ru-RU" sz="2800" b="1" dirty="0" smtClean="0">
                <a:latin typeface="Calibri Light" pitchFamily="34" charset="0"/>
              </a:rPr>
              <a:t>2016/2014</a:t>
            </a:r>
            <a:endParaRPr lang="ru-RU" altLang="ru-RU" sz="3200" b="1" dirty="0" smtClean="0">
              <a:latin typeface="Calibri Light" pitchFamily="34" charset="0"/>
            </a:endParaRPr>
          </a:p>
        </p:txBody>
      </p:sp>
      <p:graphicFrame>
        <p:nvGraphicFramePr>
          <p:cNvPr id="5187" name="Таблица 3">
            <a:extLst>
              <a:ext uri="{FF2B5EF4-FFF2-40B4-BE49-F238E27FC236}"/>
            </a:extLst>
          </p:cNvPr>
          <p:cNvGraphicFramePr>
            <a:graphicFrameLocks noGrp="1"/>
          </p:cNvGraphicFramePr>
          <p:nvPr/>
        </p:nvGraphicFramePr>
        <p:xfrm>
          <a:off x="571472" y="1144570"/>
          <a:ext cx="8001056" cy="5713430"/>
        </p:xfrm>
        <a:graphic>
          <a:graphicData uri="http://schemas.openxmlformats.org/drawingml/2006/table">
            <a:tbl>
              <a:tblPr/>
              <a:tblGrid>
                <a:gridCol w="6150293">
                  <a:extLst>
                    <a:ext uri="{9D8B030D-6E8A-4147-A177-3AD203B41FA5}"/>
                  </a:extLst>
                </a:gridCol>
                <a:gridCol w="1850763">
                  <a:extLst>
                    <a:ext uri="{9D8B030D-6E8A-4147-A177-3AD203B41FA5}"/>
                  </a:extLst>
                </a:gridCol>
              </a:tblGrid>
              <a:tr h="22344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Pct val="100000"/>
                        <a:buFontTx/>
                        <a:buNone/>
                        <a:tabLst/>
                      </a:pPr>
                      <a:r>
                        <a:rPr kumimoji="0" lang="ru-RU" altLang="ru-RU" sz="1400" b="1" i="0" u="none" strike="noStrike" cap="none" normalizeH="0" baseline="0" dirty="0">
                          <a:ln>
                            <a:noFill/>
                          </a:ln>
                          <a:solidFill>
                            <a:schemeClr val="tx1"/>
                          </a:solidFill>
                          <a:effectLst/>
                          <a:latin typeface="Arial" panose="020B0604020202020204" pitchFamily="34" charset="0"/>
                          <a:cs typeface="Times New Roman" panose="02020603050405020304" pitchFamily="18" charset="0"/>
                        </a:rPr>
                        <a:t> </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2016/2014</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8649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Gross domestic </a:t>
                      </a:r>
                      <a:r>
                        <a:rPr kumimoji="0" lang="en-GB" altLang="ru-RU" sz="1400" b="1" i="0" u="none" strike="noStrike" cap="none" normalizeH="0" baseline="0" dirty="0" smtClean="0">
                          <a:ln>
                            <a:noFill/>
                          </a:ln>
                          <a:solidFill>
                            <a:srgbClr val="000000"/>
                          </a:solidFill>
                          <a:effectLst/>
                          <a:latin typeface="Arial" panose="020B0604020202020204" pitchFamily="34" charset="0"/>
                          <a:cs typeface="Arial" panose="020B0604020202020204" pitchFamily="34" charset="0"/>
                        </a:rPr>
                        <a:t>product</a:t>
                      </a:r>
                      <a:endParaRPr kumimoji="0" lang="en-GB" altLang="ru-RU" sz="1400" b="1" i="0" u="none" strike="noStrike" cap="none" normalizeH="0" baseline="0" dirty="0">
                        <a:ln>
                          <a:noFill/>
                        </a:ln>
                        <a:solidFill>
                          <a:srgbClr val="000000"/>
                        </a:solidFill>
                        <a:effectLst/>
                        <a:latin typeface="Arial" panose="020B0604020202020204" pitchFamily="34" charset="0"/>
                        <a:cs typeface="Arial" panose="020B0604020202020204" pitchFamily="34" charset="0"/>
                      </a:endParaRP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108%</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9896">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including:</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endParaRPr kumimoji="0" lang="ru-RU" altLang="ru-RU" sz="1400" b="0" i="0" u="none" strike="noStrike" cap="none" normalizeH="0" baseline="0">
                        <a:ln>
                          <a:noFill/>
                        </a:ln>
                        <a:solidFill>
                          <a:schemeClr val="tx1"/>
                        </a:solidFill>
                        <a:effectLst/>
                        <a:latin typeface="Calibri" panose="020F0502020204030204" pitchFamily="34" charset="0"/>
                        <a:cs typeface="Times New Roman" panose="02020603050405020304" pitchFamily="18" charset="0"/>
                      </a:endParaRP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46228">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FF0000"/>
                          </a:solidFill>
                          <a:effectLst/>
                          <a:latin typeface="Arial" panose="020B0604020202020204" pitchFamily="34" charset="0"/>
                          <a:cs typeface="Arial" panose="020B0604020202020204" pitchFamily="34" charset="0"/>
                        </a:rPr>
                        <a:t>Agriculture, hunting and forestry</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121%</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FF0000"/>
                          </a:solidFill>
                          <a:effectLst/>
                          <a:latin typeface="Arial" panose="020B0604020202020204" pitchFamily="34" charset="0"/>
                          <a:cs typeface="Arial" panose="020B0604020202020204" pitchFamily="34" charset="0"/>
                        </a:rPr>
                        <a:t>Fishing, fish farming</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165%</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Mineral extraction</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119%</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Manufacturing</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112%</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46228">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FF0000"/>
                          </a:solidFill>
                          <a:effectLst/>
                          <a:latin typeface="Arial" panose="020B0604020202020204" pitchFamily="34" charset="0"/>
                          <a:cs typeface="Arial" panose="020B0604020202020204" pitchFamily="34" charset="0"/>
                        </a:rPr>
                        <a:t>Production and distribution of electricity, gas and water</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122%</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Construction</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105%</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531168">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Wholesale and retail trade; repair of vehicles and motorcycles, household goods and personal items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101%</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FF0000"/>
                          </a:solidFill>
                          <a:effectLst/>
                          <a:latin typeface="Arial" panose="020B0604020202020204" pitchFamily="34" charset="0"/>
                          <a:cs typeface="Arial" panose="020B0604020202020204" pitchFamily="34" charset="0"/>
                        </a:rPr>
                        <a:t>Hotels and restaurants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116%</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FF0000"/>
                          </a:solidFill>
                          <a:effectLst/>
                          <a:latin typeface="Arial" panose="020B0604020202020204" pitchFamily="34" charset="0"/>
                          <a:cs typeface="Arial" panose="020B0604020202020204" pitchFamily="34" charset="0"/>
                        </a:rPr>
                        <a:t>Transport and communications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123%</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Financial activities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110%</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65467">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Real estate operations, rent and delivery of services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114%</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548203">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Public administration and military security; social insurance</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111%</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223449">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Education</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107%</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65467">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000000"/>
                          </a:solidFill>
                          <a:effectLst/>
                          <a:latin typeface="Arial" panose="020B0604020202020204" pitchFamily="34" charset="0"/>
                          <a:cs typeface="Arial" panose="020B0604020202020204" pitchFamily="34" charset="0"/>
                        </a:rPr>
                        <a:t>Health and social services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a:ln>
                            <a:noFill/>
                          </a:ln>
                          <a:solidFill>
                            <a:srgbClr val="000000"/>
                          </a:solidFill>
                          <a:effectLst/>
                          <a:latin typeface="Arial" panose="020B0604020202020204" pitchFamily="34" charset="0"/>
                          <a:cs typeface="Arial" panose="020B0604020202020204" pitchFamily="34" charset="0"/>
                        </a:rPr>
                        <a:t>110%</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65467">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a:ln>
                            <a:noFill/>
                          </a:ln>
                          <a:solidFill>
                            <a:srgbClr val="FF0000"/>
                          </a:solidFill>
                          <a:effectLst/>
                          <a:latin typeface="Arial" panose="020B0604020202020204" pitchFamily="34" charset="0"/>
                          <a:cs typeface="Arial" panose="020B0604020202020204" pitchFamily="34" charset="0"/>
                        </a:rPr>
                        <a:t>Other utility, social and personal services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FF0000"/>
                          </a:solidFill>
                          <a:effectLst/>
                          <a:latin typeface="Arial" panose="020B0604020202020204" pitchFamily="34" charset="0"/>
                          <a:cs typeface="Arial" panose="020B0604020202020204" pitchFamily="34" charset="0"/>
                        </a:rPr>
                        <a:t>121%</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r h="305072">
                <a:tc>
                  <a:txBody>
                    <a:bodyPr/>
                    <a:lstStyle>
                      <a:lvl1pPr indent="420688"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420688" algn="l" defTabSz="914400" rtl="0" eaLnBrk="1" fontAlgn="base" latinLnBrk="0" hangingPunct="1">
                        <a:lnSpc>
                          <a:spcPct val="115000"/>
                        </a:lnSpc>
                        <a:spcBef>
                          <a:spcPct val="0"/>
                        </a:spcBef>
                        <a:spcAft>
                          <a:spcPct val="0"/>
                        </a:spcAft>
                        <a:buClrTx/>
                        <a:buSzPct val="100000"/>
                        <a:buFontTx/>
                        <a:buNone/>
                        <a:tabLst/>
                      </a:pPr>
                      <a:r>
                        <a:rPr kumimoji="0" lang="en-GB" altLang="ru-RU" sz="1400" b="1" i="0" u="none" strike="noStrike" cap="none" normalizeH="0" baseline="0" dirty="0">
                          <a:ln>
                            <a:noFill/>
                          </a:ln>
                          <a:solidFill>
                            <a:srgbClr val="000000"/>
                          </a:solidFill>
                          <a:effectLst/>
                          <a:latin typeface="Arial" panose="020B0604020202020204" pitchFamily="34" charset="0"/>
                          <a:cs typeface="Arial" panose="020B0604020202020204" pitchFamily="34" charset="0"/>
                        </a:rPr>
                        <a:t>Activities of households</a:t>
                      </a:r>
                    </a:p>
                  </a:txBody>
                  <a:tcPr marL="39482" marR="39482" marT="0" marB="0"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sz="1600">
                          <a:solidFill>
                            <a:schemeClr val="tx1"/>
                          </a:solidFill>
                          <a:latin typeface="Calibri" panose="020F0502020204030204" pitchFamily="34" charset="0"/>
                          <a:cs typeface="Arial" panose="020B0604020202020204" pitchFamily="34" charset="0"/>
                        </a:defRPr>
                      </a:lvl9pPr>
                    </a:lstStyle>
                    <a:p>
                      <a:pPr marL="0" marR="0" lvl="0" indent="0" algn="ctr" defTabSz="914400" rtl="0" eaLnBrk="1" fontAlgn="base" latinLnBrk="0" hangingPunct="1">
                        <a:lnSpc>
                          <a:spcPct val="115000"/>
                        </a:lnSpc>
                        <a:spcBef>
                          <a:spcPct val="0"/>
                        </a:spcBef>
                        <a:spcAft>
                          <a:spcPct val="0"/>
                        </a:spcAft>
                        <a:buClrTx/>
                        <a:buSzPct val="100000"/>
                        <a:buFontTx/>
                        <a:buNone/>
                        <a:tabLst/>
                      </a:pPr>
                      <a:r>
                        <a:rPr kumimoji="0" lang="en-GB" altLang="ru-RU" sz="14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116%</a:t>
                      </a:r>
                    </a:p>
                  </a:txBody>
                  <a:tcPr marL="39482" marR="39482" marT="0" marB="0" anchor="b"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extLst>
              </a:tr>
            </a:tbl>
          </a:graphicData>
        </a:graphic>
      </p:graphicFrame>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Заголовок 1"/>
          <p:cNvSpPr>
            <a:spLocks noGrp="1" noChangeArrowheads="1"/>
          </p:cNvSpPr>
          <p:nvPr>
            <p:ph type="title" idx="4294967295"/>
          </p:nvPr>
        </p:nvSpPr>
        <p:spPr>
          <a:xfrm>
            <a:off x="395288" y="365125"/>
            <a:ext cx="8640762" cy="1187450"/>
          </a:xfrm>
        </p:spPr>
        <p:txBody>
          <a:bodyPr/>
          <a:lstStyle/>
          <a:p>
            <a:pPr eaLnBrk="1" hangingPunct="1"/>
            <a:r>
              <a:rPr lang="en-GB" altLang="ru-RU" sz="4000" b="1" dirty="0" smtClean="0">
                <a:solidFill>
                  <a:srgbClr val="000000"/>
                </a:solidFill>
                <a:latin typeface="Calibri Light" pitchFamily="34" charset="0"/>
                <a:cs typeface="Calibri Light" pitchFamily="34" charset="0"/>
              </a:rPr>
              <a:t>PANDEMIC IS NOT A REASON TO LIFT SANCTIONS</a:t>
            </a:r>
          </a:p>
        </p:txBody>
      </p:sp>
      <p:sp>
        <p:nvSpPr>
          <p:cNvPr id="37891" name="Содержимое 2">
            <a:extLst>
              <a:ext uri="{FF2B5EF4-FFF2-40B4-BE49-F238E27FC236}"/>
            </a:extLst>
          </p:cNvPr>
          <p:cNvSpPr>
            <a:spLocks noGrp="1" noChangeArrowheads="1"/>
          </p:cNvSpPr>
          <p:nvPr>
            <p:ph idx="4294967295"/>
          </p:nvPr>
        </p:nvSpPr>
        <p:spPr>
          <a:xfrm>
            <a:off x="214282" y="1552574"/>
            <a:ext cx="8715436" cy="5305426"/>
          </a:xfrm>
        </p:spPr>
        <p:txBody>
          <a:bodyPr/>
          <a:lstStyle/>
          <a:p>
            <a:pPr marL="0" indent="0" eaLnBrk="1" hangingPunct="1">
              <a:lnSpc>
                <a:spcPct val="70000"/>
              </a:lnSpc>
              <a:buFont typeface="Arial" panose="020B0604020202020204" pitchFamily="34" charset="0"/>
              <a:buNone/>
              <a:defRPr/>
            </a:pPr>
            <a:endParaRPr lang="ru-RU" altLang="en-US" sz="1500" dirty="0">
              <a:cs typeface="Arial" panose="020B0604020202020204" pitchFamily="34" charset="0"/>
            </a:endParaRPr>
          </a:p>
          <a:p>
            <a:pPr eaLnBrk="1" hangingPunct="1">
              <a:lnSpc>
                <a:spcPct val="70000"/>
              </a:lnSpc>
              <a:buFont typeface="Arial" panose="020B0604020202020204" pitchFamily="34" charset="0"/>
              <a:buChar char="•"/>
              <a:defRPr/>
            </a:pPr>
            <a:r>
              <a:rPr lang="en-GB" altLang="ru-RU" sz="1800" dirty="0" smtClean="0">
                <a:solidFill>
                  <a:srgbClr val="000000"/>
                </a:solidFill>
                <a:cs typeface="Calibri" panose="020F0502020204030204" pitchFamily="34" charset="0"/>
              </a:rPr>
              <a:t>The </a:t>
            </a:r>
            <a:r>
              <a:rPr lang="en-GB" altLang="ru-RU" sz="1800" dirty="0">
                <a:solidFill>
                  <a:srgbClr val="000000"/>
                </a:solidFill>
                <a:cs typeface="Calibri" panose="020F0502020204030204" pitchFamily="34" charset="0"/>
              </a:rPr>
              <a:t>topic about lifting the sanctions started increasingly appearing as soon as sanctions were considered as prevention from fighting the pandemic together. </a:t>
            </a:r>
            <a:r>
              <a:rPr lang="en-GB" altLang="ru-RU" sz="1800" dirty="0" smtClean="0">
                <a:solidFill>
                  <a:srgbClr val="000000"/>
                </a:solidFill>
                <a:cs typeface="Calibri" panose="020F0502020204030204" pitchFamily="34" charset="0"/>
              </a:rPr>
              <a:t>Michelle </a:t>
            </a:r>
            <a:r>
              <a:rPr lang="en-GB" altLang="ru-RU" sz="1800" dirty="0">
                <a:solidFill>
                  <a:srgbClr val="000000"/>
                </a:solidFill>
                <a:cs typeface="Calibri" panose="020F0502020204030204" pitchFamily="34" charset="0"/>
              </a:rPr>
              <a:t>Bachelet, the UN High Commissioner for Human Rights. “No country can effectively fight this epidemic on its own. We need to act on the basis of solidarity, cooperation and </a:t>
            </a:r>
            <a:r>
              <a:rPr lang="en-GB" altLang="ru-RU" sz="1800" dirty="0" smtClean="0">
                <a:solidFill>
                  <a:srgbClr val="000000"/>
                </a:solidFill>
                <a:cs typeface="Calibri" panose="020F0502020204030204" pitchFamily="34" charset="0"/>
              </a:rPr>
              <a:t>care”</a:t>
            </a:r>
          </a:p>
          <a:p>
            <a:pPr eaLnBrk="1" hangingPunct="1">
              <a:lnSpc>
                <a:spcPct val="70000"/>
              </a:lnSpc>
              <a:buFont typeface="Arial" panose="020B0604020202020204" pitchFamily="34" charset="0"/>
              <a:buChar char="•"/>
              <a:defRPr/>
            </a:pPr>
            <a:endParaRPr lang="en-GB" altLang="ru-RU" sz="1800" dirty="0">
              <a:solidFill>
                <a:srgbClr val="000000"/>
              </a:solidFill>
              <a:cs typeface="Calibri" panose="020F0502020204030204" pitchFamily="34" charset="0"/>
            </a:endParaRPr>
          </a:p>
          <a:p>
            <a:pPr eaLnBrk="1" hangingPunct="1">
              <a:lnSpc>
                <a:spcPct val="70000"/>
              </a:lnSpc>
              <a:buFont typeface="Arial" panose="020B0604020202020204" pitchFamily="34" charset="0"/>
              <a:buChar char="•"/>
              <a:defRPr/>
            </a:pPr>
            <a:r>
              <a:rPr lang="en-GB" altLang="ru-RU" sz="1800" dirty="0">
                <a:solidFill>
                  <a:srgbClr val="000000"/>
                </a:solidFill>
                <a:cs typeface="Calibri" panose="020F0502020204030204" pitchFamily="34" charset="0"/>
              </a:rPr>
              <a:t>At the end of March, Russian President Vladimir Putin at the G20 summit, which was dedicated to the fight against the pandemic, called </a:t>
            </a:r>
            <a:r>
              <a:rPr lang="en-GB" altLang="ru-RU" sz="1800" dirty="0" smtClean="0">
                <a:solidFill>
                  <a:srgbClr val="000000"/>
                </a:solidFill>
                <a:cs typeface="Calibri" panose="020F0502020204030204" pitchFamily="34" charset="0"/>
              </a:rPr>
              <a:t>on colleagues </a:t>
            </a:r>
            <a:r>
              <a:rPr lang="en-GB" altLang="ru-RU" sz="1800" dirty="0">
                <a:solidFill>
                  <a:srgbClr val="000000"/>
                </a:solidFill>
                <a:cs typeface="Calibri" panose="020F0502020204030204" pitchFamily="34" charset="0"/>
              </a:rPr>
              <a:t>to create "green corridors free from trade wars and sanctions for the mutual supply of medicines, food, equipment and technology</a:t>
            </a:r>
            <a:r>
              <a:rPr lang="en-GB" altLang="ru-RU" sz="1800" dirty="0" smtClean="0">
                <a:solidFill>
                  <a:srgbClr val="000000"/>
                </a:solidFill>
                <a:cs typeface="Calibri" panose="020F0502020204030204" pitchFamily="34" charset="0"/>
              </a:rPr>
              <a:t>.“</a:t>
            </a:r>
          </a:p>
          <a:p>
            <a:pPr eaLnBrk="1" hangingPunct="1">
              <a:lnSpc>
                <a:spcPct val="70000"/>
              </a:lnSpc>
              <a:buFont typeface="Arial" panose="020B0604020202020204" pitchFamily="34" charset="0"/>
              <a:buChar char="•"/>
              <a:defRPr/>
            </a:pPr>
            <a:endParaRPr lang="en-GB" altLang="ru-RU" sz="1800" dirty="0">
              <a:solidFill>
                <a:srgbClr val="000000"/>
              </a:solidFill>
              <a:cs typeface="Calibri" panose="020F0502020204030204" pitchFamily="34" charset="0"/>
            </a:endParaRPr>
          </a:p>
          <a:p>
            <a:pPr eaLnBrk="1" hangingPunct="1">
              <a:lnSpc>
                <a:spcPct val="70000"/>
              </a:lnSpc>
              <a:buFont typeface="Arial" panose="020B0604020202020204" pitchFamily="34" charset="0"/>
              <a:buChar char="•"/>
              <a:defRPr/>
            </a:pPr>
            <a:r>
              <a:rPr lang="en-GB" altLang="ru-RU" sz="1800" dirty="0">
                <a:solidFill>
                  <a:srgbClr val="000000"/>
                </a:solidFill>
                <a:cs typeface="Calibri" panose="020F0502020204030204" pitchFamily="34" charset="0"/>
              </a:rPr>
              <a:t>The EU, USA, UK, Ukraine and Georgia have blocked the Russian draft resolution on global solidarity in the fight against coronavirus disease, which proposed to abandon the use of unilateral </a:t>
            </a:r>
            <a:r>
              <a:rPr lang="en-GB" altLang="ru-RU" sz="1800" dirty="0" smtClean="0">
                <a:solidFill>
                  <a:srgbClr val="000000"/>
                </a:solidFill>
                <a:cs typeface="Calibri" panose="020F0502020204030204" pitchFamily="34" charset="0"/>
              </a:rPr>
              <a:t>sanctions.  </a:t>
            </a:r>
          </a:p>
          <a:p>
            <a:pPr eaLnBrk="1" hangingPunct="1">
              <a:lnSpc>
                <a:spcPct val="70000"/>
              </a:lnSpc>
              <a:buFont typeface="Arial" panose="020B0604020202020204" pitchFamily="34" charset="0"/>
              <a:buChar char="•"/>
              <a:defRPr/>
            </a:pPr>
            <a:endParaRPr lang="en-GB" altLang="ru-RU" sz="1800" dirty="0">
              <a:solidFill>
                <a:srgbClr val="000000"/>
              </a:solidFill>
              <a:cs typeface="Calibri" panose="020F0502020204030204" pitchFamily="34" charset="0"/>
            </a:endParaRPr>
          </a:p>
          <a:p>
            <a:pPr eaLnBrk="1" hangingPunct="1">
              <a:lnSpc>
                <a:spcPct val="70000"/>
              </a:lnSpc>
              <a:buFont typeface="Arial" panose="020B0604020202020204" pitchFamily="34" charset="0"/>
              <a:buChar char="•"/>
              <a:defRPr/>
            </a:pPr>
            <a:r>
              <a:rPr lang="en-GB" altLang="ru-RU" sz="1800" dirty="0">
                <a:solidFill>
                  <a:srgbClr val="000000"/>
                </a:solidFill>
                <a:cs typeface="Calibri" panose="020F0502020204030204" pitchFamily="34" charset="0"/>
              </a:rPr>
              <a:t>Moreover, at the peak of the coronavirus crisis, in the context of the wars in the oil market, Washington </a:t>
            </a:r>
            <a:r>
              <a:rPr lang="en-US" altLang="ru-RU" sz="1800" dirty="0" smtClean="0">
                <a:solidFill>
                  <a:srgbClr val="000000"/>
                </a:solidFill>
                <a:cs typeface="Calibri" panose="020F0502020204030204" pitchFamily="34" charset="0"/>
              </a:rPr>
              <a:t>started to declare about new </a:t>
            </a:r>
            <a:r>
              <a:rPr lang="en-GB" altLang="ru-RU" sz="1800" dirty="0" smtClean="0">
                <a:solidFill>
                  <a:srgbClr val="000000"/>
                </a:solidFill>
                <a:cs typeface="Calibri" panose="020F0502020204030204" pitchFamily="34" charset="0"/>
              </a:rPr>
              <a:t>sanctions</a:t>
            </a:r>
            <a:r>
              <a:rPr lang="en-US" altLang="ru-RU" sz="1800" dirty="0" smtClean="0">
                <a:solidFill>
                  <a:srgbClr val="000000"/>
                </a:solidFill>
                <a:cs typeface="Calibri" panose="020F0502020204030204" pitchFamily="34" charset="0"/>
              </a:rPr>
              <a:t> </a:t>
            </a:r>
            <a:r>
              <a:rPr lang="en-GB" altLang="ru-RU" sz="1800" dirty="0" smtClean="0">
                <a:solidFill>
                  <a:srgbClr val="000000"/>
                </a:solidFill>
                <a:cs typeface="Calibri" panose="020F0502020204030204" pitchFamily="34" charset="0"/>
              </a:rPr>
              <a:t>as </a:t>
            </a:r>
            <a:r>
              <a:rPr lang="en-GB" altLang="ru-RU" sz="1800" dirty="0">
                <a:solidFill>
                  <a:srgbClr val="000000"/>
                </a:solidFill>
                <a:cs typeface="Calibri" panose="020F0502020204030204" pitchFamily="34" charset="0"/>
              </a:rPr>
              <a:t>a tool for forcing Moscow and Riyadh to urgently reduce production</a:t>
            </a:r>
            <a:r>
              <a:rPr lang="en-GB" altLang="ru-RU" sz="1800" dirty="0" smtClean="0">
                <a:solidFill>
                  <a:srgbClr val="000000"/>
                </a:solidFill>
                <a:cs typeface="Calibri" panose="020F0502020204030204" pitchFamily="34" charset="0"/>
              </a:rPr>
              <a:t>.</a:t>
            </a:r>
          </a:p>
          <a:p>
            <a:pPr eaLnBrk="1" hangingPunct="1">
              <a:lnSpc>
                <a:spcPct val="70000"/>
              </a:lnSpc>
              <a:buFont typeface="Arial" panose="020B0604020202020204" pitchFamily="34" charset="0"/>
              <a:buChar char="•"/>
              <a:defRPr/>
            </a:pPr>
            <a:endParaRPr lang="en-GB" altLang="ru-RU" sz="1800" dirty="0">
              <a:solidFill>
                <a:srgbClr val="000000"/>
              </a:solidFill>
              <a:cs typeface="Calibri" panose="020F0502020204030204" pitchFamily="34" charset="0"/>
            </a:endParaRPr>
          </a:p>
          <a:p>
            <a:pPr eaLnBrk="1" hangingPunct="1">
              <a:lnSpc>
                <a:spcPct val="70000"/>
              </a:lnSpc>
              <a:buFont typeface="Arial" panose="020B0604020202020204" pitchFamily="34" charset="0"/>
              <a:buChar char="•"/>
              <a:defRPr/>
            </a:pPr>
            <a:r>
              <a:rPr lang="en-GB" altLang="ru-RU" sz="1800" dirty="0">
                <a:solidFill>
                  <a:srgbClr val="000000"/>
                </a:solidFill>
                <a:cs typeface="Calibri" panose="020F0502020204030204" pitchFamily="34" charset="0"/>
              </a:rPr>
              <a:t>Updating of sanctions lists continued in 2020.</a:t>
            </a:r>
          </a:p>
          <a:p>
            <a:pPr eaLnBrk="1" hangingPunct="1">
              <a:lnSpc>
                <a:spcPct val="70000"/>
              </a:lnSpc>
              <a:buFont typeface="Arial" panose="020B0604020202020204" pitchFamily="34" charset="0"/>
              <a:buChar char="•"/>
              <a:defRPr/>
            </a:pPr>
            <a:endParaRPr lang="ru-RU" altLang="en-US" sz="1500" dirty="0">
              <a:cs typeface="Arial" panose="020B0604020202020204" pitchFamily="34"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Заголовок 1"/>
          <p:cNvSpPr>
            <a:spLocks noGrp="1" noChangeArrowheads="1"/>
          </p:cNvSpPr>
          <p:nvPr>
            <p:ph type="title" idx="4294967295"/>
          </p:nvPr>
        </p:nvSpPr>
        <p:spPr>
          <a:xfrm>
            <a:off x="628650" y="365125"/>
            <a:ext cx="7886700" cy="920735"/>
          </a:xfrm>
        </p:spPr>
        <p:txBody>
          <a:bodyPr/>
          <a:lstStyle/>
          <a:p>
            <a:pPr eaLnBrk="1" hangingPunct="1"/>
            <a:r>
              <a:rPr lang="en-GB" altLang="ru-RU" b="1" dirty="0" smtClean="0">
                <a:solidFill>
                  <a:srgbClr val="000000"/>
                </a:solidFill>
                <a:latin typeface="Calibri Light" pitchFamily="34" charset="0"/>
                <a:cs typeface="Calibri Light" pitchFamily="34" charset="0"/>
              </a:rPr>
              <a:t>ESCALATION GOES ON: USA</a:t>
            </a:r>
          </a:p>
        </p:txBody>
      </p:sp>
      <p:sp>
        <p:nvSpPr>
          <p:cNvPr id="31747" name="Содержимое 2"/>
          <p:cNvSpPr>
            <a:spLocks noGrp="1" noChangeArrowheads="1"/>
          </p:cNvSpPr>
          <p:nvPr>
            <p:ph idx="4294967295"/>
          </p:nvPr>
        </p:nvSpPr>
        <p:spPr>
          <a:xfrm>
            <a:off x="628650" y="1428737"/>
            <a:ext cx="7886700" cy="1712232"/>
          </a:xfrm>
        </p:spPr>
        <p:txBody>
          <a:bodyPr/>
          <a:lstStyle/>
          <a:p>
            <a:pPr marL="0" indent="0" eaLnBrk="1" hangingPunct="1">
              <a:lnSpc>
                <a:spcPct val="70000"/>
              </a:lnSpc>
              <a:buNone/>
            </a:pPr>
            <a:r>
              <a:rPr lang="en-GB" altLang="ru-RU" sz="2400" dirty="0" smtClean="0">
                <a:solidFill>
                  <a:srgbClr val="000000"/>
                </a:solidFill>
                <a:cs typeface="Calibri" pitchFamily="34" charset="0"/>
              </a:rPr>
              <a:t>The US Bureau of Industry and Security has sanctioned five Russian research institutes, including the Research Institutes, which took part in the development of a vaccine against coronavirus </a:t>
            </a:r>
            <a:r>
              <a:rPr lang="en-GB" altLang="ru-RU" sz="2400" dirty="0" smtClean="0">
                <a:solidFill>
                  <a:srgbClr val="000000"/>
                </a:solidFill>
                <a:cs typeface="Calibri" pitchFamily="34" charset="0"/>
              </a:rPr>
              <a:t>infection. It means </a:t>
            </a:r>
            <a:r>
              <a:rPr lang="en-GB" altLang="ru-RU" sz="2400" dirty="0" smtClean="0">
                <a:solidFill>
                  <a:srgbClr val="000000"/>
                </a:solidFill>
                <a:cs typeface="Calibri" pitchFamily="34" charset="0"/>
              </a:rPr>
              <a:t>that restrictions on the export, re-export and transfer of goods are imposed on these organisations</a:t>
            </a:r>
            <a:r>
              <a:rPr lang="en-GB" altLang="ru-RU" sz="2400" dirty="0" smtClean="0">
                <a:solidFill>
                  <a:srgbClr val="000000"/>
                </a:solidFill>
                <a:cs typeface="Calibri" pitchFamily="34" charset="0"/>
              </a:rPr>
              <a:t>.</a:t>
            </a:r>
          </a:p>
          <a:p>
            <a:pPr eaLnBrk="1" hangingPunct="1">
              <a:lnSpc>
                <a:spcPct val="70000"/>
              </a:lnSpc>
            </a:pPr>
            <a:endParaRPr lang="en-GB" altLang="ru-RU" sz="2400" dirty="0" smtClean="0">
              <a:solidFill>
                <a:srgbClr val="000000"/>
              </a:solidFill>
              <a:cs typeface="Calibri" pitchFamily="34" charset="0"/>
            </a:endParaRPr>
          </a:p>
          <a:p>
            <a:pPr eaLnBrk="1" hangingPunct="1">
              <a:lnSpc>
                <a:spcPct val="70000"/>
              </a:lnSpc>
            </a:pPr>
            <a:endParaRPr lang="ru-RU" altLang="en-US" sz="2400" dirty="0" smtClean="0"/>
          </a:p>
        </p:txBody>
      </p:sp>
      <p:pic>
        <p:nvPicPr>
          <p:cNvPr id="2" name="Рисунок 1"/>
          <p:cNvPicPr>
            <a:picLocks noChangeAspect="1"/>
          </p:cNvPicPr>
          <p:nvPr/>
        </p:nvPicPr>
        <p:blipFill>
          <a:blip r:embed="rId2"/>
          <a:stretch>
            <a:fillRect/>
          </a:stretch>
        </p:blipFill>
        <p:spPr>
          <a:xfrm>
            <a:off x="539552" y="3140969"/>
            <a:ext cx="8132769" cy="1296144"/>
          </a:xfrm>
          <a:prstGeom prst="rect">
            <a:avLst/>
          </a:prstGeom>
        </p:spPr>
      </p:pic>
      <p:pic>
        <p:nvPicPr>
          <p:cNvPr id="4" name="Рисунок 3"/>
          <p:cNvPicPr>
            <a:picLocks noChangeAspect="1"/>
          </p:cNvPicPr>
          <p:nvPr/>
        </p:nvPicPr>
        <p:blipFill>
          <a:blip r:embed="rId3"/>
          <a:stretch>
            <a:fillRect/>
          </a:stretch>
        </p:blipFill>
        <p:spPr>
          <a:xfrm>
            <a:off x="533050" y="4437113"/>
            <a:ext cx="8077900" cy="2267909"/>
          </a:xfrm>
          <a:prstGeom prst="rect">
            <a:avLst/>
          </a:prstGeom>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Заголовок 1"/>
          <p:cNvSpPr>
            <a:spLocks noGrp="1" noChangeArrowheads="1"/>
          </p:cNvSpPr>
          <p:nvPr>
            <p:ph type="title" idx="4294967295"/>
          </p:nvPr>
        </p:nvSpPr>
        <p:spPr/>
        <p:txBody>
          <a:bodyPr/>
          <a:lstStyle/>
          <a:p>
            <a:pPr eaLnBrk="1" hangingPunct="1"/>
            <a:r>
              <a:rPr lang="en-GB" altLang="ru-RU" sz="4000" b="1" dirty="0" smtClean="0">
                <a:solidFill>
                  <a:srgbClr val="000000"/>
                </a:solidFill>
                <a:latin typeface="Calibri Light" pitchFamily="34" charset="0"/>
                <a:cs typeface="Calibri Light" pitchFamily="34" charset="0"/>
              </a:rPr>
              <a:t>HOW DID THE SANCTIONS AFFECT THE RUSSIAN ECONOMY?</a:t>
            </a:r>
          </a:p>
        </p:txBody>
      </p:sp>
      <p:sp>
        <p:nvSpPr>
          <p:cNvPr id="34819" name="Содержимое 2"/>
          <p:cNvSpPr>
            <a:spLocks noGrp="1" noChangeArrowheads="1"/>
          </p:cNvSpPr>
          <p:nvPr>
            <p:ph idx="4294967295"/>
          </p:nvPr>
        </p:nvSpPr>
        <p:spPr/>
        <p:txBody>
          <a:bodyPr/>
          <a:lstStyle/>
          <a:p>
            <a:pPr eaLnBrk="1" hangingPunct="1">
              <a:lnSpc>
                <a:spcPct val="70000"/>
              </a:lnSpc>
            </a:pPr>
            <a:r>
              <a:rPr lang="en-GB" altLang="ru-RU" sz="2200" dirty="0" smtClean="0">
                <a:solidFill>
                  <a:srgbClr val="000000"/>
                </a:solidFill>
                <a:cs typeface="Calibri" pitchFamily="34" charset="0"/>
              </a:rPr>
              <a:t>On </a:t>
            </a:r>
            <a:r>
              <a:rPr lang="en-GB" altLang="ru-RU" sz="2200" dirty="0" smtClean="0">
                <a:solidFill>
                  <a:srgbClr val="000000"/>
                </a:solidFill>
                <a:cs typeface="Calibri" pitchFamily="34" charset="0"/>
              </a:rPr>
              <a:t>the one hand, any restrictions on the capital flow have negative implications for the economy. On the other hand, Russia has been in this situation for a long time and it almost coped with it prior to </a:t>
            </a:r>
            <a:r>
              <a:rPr lang="en-GB" altLang="ru-RU" sz="2200" dirty="0" smtClean="0">
                <a:solidFill>
                  <a:srgbClr val="000000"/>
                </a:solidFill>
                <a:cs typeface="Calibri" pitchFamily="34" charset="0"/>
              </a:rPr>
              <a:t>the </a:t>
            </a:r>
            <a:r>
              <a:rPr lang="en-GB" altLang="ru-RU" sz="2200" dirty="0" smtClean="0">
                <a:solidFill>
                  <a:srgbClr val="000000"/>
                </a:solidFill>
                <a:cs typeface="Calibri" pitchFamily="34" charset="0"/>
              </a:rPr>
              <a:t>viral shock. Thus, foreign investments in Russian stocks and bonds (especially federal loan obligations, OFZ) were more correlated with oil prices and the </a:t>
            </a:r>
            <a:r>
              <a:rPr lang="en-GB" altLang="ru-RU" sz="2200" dirty="0" err="1" smtClean="0">
                <a:solidFill>
                  <a:srgbClr val="000000"/>
                </a:solidFill>
                <a:cs typeface="Calibri" pitchFamily="34" charset="0"/>
              </a:rPr>
              <a:t>ruble</a:t>
            </a:r>
            <a:r>
              <a:rPr lang="en-GB" altLang="ru-RU" sz="2200" dirty="0" smtClean="0">
                <a:solidFill>
                  <a:srgbClr val="000000"/>
                </a:solidFill>
                <a:cs typeface="Calibri" pitchFamily="34" charset="0"/>
              </a:rPr>
              <a:t> exchange rate than with the sanctions regime.</a:t>
            </a:r>
          </a:p>
          <a:p>
            <a:pPr eaLnBrk="1" hangingPunct="1">
              <a:lnSpc>
                <a:spcPct val="70000"/>
              </a:lnSpc>
            </a:pPr>
            <a:r>
              <a:rPr lang="en-GB" altLang="ru-RU" sz="2200" dirty="0" smtClean="0">
                <a:solidFill>
                  <a:srgbClr val="000000"/>
                </a:solidFill>
                <a:cs typeface="Calibri" pitchFamily="34" charset="0"/>
              </a:rPr>
              <a:t>In general, the net investment position of Russia as a state has significantly improved both in comparison with 2014 and especially with 2008, when the effect of the global crisis turned out to be the hardest for the Russian economy.</a:t>
            </a:r>
          </a:p>
          <a:p>
            <a:pPr eaLnBrk="1" hangingPunct="1">
              <a:lnSpc>
                <a:spcPct val="70000"/>
              </a:lnSpc>
            </a:pPr>
            <a:r>
              <a:rPr lang="en-GB" altLang="ru-RU" sz="2200" dirty="0" smtClean="0">
                <a:solidFill>
                  <a:srgbClr val="000000"/>
                </a:solidFill>
                <a:cs typeface="Calibri" pitchFamily="34" charset="0"/>
              </a:rPr>
              <a:t>The Russian economy was able to replace external sources of financing with internal ones and is now less dependent on large-scale capital outflows from emerging markets.</a:t>
            </a:r>
          </a:p>
          <a:p>
            <a:pPr eaLnBrk="1" hangingPunct="1">
              <a:lnSpc>
                <a:spcPct val="70000"/>
              </a:lnSpc>
            </a:pPr>
            <a:endParaRPr lang="ru-RU" altLang="en-US" sz="2200" dirty="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Заголовок 1"/>
          <p:cNvSpPr>
            <a:spLocks noGrp="1" noChangeArrowheads="1"/>
          </p:cNvSpPr>
          <p:nvPr>
            <p:ph type="title" idx="4294967295"/>
          </p:nvPr>
        </p:nvSpPr>
        <p:spPr/>
        <p:txBody>
          <a:bodyPr/>
          <a:lstStyle/>
          <a:p>
            <a:r>
              <a:rPr lang="en-GB" altLang="ru-RU" sz="4000" b="1" dirty="0" smtClean="0">
                <a:solidFill>
                  <a:srgbClr val="000000"/>
                </a:solidFill>
                <a:latin typeface="Calibri Light" pitchFamily="34" charset="0"/>
                <a:cs typeface="Calibri Light" pitchFamily="34" charset="0"/>
              </a:rPr>
              <a:t>EXTERNAL ACCOUNT OF RUSSIA PRIOR TO THE LAST THREE CRISES</a:t>
            </a:r>
          </a:p>
        </p:txBody>
      </p:sp>
      <p:graphicFrame>
        <p:nvGraphicFramePr>
          <p:cNvPr id="7228" name="Содержимое 3"/>
          <p:cNvGraphicFramePr>
            <a:graphicFrameLocks noGrp="1"/>
          </p:cNvGraphicFramePr>
          <p:nvPr/>
        </p:nvGraphicFramePr>
        <p:xfrm>
          <a:off x="628650" y="1825625"/>
          <a:ext cx="7886700" cy="4545150"/>
        </p:xfrm>
        <a:graphic>
          <a:graphicData uri="http://schemas.openxmlformats.org/drawingml/2006/table">
            <a:tbl>
              <a:tblPr/>
              <a:tblGrid>
                <a:gridCol w="3228975"/>
                <a:gridCol w="1552575"/>
                <a:gridCol w="1552575"/>
                <a:gridCol w="1552575"/>
              </a:tblGrid>
              <a:tr h="37144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endParaRPr kumimoji="0" lang="ru-RU" altLang="ru-RU" sz="1600" b="1" i="0" u="none" strike="noStrike" cap="none" normalizeH="0" baseline="0" dirty="0">
                        <a:ln>
                          <a:noFill/>
                        </a:ln>
                        <a:solidFill>
                          <a:srgbClr val="FFFFFF"/>
                        </a:solidFill>
                        <a:effectLst/>
                        <a:latin typeface="Calibri" panose="020F0502020204030204" pitchFamily="34" charset="0"/>
                        <a:cs typeface="Arial" panose="020B060402020202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1" i="0" u="none" strike="noStrike" cap="none" normalizeH="0" baseline="0">
                          <a:ln>
                            <a:noFill/>
                          </a:ln>
                          <a:solidFill>
                            <a:srgbClr val="FFFFFF"/>
                          </a:solidFill>
                          <a:effectLst/>
                          <a:latin typeface="Calibri" panose="020F0502020204030204" pitchFamily="34" charset="0"/>
                          <a:cs typeface="Calibri" panose="020F0502020204030204" pitchFamily="34" charset="0"/>
                        </a:rPr>
                        <a:t>2008</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1" i="0" u="none" strike="noStrike" cap="none" normalizeH="0" baseline="0">
                          <a:ln>
                            <a:noFill/>
                          </a:ln>
                          <a:solidFill>
                            <a:srgbClr val="FFFFFF"/>
                          </a:solidFill>
                          <a:effectLst/>
                          <a:latin typeface="Calibri" panose="020F0502020204030204" pitchFamily="34" charset="0"/>
                          <a:cs typeface="Calibri" panose="020F0502020204030204" pitchFamily="34" charset="0"/>
                        </a:rPr>
                        <a:t>2014</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1" i="0" u="none" strike="noStrike" cap="none" normalizeH="0" baseline="0">
                          <a:ln>
                            <a:noFill/>
                          </a:ln>
                          <a:solidFill>
                            <a:srgbClr val="FFFFFF"/>
                          </a:solidFill>
                          <a:effectLst/>
                          <a:latin typeface="Calibri" panose="020F0502020204030204" pitchFamily="34" charset="0"/>
                          <a:cs typeface="Calibri" panose="020F0502020204030204" pitchFamily="34" charset="0"/>
                        </a:rPr>
                        <a:t>2020</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57908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Gold and foreign exchange reserves, $ billion</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596</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484</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551</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57908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Russian National Wealth Fund and Reserve Fund, $ billion</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163</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174</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123.4</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57908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Average annual prices for Brent oil, $ (in rubles, 2008)</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98 (2350)</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107 (2430)</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60 (1800)</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37144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dirty="0">
                          <a:ln>
                            <a:noFill/>
                          </a:ln>
                          <a:solidFill>
                            <a:srgbClr val="000000"/>
                          </a:solidFill>
                          <a:effectLst/>
                          <a:latin typeface="Calibri" panose="020F0502020204030204" pitchFamily="34" charset="0"/>
                          <a:cs typeface="Calibri" panose="020F0502020204030204" pitchFamily="34" charset="0"/>
                        </a:rPr>
                        <a:t>Net investment position, $ billion</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-148.6</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131.7</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356.5</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37144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External debt, $ billion</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533.4</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715.9</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495.3</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37144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Including:</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endParaRPr kumimoji="0" lang="ru-RU" altLang="ru-RU" sz="1600" b="0" i="0" u="none" strike="noStrike" cap="none" normalizeH="0" baseline="0">
                        <a:ln>
                          <a:noFill/>
                        </a:ln>
                        <a:solidFill>
                          <a:srgbClr val="000000"/>
                        </a:solidFill>
                        <a:effectLst/>
                        <a:latin typeface="Calibri" panose="020F0502020204030204" pitchFamily="34" charset="0"/>
                        <a:cs typeface="Arial" panose="020B060402020202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endParaRPr kumimoji="0" lang="ru-RU" altLang="ru-RU" sz="1600" b="0" i="0" u="none" strike="noStrike" cap="none" normalizeH="0" baseline="0">
                        <a:ln>
                          <a:noFill/>
                        </a:ln>
                        <a:solidFill>
                          <a:srgbClr val="000000"/>
                        </a:solidFill>
                        <a:effectLst/>
                        <a:latin typeface="Calibri" panose="020F0502020204030204" pitchFamily="34" charset="0"/>
                        <a:cs typeface="Arial" panose="020B060402020202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endParaRPr kumimoji="0" lang="ru-RU" altLang="ru-RU" sz="1600" b="0" i="0" u="none" strike="noStrike" cap="none" normalizeH="0" baseline="0">
                        <a:ln>
                          <a:noFill/>
                        </a:ln>
                        <a:solidFill>
                          <a:srgbClr val="000000"/>
                        </a:solidFill>
                        <a:effectLst/>
                        <a:latin typeface="Calibri" panose="020F0502020204030204" pitchFamily="34" charset="0"/>
                        <a:cs typeface="Arial" panose="020B060402020202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579080">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State and Central Bank</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38</a:t>
                      </a:r>
                    </a:p>
                    <a:p>
                      <a:pPr marL="0" marR="0" lvl="0" indent="0" algn="l" defTabSz="914400" rtl="0" eaLnBrk="1" fontAlgn="base" latinLnBrk="0" hangingPunct="1">
                        <a:lnSpc>
                          <a:spcPct val="100000"/>
                        </a:lnSpc>
                        <a:spcBef>
                          <a:spcPct val="0"/>
                        </a:spcBef>
                        <a:spcAft>
                          <a:spcPct val="0"/>
                        </a:spcAft>
                        <a:buClrTx/>
                        <a:buSzPct val="100000"/>
                        <a:buFontTx/>
                        <a:buNone/>
                        <a:tabLst/>
                      </a:pPr>
                      <a:endParaRPr kumimoji="0" lang="ru-RU" altLang="ru-RU" sz="1600" b="0" i="0" u="none" strike="noStrike" cap="none" normalizeH="0" baseline="0">
                        <a:ln>
                          <a:noFill/>
                        </a:ln>
                        <a:solidFill>
                          <a:srgbClr val="000000"/>
                        </a:solidFill>
                        <a:effectLst/>
                        <a:latin typeface="Calibri" panose="020F0502020204030204" pitchFamily="34" charset="0"/>
                        <a:cs typeface="Arial" panose="020B0604020202020204" pitchFamily="34" charset="0"/>
                      </a:endParaRP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69</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84</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r h="37144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Banks</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193</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214</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78</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AEFF7"/>
                    </a:solidFill>
                  </a:tcPr>
                </a:tc>
              </a:tr>
              <a:tr h="371449">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Corporate sector</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303</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433</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c>
                  <a:txBody>
                    <a:bodyPr/>
                    <a:lstStyle>
                      <a:lvl1pPr eaLnBrk="0" hangingPunct="0">
                        <a:lnSpc>
                          <a:spcPct val="90000"/>
                        </a:lnSpc>
                        <a:spcBef>
                          <a:spcPts val="1000"/>
                        </a:spcBef>
                        <a:buFont typeface="Arial" panose="020B0604020202020204" pitchFamily="34" charset="0"/>
                        <a:defRPr sz="2400">
                          <a:solidFill>
                            <a:schemeClr val="tx1"/>
                          </a:solidFill>
                          <a:latin typeface="Calibri" panose="020F0502020204030204" pitchFamily="34" charset="0"/>
                          <a:cs typeface="Arial" panose="020B0604020202020204" pitchFamily="34" charset="0"/>
                        </a:defRPr>
                      </a:lvl1pPr>
                      <a:lvl2pPr eaLnBrk="0" hangingPunct="0">
                        <a:lnSpc>
                          <a:spcPct val="90000"/>
                        </a:lnSpc>
                        <a:spcBef>
                          <a:spcPts val="500"/>
                        </a:spcBef>
                        <a:buFont typeface="Arial" panose="020B0604020202020204" pitchFamily="34" charset="0"/>
                        <a:defRPr sz="2000">
                          <a:solidFill>
                            <a:schemeClr val="tx1"/>
                          </a:solidFill>
                          <a:latin typeface="Calibri" panose="020F0502020204030204" pitchFamily="34" charset="0"/>
                          <a:cs typeface="Arial" panose="020B0604020202020204" pitchFamily="34" charset="0"/>
                        </a:defRPr>
                      </a:lvl2pPr>
                      <a:lvl3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3pPr>
                      <a:lvl4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4pPr>
                      <a:lvl5pPr eaLnBrk="0" hangingPunct="0">
                        <a:lnSpc>
                          <a:spcPct val="90000"/>
                        </a:lnSpc>
                        <a:spcBef>
                          <a:spcPts val="500"/>
                        </a:spcBef>
                        <a:buFont typeface="Arial" panose="020B0604020202020204" pitchFamily="34" charset="0"/>
                        <a:defRPr>
                          <a:solidFill>
                            <a:schemeClr val="tx1"/>
                          </a:solidFill>
                          <a:latin typeface="Calibri" panose="020F0502020204030204" pitchFamily="34" charset="0"/>
                          <a:cs typeface="Arial" panose="020B0604020202020204" pitchFamily="34" charset="0"/>
                        </a:defRPr>
                      </a:lvl5pPr>
                      <a:lvl6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6pPr>
                      <a:lvl7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7pPr>
                      <a:lvl8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8pPr>
                      <a:lvl9pPr eaLnBrk="0" fontAlgn="base" hangingPunct="0">
                        <a:lnSpc>
                          <a:spcPct val="90000"/>
                        </a:lnSpc>
                        <a:spcBef>
                          <a:spcPts val="500"/>
                        </a:spcBef>
                        <a:spcAft>
                          <a:spcPct val="0"/>
                        </a:spcAft>
                        <a:buSzPct val="100000"/>
                        <a:buFont typeface="Arial" panose="020B0604020202020204" pitchFamily="34" charset="0"/>
                        <a:defRPr>
                          <a:solidFill>
                            <a:schemeClr val="tx1"/>
                          </a:solidFill>
                          <a:latin typeface="Calibri" panose="020F050202020403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Pct val="100000"/>
                        <a:buFontTx/>
                        <a:buNone/>
                        <a:tabLst/>
                      </a:pPr>
                      <a:r>
                        <a:rPr kumimoji="0" lang="en-GB" altLang="ru-RU" sz="1600" b="0" i="0" u="none" strike="noStrike" cap="none" normalizeH="0" baseline="0">
                          <a:ln>
                            <a:noFill/>
                          </a:ln>
                          <a:solidFill>
                            <a:srgbClr val="000000"/>
                          </a:solidFill>
                          <a:effectLst/>
                          <a:latin typeface="Calibri" panose="020F0502020204030204" pitchFamily="34" charset="0"/>
                          <a:cs typeface="Calibri" panose="020F0502020204030204" pitchFamily="34" charset="0"/>
                        </a:rPr>
                        <a:t>333</a:t>
                      </a:r>
                    </a:p>
                  </a:txBody>
                  <a:tcPr marT="45717" marB="45717"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2DEEF"/>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Заголовок 1"/>
          <p:cNvSpPr>
            <a:spLocks noGrp="1" noChangeArrowheads="1"/>
          </p:cNvSpPr>
          <p:nvPr>
            <p:ph type="title" idx="4294967295"/>
          </p:nvPr>
        </p:nvSpPr>
        <p:spPr>
          <a:xfrm>
            <a:off x="179388" y="365125"/>
            <a:ext cx="8785225" cy="1325563"/>
          </a:xfrm>
        </p:spPr>
        <p:txBody>
          <a:bodyPr/>
          <a:lstStyle/>
          <a:p>
            <a:pPr eaLnBrk="1" hangingPunct="1"/>
            <a:r>
              <a:rPr lang="en-US" altLang="ru-RU" sz="4000" b="1" dirty="0" smtClean="0">
                <a:latin typeface="Calibri Light" pitchFamily="34" charset="0"/>
              </a:rPr>
              <a:t>DYNAMICS OF RUSSIAN EXPORT AND IMPORT </a:t>
            </a:r>
            <a:r>
              <a:rPr lang="en-US" altLang="ru-RU" sz="2800" b="1" dirty="0" smtClean="0">
                <a:latin typeface="Calibri Light" pitchFamily="34" charset="0"/>
              </a:rPr>
              <a:t>(%, as compared to December, 2017)</a:t>
            </a:r>
            <a:endParaRPr lang="ru-RU" altLang="ru-RU" b="1" dirty="0" smtClean="0">
              <a:latin typeface="Calibri Light" pitchFamily="34" charset="0"/>
            </a:endParaRPr>
          </a:p>
        </p:txBody>
      </p:sp>
      <p:pic>
        <p:nvPicPr>
          <p:cNvPr id="39939" name="Picture 4"/>
          <p:cNvPicPr>
            <a:picLocks noChangeAspect="1" noChangeArrowheads="1"/>
          </p:cNvPicPr>
          <p:nvPr/>
        </p:nvPicPr>
        <p:blipFill>
          <a:blip r:embed="rId2"/>
          <a:srcRect/>
          <a:stretch>
            <a:fillRect/>
          </a:stretch>
        </p:blipFill>
        <p:spPr bwMode="auto">
          <a:xfrm>
            <a:off x="868363" y="1844675"/>
            <a:ext cx="7123112" cy="36004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Заголовок 1"/>
          <p:cNvSpPr>
            <a:spLocks noGrp="1" noChangeArrowheads="1"/>
          </p:cNvSpPr>
          <p:nvPr>
            <p:ph type="title" idx="4294967295"/>
          </p:nvPr>
        </p:nvSpPr>
        <p:spPr>
          <a:xfrm>
            <a:off x="250825" y="549275"/>
            <a:ext cx="8713788" cy="1325563"/>
          </a:xfrm>
        </p:spPr>
        <p:txBody>
          <a:bodyPr lIns="0" tIns="0" rIns="0" bIns="0"/>
          <a:lstStyle/>
          <a:p>
            <a:pPr eaLnBrk="1" hangingPunct="1"/>
            <a:r>
              <a:rPr lang="en-US" altLang="ru-RU" sz="3200" b="1" dirty="0" smtClean="0">
                <a:latin typeface="Calibri Light" pitchFamily="34" charset="0"/>
              </a:rPr>
              <a:t>DYNAMICS OF RETAIL TRADE  TURNOVER, INCLUDING FOOD,  BEVERAGES,     TOBACCO  AND  NON-FOOD </a:t>
            </a:r>
            <a:r>
              <a:rPr lang="en-US" altLang="ru-RU" sz="2800" b="1" dirty="0" smtClean="0">
                <a:latin typeface="Calibri Light" pitchFamily="34" charset="0"/>
              </a:rPr>
              <a:t>(%, as compared to monthly average of 2017)</a:t>
            </a:r>
            <a:endParaRPr lang="ru-RU" altLang="ru-RU" sz="2800" b="1" dirty="0" smtClean="0">
              <a:latin typeface="Calibri Light" pitchFamily="34" charset="0"/>
            </a:endParaRPr>
          </a:p>
        </p:txBody>
      </p:sp>
      <p:pic>
        <p:nvPicPr>
          <p:cNvPr id="41987" name="Picture 4"/>
          <p:cNvPicPr>
            <a:picLocks noChangeAspect="1" noChangeArrowheads="1"/>
          </p:cNvPicPr>
          <p:nvPr/>
        </p:nvPicPr>
        <p:blipFill>
          <a:blip r:embed="rId2"/>
          <a:srcRect/>
          <a:stretch>
            <a:fillRect/>
          </a:stretch>
        </p:blipFill>
        <p:spPr bwMode="auto">
          <a:xfrm>
            <a:off x="428596" y="2500305"/>
            <a:ext cx="8358246" cy="4138499"/>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Заголовок 1"/>
          <p:cNvSpPr>
            <a:spLocks noGrp="1" noChangeArrowheads="1"/>
          </p:cNvSpPr>
          <p:nvPr>
            <p:ph type="title" idx="4294967295"/>
          </p:nvPr>
        </p:nvSpPr>
        <p:spPr>
          <a:xfrm>
            <a:off x="628650" y="620713"/>
            <a:ext cx="7886700" cy="1325562"/>
          </a:xfrm>
        </p:spPr>
        <p:txBody>
          <a:bodyPr/>
          <a:lstStyle/>
          <a:p>
            <a:pPr eaLnBrk="1" hangingPunct="1"/>
            <a:r>
              <a:rPr lang="en-GB" altLang="ru-RU" sz="4000" b="1" dirty="0" smtClean="0">
                <a:solidFill>
                  <a:srgbClr val="000000"/>
                </a:solidFill>
                <a:latin typeface="Calibri Light" pitchFamily="34" charset="0"/>
                <a:cs typeface="Calibri Light" pitchFamily="34" charset="0"/>
              </a:rPr>
              <a:t>DYNAMICS OF REAL WAGES AND RETIREMENT BENEFITS </a:t>
            </a:r>
            <a:r>
              <a:rPr lang="en-US" altLang="ru-RU" dirty="0" smtClean="0">
                <a:latin typeface="Calibri Light" pitchFamily="34" charset="0"/>
              </a:rPr>
              <a:t/>
            </a:r>
            <a:br>
              <a:rPr lang="en-US" altLang="ru-RU" dirty="0" smtClean="0">
                <a:latin typeface="Calibri Light" pitchFamily="34" charset="0"/>
              </a:rPr>
            </a:br>
            <a:r>
              <a:rPr lang="en-GB" altLang="ru-RU" dirty="0" smtClean="0">
                <a:solidFill>
                  <a:srgbClr val="000000"/>
                </a:solidFill>
                <a:latin typeface="Calibri Light" pitchFamily="34" charset="0"/>
                <a:cs typeface="Calibri Light" pitchFamily="34" charset="0"/>
              </a:rPr>
              <a:t> </a:t>
            </a:r>
            <a:r>
              <a:rPr lang="en-GB" altLang="ru-RU" sz="3200" b="1" dirty="0" smtClean="0">
                <a:solidFill>
                  <a:srgbClr val="000000"/>
                </a:solidFill>
                <a:latin typeface="Calibri Light" pitchFamily="34" charset="0"/>
                <a:cs typeface="Calibri Light" pitchFamily="34" charset="0"/>
              </a:rPr>
              <a:t>(%, as compared to monthly average of 2017)</a:t>
            </a:r>
            <a:endParaRPr lang="en-GB" altLang="ru-RU" sz="2800" b="1" dirty="0" smtClean="0">
              <a:solidFill>
                <a:srgbClr val="000000"/>
              </a:solidFill>
              <a:latin typeface="Calibri Light" pitchFamily="34" charset="0"/>
              <a:cs typeface="Calibri Light" pitchFamily="34" charset="0"/>
            </a:endParaRPr>
          </a:p>
        </p:txBody>
      </p:sp>
      <p:pic>
        <p:nvPicPr>
          <p:cNvPr id="43011" name="Picture 2"/>
          <p:cNvPicPr>
            <a:picLocks noChangeAspect="1" noChangeArrowheads="1"/>
          </p:cNvPicPr>
          <p:nvPr/>
        </p:nvPicPr>
        <p:blipFill>
          <a:blip r:embed="rId2"/>
          <a:srcRect/>
          <a:stretch>
            <a:fillRect/>
          </a:stretch>
        </p:blipFill>
        <p:spPr bwMode="auto">
          <a:xfrm>
            <a:off x="1142976" y="2565400"/>
            <a:ext cx="6786610" cy="3625222"/>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2"/>
            <a:ext cx="8643998" cy="992173"/>
          </a:xfrm>
        </p:spPr>
        <p:txBody>
          <a:bodyPr/>
          <a:lstStyle/>
          <a:p>
            <a:r>
              <a:rPr lang="en-US" sz="4000" b="1" dirty="0" smtClean="0"/>
              <a:t>CORONAVIRUS CRISIS: SPATIAL PROJECTION</a:t>
            </a:r>
            <a:endParaRPr lang="ru-RU" sz="4000" b="1" dirty="0"/>
          </a:p>
        </p:txBody>
      </p:sp>
      <p:sp>
        <p:nvSpPr>
          <p:cNvPr id="3" name="Содержимое 2"/>
          <p:cNvSpPr>
            <a:spLocks noGrp="1"/>
          </p:cNvSpPr>
          <p:nvPr>
            <p:ph idx="1"/>
          </p:nvPr>
        </p:nvSpPr>
        <p:spPr>
          <a:xfrm>
            <a:off x="214282" y="1214422"/>
            <a:ext cx="8786874" cy="5643578"/>
          </a:xfrm>
        </p:spPr>
        <p:txBody>
          <a:bodyPr/>
          <a:lstStyle/>
          <a:p>
            <a:pPr>
              <a:buNone/>
            </a:pPr>
            <a:r>
              <a:rPr lang="en-US" sz="2400" b="1" i="1" dirty="0" smtClean="0"/>
              <a:t>The most affected areas: typical cases of financial and economic crises</a:t>
            </a:r>
            <a:r>
              <a:rPr lang="en-US" sz="2400" dirty="0" smtClean="0"/>
              <a:t>: regions with a low level of economic development, weak foreign economic relations, and a low level of migration growth. </a:t>
            </a:r>
          </a:p>
          <a:p>
            <a:pPr>
              <a:buNone/>
            </a:pPr>
            <a:endParaRPr lang="en-US" sz="1800" dirty="0" smtClean="0"/>
          </a:p>
          <a:p>
            <a:pPr>
              <a:buNone/>
            </a:pPr>
            <a:r>
              <a:rPr lang="en-US" sz="2400" b="1" i="1" dirty="0" smtClean="0"/>
              <a:t>The most affected areas: </a:t>
            </a:r>
            <a:r>
              <a:rPr lang="en-US" sz="2400" b="1" i="1" dirty="0" err="1" smtClean="0"/>
              <a:t>coronacrisis</a:t>
            </a:r>
            <a:r>
              <a:rPr lang="en-US" sz="2400" b="1" i="1" dirty="0" smtClean="0"/>
              <a:t> </a:t>
            </a:r>
            <a:r>
              <a:rPr lang="en-US" sz="2400" b="1" i="1" dirty="0" err="1" smtClean="0"/>
              <a:t>crisIs</a:t>
            </a:r>
            <a:r>
              <a:rPr lang="en-US" sz="2400" dirty="0" smtClean="0"/>
              <a:t>:</a:t>
            </a:r>
          </a:p>
          <a:p>
            <a:pPr marL="514350" indent="-514350">
              <a:buAutoNum type="arabicPeriod"/>
            </a:pPr>
            <a:r>
              <a:rPr lang="en-US" sz="2400" dirty="0" smtClean="0"/>
              <a:t>The largest urban agglomerations (Moscow, St. Petersburg, cities with a population of more than a million people). </a:t>
            </a:r>
          </a:p>
          <a:p>
            <a:pPr marL="514350" indent="-514350">
              <a:buFont typeface="+mj-lt"/>
              <a:buAutoNum type="arabicPeriod"/>
            </a:pPr>
            <a:endParaRPr lang="en-US" sz="1100" dirty="0" smtClean="0"/>
          </a:p>
          <a:p>
            <a:pPr marL="514350" indent="-514350">
              <a:buAutoNum type="arabicPeriod"/>
            </a:pPr>
            <a:r>
              <a:rPr lang="en-US" sz="2400" dirty="0" smtClean="0"/>
              <a:t>Oil and gas production centers with a high concentration of migrants living in isolated settlements (regions of the North</a:t>
            </a:r>
            <a:r>
              <a:rPr lang="ru-RU" sz="2400" dirty="0" smtClean="0"/>
              <a:t> </a:t>
            </a:r>
            <a:r>
              <a:rPr lang="en-US" sz="2400" dirty="0" smtClean="0"/>
              <a:t>and Far East, </a:t>
            </a:r>
            <a:r>
              <a:rPr lang="en-US" sz="2400" dirty="0" err="1" smtClean="0"/>
              <a:t>Khanty-Mansiysk</a:t>
            </a:r>
            <a:r>
              <a:rPr lang="en-US" sz="2400" dirty="0" smtClean="0"/>
              <a:t>, </a:t>
            </a:r>
            <a:r>
              <a:rPr lang="en-US" sz="2400" dirty="0" err="1" smtClean="0"/>
              <a:t>Yamalo-Nenets</a:t>
            </a:r>
            <a:r>
              <a:rPr lang="en-US" sz="2400" dirty="0" smtClean="0"/>
              <a:t> Autonomous </a:t>
            </a:r>
            <a:r>
              <a:rPr lang="en-US" sz="2400" dirty="0" err="1" smtClean="0"/>
              <a:t>Okrugs</a:t>
            </a:r>
            <a:r>
              <a:rPr lang="en-US" sz="2400" dirty="0" smtClean="0"/>
              <a:t>).</a:t>
            </a:r>
          </a:p>
          <a:p>
            <a:pPr marL="514350" indent="-514350">
              <a:buFont typeface="+mj-lt"/>
              <a:buAutoNum type="arabicPeriod"/>
            </a:pPr>
            <a:endParaRPr lang="en-US" sz="1000" dirty="0" smtClean="0"/>
          </a:p>
          <a:p>
            <a:pPr marL="514350" indent="-514350">
              <a:buAutoNum type="arabicPeriod"/>
            </a:pPr>
            <a:r>
              <a:rPr lang="en-US" sz="2400" dirty="0" smtClean="0"/>
              <a:t> Regions where, due to the specifics of cultural and religious traditions, it is difficult for people to abandon active social communication (Dagestan, Ingushetia)</a:t>
            </a:r>
            <a:endParaRPr lang="ru-RU"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Заголовок 1"/>
          <p:cNvSpPr>
            <a:spLocks noGrp="1" noChangeArrowheads="1"/>
          </p:cNvSpPr>
          <p:nvPr>
            <p:ph type="title" idx="4294967295"/>
          </p:nvPr>
        </p:nvSpPr>
        <p:spPr>
          <a:xfrm>
            <a:off x="571500" y="571500"/>
            <a:ext cx="7886700" cy="904875"/>
          </a:xfrm>
        </p:spPr>
        <p:txBody>
          <a:bodyPr/>
          <a:lstStyle/>
          <a:p>
            <a:pPr eaLnBrk="1" hangingPunct="1"/>
            <a:r>
              <a:rPr lang="en-GB" altLang="ru-RU" b="1" dirty="0" smtClean="0">
                <a:latin typeface="Calibri Light" pitchFamily="34" charset="0"/>
                <a:cs typeface="Calibri Light" pitchFamily="34" charset="0"/>
              </a:rPr>
              <a:t>PLAN</a:t>
            </a:r>
            <a:endParaRPr lang="en-GB" altLang="ru-RU" b="1" dirty="0" smtClean="0">
              <a:latin typeface="Calibri Light" pitchFamily="34" charset="0"/>
              <a:cs typeface="Calibri Light" pitchFamily="34" charset="0"/>
            </a:endParaRPr>
          </a:p>
        </p:txBody>
      </p:sp>
      <p:sp>
        <p:nvSpPr>
          <p:cNvPr id="6147" name="Содержимое 2"/>
          <p:cNvSpPr>
            <a:spLocks noGrp="1" noChangeArrowheads="1"/>
          </p:cNvSpPr>
          <p:nvPr>
            <p:ph idx="4294967295"/>
          </p:nvPr>
        </p:nvSpPr>
        <p:spPr>
          <a:xfrm>
            <a:off x="571500" y="2071688"/>
            <a:ext cx="7886700" cy="3890962"/>
          </a:xfrm>
        </p:spPr>
        <p:txBody>
          <a:bodyPr/>
          <a:lstStyle/>
          <a:p>
            <a:pPr marL="514350" indent="-514350" eaLnBrk="1" hangingPunct="1">
              <a:lnSpc>
                <a:spcPct val="150000"/>
              </a:lnSpc>
              <a:buFont typeface="Calibri Light" pitchFamily="34" charset="0"/>
              <a:buAutoNum type="arabicPeriod"/>
            </a:pPr>
            <a:r>
              <a:rPr lang="en-GB" altLang="ru-RU" b="1" smtClean="0">
                <a:solidFill>
                  <a:srgbClr val="000000"/>
                </a:solidFill>
                <a:cs typeface="Calibri" pitchFamily="34" charset="0"/>
              </a:rPr>
              <a:t>Sanctions: definition, types</a:t>
            </a:r>
          </a:p>
          <a:p>
            <a:pPr marL="514350" indent="-514350" eaLnBrk="1" hangingPunct="1">
              <a:lnSpc>
                <a:spcPct val="150000"/>
              </a:lnSpc>
              <a:buFont typeface="Calibri Light" pitchFamily="34" charset="0"/>
              <a:buAutoNum type="arabicPeriod"/>
            </a:pPr>
            <a:r>
              <a:rPr lang="en-GB" altLang="ru-RU" b="1" smtClean="0">
                <a:solidFill>
                  <a:srgbClr val="000000"/>
                </a:solidFill>
                <a:cs typeface="Calibri" pitchFamily="34" charset="0"/>
              </a:rPr>
              <a:t>Some theoretical aspects</a:t>
            </a:r>
          </a:p>
          <a:p>
            <a:pPr marL="514350" indent="-514350" eaLnBrk="1" hangingPunct="1">
              <a:lnSpc>
                <a:spcPct val="150000"/>
              </a:lnSpc>
              <a:buFont typeface="Calibri Light" pitchFamily="34" charset="0"/>
              <a:buAutoNum type="arabicPeriod"/>
            </a:pPr>
            <a:r>
              <a:rPr lang="en-GB" altLang="ru-RU" b="1" smtClean="0">
                <a:solidFill>
                  <a:srgbClr val="000000"/>
                </a:solidFill>
                <a:cs typeface="Calibri" pitchFamily="34" charset="0"/>
              </a:rPr>
              <a:t>Sanctions against the Russian Federation</a:t>
            </a:r>
          </a:p>
          <a:p>
            <a:pPr marL="514350" indent="-514350" eaLnBrk="1" hangingPunct="1">
              <a:lnSpc>
                <a:spcPct val="150000"/>
              </a:lnSpc>
              <a:buFont typeface="Calibri Light" pitchFamily="34" charset="0"/>
              <a:buAutoNum type="arabicPeriod"/>
            </a:pPr>
            <a:r>
              <a:rPr lang="en-GB" altLang="ru-RU" b="1" smtClean="0">
                <a:solidFill>
                  <a:srgbClr val="000000"/>
                </a:solidFill>
                <a:cs typeface="Calibri" pitchFamily="34" charset="0"/>
              </a:rPr>
              <a:t>Sanctions initiated by the Russian Federation</a:t>
            </a:r>
          </a:p>
          <a:p>
            <a:pPr marL="514350" indent="-514350" eaLnBrk="1" hangingPunct="1">
              <a:lnSpc>
                <a:spcPct val="150000"/>
              </a:lnSpc>
              <a:buFont typeface="Calibri Light" pitchFamily="34" charset="0"/>
              <a:buAutoNum type="arabicPeriod"/>
            </a:pPr>
            <a:r>
              <a:rPr lang="en-GB" altLang="ru-RU" b="1" smtClean="0">
                <a:solidFill>
                  <a:srgbClr val="000000"/>
                </a:solidFill>
                <a:cs typeface="Calibri" pitchFamily="34" charset="0"/>
              </a:rPr>
              <a:t>Sanctions and coronavirus</a:t>
            </a: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Заголовок 1"/>
          <p:cNvSpPr>
            <a:spLocks noGrp="1" noChangeArrowheads="1"/>
          </p:cNvSpPr>
          <p:nvPr>
            <p:ph type="title" idx="4294967295"/>
          </p:nvPr>
        </p:nvSpPr>
        <p:spPr>
          <a:xfrm>
            <a:off x="285721" y="365125"/>
            <a:ext cx="8643998" cy="1084263"/>
          </a:xfrm>
        </p:spPr>
        <p:txBody>
          <a:bodyPr/>
          <a:lstStyle/>
          <a:p>
            <a:pPr eaLnBrk="1" hangingPunct="1"/>
            <a:r>
              <a:rPr lang="en-GB" altLang="ru-RU" sz="3600" b="1" dirty="0" smtClean="0">
                <a:solidFill>
                  <a:srgbClr val="000000"/>
                </a:solidFill>
                <a:latin typeface="Calibri Light" pitchFamily="34" charset="0"/>
                <a:cs typeface="Calibri Light" pitchFamily="34" charset="0"/>
              </a:rPr>
              <a:t>WILL THE SANCTIONS HINDER THE RECOVERY OF THE RUSSIAN ECONOMY IN POST-PANDEMIC TIME?</a:t>
            </a:r>
          </a:p>
        </p:txBody>
      </p:sp>
      <p:sp>
        <p:nvSpPr>
          <p:cNvPr id="44035" name="Содержимое 2"/>
          <p:cNvSpPr>
            <a:spLocks noGrp="1" noChangeArrowheads="1"/>
          </p:cNvSpPr>
          <p:nvPr>
            <p:ph idx="4294967295"/>
          </p:nvPr>
        </p:nvSpPr>
        <p:spPr/>
        <p:txBody>
          <a:bodyPr/>
          <a:lstStyle/>
          <a:p>
            <a:pPr eaLnBrk="1" hangingPunct="1">
              <a:lnSpc>
                <a:spcPct val="70000"/>
              </a:lnSpc>
            </a:pPr>
            <a:r>
              <a:rPr lang="en-GB" altLang="ru-RU" sz="2400" dirty="0" smtClean="0">
                <a:solidFill>
                  <a:srgbClr val="000000"/>
                </a:solidFill>
                <a:cs typeface="Calibri" pitchFamily="34" charset="0"/>
              </a:rPr>
              <a:t>During a period of overcoming the crisis, the sanctions-caused isolation of Russia will restrain recovery of the economy, as in 2015-2019.</a:t>
            </a:r>
          </a:p>
          <a:p>
            <a:pPr eaLnBrk="1" hangingPunct="1">
              <a:lnSpc>
                <a:spcPct val="70000"/>
              </a:lnSpc>
            </a:pPr>
            <a:endParaRPr lang="en-GB" altLang="ru-RU" sz="2400" dirty="0" smtClean="0">
              <a:solidFill>
                <a:srgbClr val="000000"/>
              </a:solidFill>
              <a:cs typeface="Calibri" pitchFamily="34" charset="0"/>
            </a:endParaRPr>
          </a:p>
          <a:p>
            <a:pPr eaLnBrk="1" hangingPunct="1">
              <a:lnSpc>
                <a:spcPct val="70000"/>
              </a:lnSpc>
            </a:pPr>
            <a:r>
              <a:rPr lang="en-GB" altLang="ru-RU" sz="2400" dirty="0" smtClean="0">
                <a:solidFill>
                  <a:srgbClr val="000000"/>
                </a:solidFill>
                <a:cs typeface="Calibri" pitchFamily="34" charset="0"/>
              </a:rPr>
              <a:t>A more significant deterrent to growth was not the external sanctions imposed by the Western world, but the ultra-tough policy  of "macroeconomic stabilisation" at the expense of economic stagnation. </a:t>
            </a:r>
          </a:p>
          <a:p>
            <a:pPr eaLnBrk="1" hangingPunct="1">
              <a:lnSpc>
                <a:spcPct val="70000"/>
              </a:lnSpc>
            </a:pPr>
            <a:endParaRPr lang="en-GB" altLang="ru-RU" sz="2400" dirty="0" smtClean="0">
              <a:solidFill>
                <a:srgbClr val="000000"/>
              </a:solidFill>
              <a:cs typeface="Calibri" pitchFamily="34" charset="0"/>
            </a:endParaRPr>
          </a:p>
          <a:p>
            <a:pPr eaLnBrk="1" hangingPunct="1">
              <a:lnSpc>
                <a:spcPct val="70000"/>
              </a:lnSpc>
            </a:pPr>
            <a:r>
              <a:rPr lang="en-GB" altLang="ru-RU" sz="2400" dirty="0" smtClean="0">
                <a:solidFill>
                  <a:srgbClr val="000000"/>
                </a:solidFill>
                <a:cs typeface="Calibri" pitchFamily="34" charset="0"/>
              </a:rPr>
              <a:t>The Central Bank of the Russian Federation may follow the example of the rest of the world's central banks and stimulate economic growth even at the cost of inflation above 5-6%. In this case no external sanctions will restrain foreign investors from looking for profitable opportunities in the Russian economy.</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Заголовок 1"/>
          <p:cNvSpPr>
            <a:spLocks noGrp="1" noChangeArrowheads="1"/>
          </p:cNvSpPr>
          <p:nvPr>
            <p:ph type="title" idx="4294967295"/>
          </p:nvPr>
        </p:nvSpPr>
        <p:spPr>
          <a:xfrm>
            <a:off x="642910" y="214290"/>
            <a:ext cx="7886700" cy="1111273"/>
          </a:xfrm>
        </p:spPr>
        <p:txBody>
          <a:bodyPr/>
          <a:lstStyle/>
          <a:p>
            <a:pPr eaLnBrk="1" hangingPunct="1"/>
            <a:r>
              <a:rPr lang="en-GB" altLang="ru-RU" sz="4000" b="1" dirty="0" smtClean="0">
                <a:solidFill>
                  <a:srgbClr val="000000"/>
                </a:solidFill>
                <a:latin typeface="Calibri Light" pitchFamily="34" charset="0"/>
                <a:cs typeface="Calibri Light" pitchFamily="34" charset="0"/>
              </a:rPr>
              <a:t>THE WORLD AFTER THE PANDEMIC</a:t>
            </a:r>
          </a:p>
        </p:txBody>
      </p:sp>
      <p:sp>
        <p:nvSpPr>
          <p:cNvPr id="33795" name="Содержимое 2"/>
          <p:cNvSpPr>
            <a:spLocks noGrp="1" noChangeArrowheads="1"/>
          </p:cNvSpPr>
          <p:nvPr>
            <p:ph idx="4294967295"/>
          </p:nvPr>
        </p:nvSpPr>
        <p:spPr>
          <a:xfrm>
            <a:off x="357158" y="1412874"/>
            <a:ext cx="8158192" cy="5230836"/>
          </a:xfrm>
        </p:spPr>
        <p:txBody>
          <a:bodyPr/>
          <a:lstStyle/>
          <a:p>
            <a:pPr eaLnBrk="1" hangingPunct="1">
              <a:lnSpc>
                <a:spcPct val="70000"/>
              </a:lnSpc>
            </a:pPr>
            <a:r>
              <a:rPr lang="en-GB" altLang="ru-RU" sz="2000" dirty="0" smtClean="0">
                <a:solidFill>
                  <a:srgbClr val="000000"/>
                </a:solidFill>
                <a:cs typeface="Calibri" pitchFamily="34" charset="0"/>
              </a:rPr>
              <a:t>Predictions for a post-</a:t>
            </a:r>
            <a:r>
              <a:rPr lang="en-GB" altLang="ru-RU" sz="2000" dirty="0" err="1" smtClean="0">
                <a:solidFill>
                  <a:srgbClr val="000000"/>
                </a:solidFill>
                <a:cs typeface="Calibri" pitchFamily="34" charset="0"/>
              </a:rPr>
              <a:t>coronavirus</a:t>
            </a:r>
            <a:r>
              <a:rPr lang="en-GB" altLang="ru-RU" sz="2000" dirty="0" smtClean="0">
                <a:solidFill>
                  <a:srgbClr val="000000"/>
                </a:solidFill>
                <a:cs typeface="Calibri" pitchFamily="34" charset="0"/>
              </a:rPr>
              <a:t> future are not very optimistic so far. A post-pandemic world will be characterised with the economy of "simple things", protectionism, attempts to return factories from China, (</a:t>
            </a:r>
            <a:r>
              <a:rPr lang="en-GB" altLang="ru-RU" sz="2000" dirty="0" err="1" smtClean="0">
                <a:solidFill>
                  <a:srgbClr val="000000"/>
                </a:solidFill>
                <a:cs typeface="Calibri" pitchFamily="34" charset="0"/>
              </a:rPr>
              <a:t>Yakov</a:t>
            </a:r>
            <a:r>
              <a:rPr lang="en-GB" altLang="ru-RU" sz="2000" dirty="0" smtClean="0">
                <a:solidFill>
                  <a:srgbClr val="000000"/>
                </a:solidFill>
                <a:cs typeface="Calibri" pitchFamily="34" charset="0"/>
              </a:rPr>
              <a:t> </a:t>
            </a:r>
            <a:r>
              <a:rPr lang="en-GB" altLang="ru-RU" sz="2000" dirty="0" err="1" smtClean="0">
                <a:solidFill>
                  <a:srgbClr val="000000"/>
                </a:solidFill>
                <a:cs typeface="Calibri" pitchFamily="34" charset="0"/>
              </a:rPr>
              <a:t>Mirkin</a:t>
            </a:r>
            <a:r>
              <a:rPr lang="en-GB" altLang="ru-RU" sz="2000" dirty="0" smtClean="0">
                <a:solidFill>
                  <a:srgbClr val="000000"/>
                </a:solidFill>
                <a:cs typeface="Calibri" pitchFamily="34" charset="0"/>
              </a:rPr>
              <a:t>, the head of the International Capital Markets Department of the Institute of World Economy and International Relations of the Russian Academy of Sciences).</a:t>
            </a:r>
            <a:endParaRPr lang="ru-RU" altLang="ru-RU" sz="2000" dirty="0" smtClean="0">
              <a:solidFill>
                <a:srgbClr val="000000"/>
              </a:solidFill>
              <a:cs typeface="Calibri" pitchFamily="34" charset="0"/>
            </a:endParaRPr>
          </a:p>
          <a:p>
            <a:pPr eaLnBrk="1" hangingPunct="1">
              <a:lnSpc>
                <a:spcPct val="70000"/>
              </a:lnSpc>
            </a:pPr>
            <a:endParaRPr lang="en-GB" altLang="ru-RU" sz="2000" dirty="0" smtClean="0">
              <a:solidFill>
                <a:srgbClr val="000000"/>
              </a:solidFill>
              <a:cs typeface="Calibri" pitchFamily="34" charset="0"/>
            </a:endParaRPr>
          </a:p>
          <a:p>
            <a:pPr eaLnBrk="1" hangingPunct="1">
              <a:lnSpc>
                <a:spcPct val="70000"/>
              </a:lnSpc>
            </a:pPr>
            <a:r>
              <a:rPr lang="en-GB" altLang="ru-RU" sz="2000" dirty="0" smtClean="0">
                <a:solidFill>
                  <a:srgbClr val="000000"/>
                </a:solidFill>
                <a:cs typeface="Calibri" pitchFamily="34" charset="0"/>
              </a:rPr>
              <a:t>Former US Secretary of State Henry Kissinger also warns that the world will never be the same after the pandemic. He anticipates a rise in isolationism, "a resurgence of the concept of a walled city in an age when prosperity depends on global trade and movement of people.“</a:t>
            </a:r>
            <a:endParaRPr lang="ru-RU" altLang="ru-RU" sz="2000" dirty="0" smtClean="0">
              <a:solidFill>
                <a:srgbClr val="000000"/>
              </a:solidFill>
              <a:cs typeface="Calibri" pitchFamily="34" charset="0"/>
            </a:endParaRPr>
          </a:p>
          <a:p>
            <a:pPr eaLnBrk="1" hangingPunct="1">
              <a:lnSpc>
                <a:spcPct val="70000"/>
              </a:lnSpc>
            </a:pPr>
            <a:endParaRPr lang="en-GB" altLang="ru-RU" sz="2000" dirty="0" smtClean="0">
              <a:solidFill>
                <a:srgbClr val="000000"/>
              </a:solidFill>
              <a:cs typeface="Calibri" pitchFamily="34" charset="0"/>
            </a:endParaRPr>
          </a:p>
          <a:p>
            <a:pPr eaLnBrk="1" hangingPunct="1">
              <a:lnSpc>
                <a:spcPct val="70000"/>
              </a:lnSpc>
            </a:pPr>
            <a:r>
              <a:rPr lang="en-GB" altLang="ru-RU" sz="2000" dirty="0" smtClean="0">
                <a:solidFill>
                  <a:srgbClr val="000000"/>
                </a:solidFill>
                <a:cs typeface="Calibri" pitchFamily="34" charset="0"/>
              </a:rPr>
              <a:t>The confrontation between Washington and Beijing, which has been growing in recent years, can now obtain new traits. American lawmakers are calling for new restrictions on the export of American technology, as well as on supplies from China</a:t>
            </a:r>
            <a:endParaRPr lang="ru-RU" altLang="ru-RU" sz="2000" dirty="0" smtClean="0">
              <a:solidFill>
                <a:srgbClr val="000000"/>
              </a:solidFill>
              <a:cs typeface="Calibri" pitchFamily="34" charset="0"/>
            </a:endParaRPr>
          </a:p>
          <a:p>
            <a:pPr eaLnBrk="1" hangingPunct="1">
              <a:lnSpc>
                <a:spcPct val="70000"/>
              </a:lnSpc>
            </a:pPr>
            <a:endParaRPr lang="en-GB" altLang="ru-RU" sz="2000" dirty="0" smtClean="0">
              <a:solidFill>
                <a:srgbClr val="000000"/>
              </a:solidFill>
              <a:cs typeface="Calibri" pitchFamily="34" charset="0"/>
            </a:endParaRPr>
          </a:p>
          <a:p>
            <a:pPr eaLnBrk="1" hangingPunct="1">
              <a:lnSpc>
                <a:spcPct val="70000"/>
              </a:lnSpc>
            </a:pPr>
            <a:r>
              <a:rPr lang="en-GB" altLang="ru-RU" sz="2000" dirty="0" smtClean="0">
                <a:solidFill>
                  <a:srgbClr val="000000"/>
                </a:solidFill>
                <a:cs typeface="Calibri" pitchFamily="34" charset="0"/>
              </a:rPr>
              <a:t>Western countries are thinking about self-sufficiency in basic goods and about development of more reliable supply chains. Obviously, in the next couple of years all countries will have to primarily focus on solving domestic problems.</a:t>
            </a:r>
          </a:p>
          <a:p>
            <a:pPr eaLnBrk="1" hangingPunct="1">
              <a:lnSpc>
                <a:spcPct val="70000"/>
              </a:lnSpc>
            </a:pPr>
            <a:endParaRPr lang="ru-RU" altLang="en-US" sz="1500" dirty="0" smtClean="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3"/>
          <p:cNvSpPr>
            <a:spLocks noGrp="1"/>
          </p:cNvSpPr>
          <p:nvPr>
            <p:ph type="title"/>
          </p:nvPr>
        </p:nvSpPr>
        <p:spPr>
          <a:xfrm>
            <a:off x="785786" y="2857496"/>
            <a:ext cx="7986714" cy="2214578"/>
          </a:xfrm>
        </p:spPr>
        <p:txBody>
          <a:bodyPr/>
          <a:lstStyle/>
          <a:p>
            <a:r>
              <a:rPr lang="en-US" sz="3200" cap="none" dirty="0" smtClean="0"/>
              <a:t>Irina Turgel,</a:t>
            </a:r>
            <a:br>
              <a:rPr lang="en-US" sz="3200" cap="none" dirty="0" smtClean="0"/>
            </a:br>
            <a:r>
              <a:rPr lang="en-US" sz="3200" cap="none" dirty="0" smtClean="0"/>
              <a:t>professor, </a:t>
            </a:r>
            <a:br>
              <a:rPr lang="en-US" sz="3200" cap="none" dirty="0" smtClean="0"/>
            </a:br>
            <a:r>
              <a:rPr lang="en-US" sz="3200" cap="none" dirty="0" smtClean="0"/>
              <a:t>Ural Federal University, </a:t>
            </a:r>
            <a:br>
              <a:rPr lang="en-US" sz="3200" cap="none" dirty="0" smtClean="0"/>
            </a:br>
            <a:r>
              <a:rPr lang="en-US" sz="3200" cap="none" dirty="0" smtClean="0"/>
              <a:t>i.d.turgel@urfu.ru</a:t>
            </a:r>
            <a:endParaRPr lang="ru-RU" sz="3200" cap="none" dirty="0"/>
          </a:p>
        </p:txBody>
      </p:sp>
      <p:sp>
        <p:nvSpPr>
          <p:cNvPr id="5" name="Текст 4"/>
          <p:cNvSpPr>
            <a:spLocks noGrp="1"/>
          </p:cNvSpPr>
          <p:nvPr>
            <p:ph type="body" idx="1"/>
          </p:nvPr>
        </p:nvSpPr>
        <p:spPr>
          <a:xfrm>
            <a:off x="714348" y="1214422"/>
            <a:ext cx="7772400" cy="1500187"/>
          </a:xfrm>
        </p:spPr>
        <p:txBody>
          <a:bodyPr/>
          <a:lstStyle/>
          <a:p>
            <a:pPr algn="ctr"/>
            <a:r>
              <a:rPr lang="en-US" dirty="0" smtClean="0"/>
              <a:t>Thank you for attention</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p:cNvPicPr>
            <a:picLocks noChangeAspect="1" noChangeArrowheads="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extLst>
      <p:ext uri="{BB962C8B-B14F-4D97-AF65-F5344CB8AC3E}">
        <p14:creationId xmlns:p14="http://schemas.microsoft.com/office/powerpoint/2010/main" val="129060931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Заголовок 1"/>
          <p:cNvSpPr>
            <a:spLocks noGrp="1" noChangeArrowheads="1"/>
          </p:cNvSpPr>
          <p:nvPr>
            <p:ph type="title" idx="4294967295"/>
          </p:nvPr>
        </p:nvSpPr>
        <p:spPr>
          <a:xfrm>
            <a:off x="323850" y="188913"/>
            <a:ext cx="8569325" cy="800100"/>
          </a:xfrm>
        </p:spPr>
        <p:txBody>
          <a:bodyPr/>
          <a:lstStyle/>
          <a:p>
            <a:pPr eaLnBrk="1" hangingPunct="1"/>
            <a:r>
              <a:rPr lang="en-GB" altLang="ru-RU" sz="4000" b="1" smtClean="0">
                <a:solidFill>
                  <a:srgbClr val="000000"/>
                </a:solidFill>
                <a:latin typeface="Calibri Light" pitchFamily="34" charset="0"/>
                <a:cs typeface="Calibri Light" pitchFamily="34" charset="0"/>
              </a:rPr>
              <a:t>PRINCIPLES FOR APPLICATION OF SANCTIONS</a:t>
            </a:r>
          </a:p>
        </p:txBody>
      </p:sp>
      <p:sp>
        <p:nvSpPr>
          <p:cNvPr id="19459" name="Содержимое 2"/>
          <p:cNvSpPr>
            <a:spLocks noGrp="1" noChangeArrowheads="1"/>
          </p:cNvSpPr>
          <p:nvPr>
            <p:ph idx="4294967295"/>
          </p:nvPr>
        </p:nvSpPr>
        <p:spPr>
          <a:xfrm>
            <a:off x="623888" y="1196975"/>
            <a:ext cx="7886700" cy="5327650"/>
          </a:xfrm>
        </p:spPr>
        <p:txBody>
          <a:bodyPr/>
          <a:lstStyle/>
          <a:p>
            <a:pPr marL="342900" indent="-342900" eaLnBrk="1" hangingPunct="1">
              <a:lnSpc>
                <a:spcPct val="70000"/>
              </a:lnSpc>
              <a:buFont typeface="Arial" charset="0"/>
              <a:buAutoNum type="arabicParenR"/>
              <a:defRPr/>
            </a:pPr>
            <a:r>
              <a:rPr lang="en-GB" altLang="ru-RU" sz="1600" b="1" dirty="0" smtClean="0">
                <a:solidFill>
                  <a:srgbClr val="000000"/>
                </a:solidFill>
                <a:cs typeface="Calibri" pitchFamily="34" charset="0"/>
              </a:rPr>
              <a:t>the rule of law over all other arguments</a:t>
            </a:r>
            <a:r>
              <a:rPr lang="en-GB" altLang="ru-RU" sz="1600" dirty="0" smtClean="0">
                <a:solidFill>
                  <a:srgbClr val="000000"/>
                </a:solidFill>
                <a:cs typeface="Calibri" pitchFamily="34" charset="0"/>
              </a:rPr>
              <a:t>. </a:t>
            </a:r>
          </a:p>
          <a:p>
            <a:pPr marL="342900" indent="-342900" eaLnBrk="1" hangingPunct="1">
              <a:lnSpc>
                <a:spcPct val="70000"/>
              </a:lnSpc>
              <a:buFont typeface="Arial" charset="0"/>
              <a:buAutoNum type="arabicParenR"/>
              <a:defRPr/>
            </a:pPr>
            <a:endParaRPr lang="en-GB" altLang="ru-RU" sz="1600" dirty="0" smtClean="0">
              <a:solidFill>
                <a:srgbClr val="000000"/>
              </a:solidFill>
              <a:cs typeface="Calibri" pitchFamily="34" charset="0"/>
            </a:endParaRPr>
          </a:p>
          <a:p>
            <a:pPr marL="342900" indent="-342900" eaLnBrk="1" hangingPunct="1">
              <a:lnSpc>
                <a:spcPct val="70000"/>
              </a:lnSpc>
              <a:buFont typeface="Arial" charset="0"/>
              <a:buAutoNum type="arabicParenR"/>
              <a:defRPr/>
            </a:pPr>
            <a:r>
              <a:rPr lang="en-GB" altLang="ru-RU" sz="1600" b="1" dirty="0" smtClean="0">
                <a:solidFill>
                  <a:srgbClr val="000000"/>
                </a:solidFill>
                <a:cs typeface="Calibri" pitchFamily="34" charset="0"/>
              </a:rPr>
              <a:t> targeting of sanctions with the establishment of:</a:t>
            </a:r>
          </a:p>
          <a:p>
            <a:pPr eaLnBrk="1" hangingPunct="1">
              <a:lnSpc>
                <a:spcPct val="70000"/>
              </a:lnSpc>
              <a:buFont typeface="Arial" charset="0"/>
              <a:buNone/>
              <a:defRPr/>
            </a:pPr>
            <a:r>
              <a:rPr lang="en-GB" altLang="ru-RU" sz="1600" dirty="0" smtClean="0">
                <a:solidFill>
                  <a:srgbClr val="000000"/>
                </a:solidFill>
                <a:cs typeface="Calibri" pitchFamily="34" charset="0"/>
              </a:rPr>
              <a:t>- a fair assessment of the circumstances,</a:t>
            </a:r>
          </a:p>
          <a:p>
            <a:pPr eaLnBrk="1" hangingPunct="1">
              <a:lnSpc>
                <a:spcPct val="70000"/>
              </a:lnSpc>
              <a:buFont typeface="Arial" charset="0"/>
              <a:buNone/>
              <a:defRPr/>
            </a:pPr>
            <a:r>
              <a:rPr lang="en-GB" altLang="ru-RU" sz="1600" dirty="0" smtClean="0">
                <a:solidFill>
                  <a:srgbClr val="000000"/>
                </a:solidFill>
                <a:cs typeface="Calibri" pitchFamily="34" charset="0"/>
              </a:rPr>
              <a:t>- the contexts and reasons for the conflict of interests of the direct parties,</a:t>
            </a:r>
          </a:p>
          <a:p>
            <a:pPr eaLnBrk="1" hangingPunct="1">
              <a:lnSpc>
                <a:spcPct val="70000"/>
              </a:lnSpc>
              <a:buFont typeface="Arial" charset="0"/>
              <a:buNone/>
              <a:defRPr/>
            </a:pPr>
            <a:r>
              <a:rPr lang="en-GB" altLang="ru-RU" sz="1600" dirty="0" smtClean="0">
                <a:solidFill>
                  <a:srgbClr val="000000"/>
                </a:solidFill>
                <a:cs typeface="Calibri" pitchFamily="34" charset="0"/>
              </a:rPr>
              <a:t>- guilt of the delinquent and assessment of the prerequisites and consequences of its actions, real damage to the parties of the conflict,</a:t>
            </a:r>
          </a:p>
          <a:p>
            <a:pPr eaLnBrk="1" hangingPunct="1">
              <a:lnSpc>
                <a:spcPct val="70000"/>
              </a:lnSpc>
              <a:buFontTx/>
              <a:buChar char="-"/>
              <a:defRPr/>
            </a:pPr>
            <a:r>
              <a:rPr lang="en-GB" altLang="ru-RU" sz="1600" dirty="0" smtClean="0">
                <a:solidFill>
                  <a:srgbClr val="000000"/>
                </a:solidFill>
                <a:cs typeface="Calibri" pitchFamily="34" charset="0"/>
              </a:rPr>
              <a:t>reliability of information, broad coverage of all the most significant aspects of the problem</a:t>
            </a:r>
            <a:r>
              <a:rPr lang="en-US" altLang="ru-RU" sz="1600" dirty="0" smtClean="0">
                <a:solidFill>
                  <a:srgbClr val="000000"/>
                </a:solidFill>
                <a:cs typeface="Calibri" pitchFamily="34" charset="0"/>
              </a:rPr>
              <a:t>.</a:t>
            </a:r>
          </a:p>
          <a:p>
            <a:pPr eaLnBrk="1" hangingPunct="1">
              <a:lnSpc>
                <a:spcPct val="70000"/>
              </a:lnSpc>
              <a:buFontTx/>
              <a:buChar char="-"/>
              <a:defRPr/>
            </a:pPr>
            <a:endParaRPr lang="en-GB" altLang="ru-RU" sz="1600" dirty="0" smtClean="0">
              <a:solidFill>
                <a:srgbClr val="000000"/>
              </a:solidFill>
              <a:cs typeface="Calibri" pitchFamily="34" charset="0"/>
            </a:endParaRPr>
          </a:p>
          <a:p>
            <a:pPr eaLnBrk="1" hangingPunct="1">
              <a:lnSpc>
                <a:spcPct val="70000"/>
              </a:lnSpc>
              <a:buFont typeface="Arial" charset="0"/>
              <a:buNone/>
              <a:defRPr/>
            </a:pPr>
            <a:r>
              <a:rPr lang="en-GB" altLang="ru-RU" sz="1600" b="1" dirty="0" smtClean="0">
                <a:solidFill>
                  <a:srgbClr val="000000"/>
                </a:solidFill>
                <a:cs typeface="Calibri" pitchFamily="34" charset="0"/>
              </a:rPr>
              <a:t>3) setting limits to application </a:t>
            </a:r>
            <a:r>
              <a:rPr lang="en-GB" altLang="ru-RU" sz="1600" dirty="0" smtClean="0">
                <a:solidFill>
                  <a:srgbClr val="000000"/>
                </a:solidFill>
                <a:cs typeface="Calibri" pitchFamily="34" charset="0"/>
              </a:rPr>
              <a:t>(extent of punishment, terms of its application, possible destructive consequences)</a:t>
            </a:r>
            <a:r>
              <a:rPr lang="ru-RU" altLang="ru-RU" sz="1600" dirty="0" smtClean="0">
                <a:solidFill>
                  <a:srgbClr val="000000"/>
                </a:solidFill>
                <a:cs typeface="Calibri" pitchFamily="34" charset="0"/>
              </a:rPr>
              <a:t>.</a:t>
            </a:r>
            <a:endParaRPr lang="en-US" altLang="ru-RU" sz="1600" dirty="0" smtClean="0">
              <a:solidFill>
                <a:srgbClr val="000000"/>
              </a:solidFill>
              <a:cs typeface="Calibri" pitchFamily="34" charset="0"/>
            </a:endParaRPr>
          </a:p>
          <a:p>
            <a:pPr eaLnBrk="1" hangingPunct="1">
              <a:lnSpc>
                <a:spcPct val="70000"/>
              </a:lnSpc>
              <a:buFont typeface="Arial" charset="0"/>
              <a:buNone/>
              <a:defRPr/>
            </a:pPr>
            <a:endParaRPr lang="en-GB" altLang="ru-RU" sz="1600" dirty="0" smtClean="0">
              <a:solidFill>
                <a:srgbClr val="000000"/>
              </a:solidFill>
              <a:cs typeface="Calibri" pitchFamily="34" charset="0"/>
            </a:endParaRPr>
          </a:p>
          <a:p>
            <a:pPr eaLnBrk="1" hangingPunct="1">
              <a:lnSpc>
                <a:spcPct val="70000"/>
              </a:lnSpc>
              <a:buFont typeface="Arial" charset="0"/>
              <a:buNone/>
              <a:defRPr/>
            </a:pPr>
            <a:r>
              <a:rPr lang="en-GB" altLang="ru-RU" sz="1600" b="1" dirty="0" smtClean="0">
                <a:solidFill>
                  <a:srgbClr val="000000"/>
                </a:solidFill>
                <a:cs typeface="Calibri" pitchFamily="34" charset="0"/>
              </a:rPr>
              <a:t>4) a ban on use as a means of gaining. </a:t>
            </a:r>
          </a:p>
          <a:p>
            <a:pPr eaLnBrk="1" hangingPunct="1">
              <a:lnSpc>
                <a:spcPct val="70000"/>
              </a:lnSpc>
              <a:buFont typeface="Arial" charset="0"/>
              <a:buNone/>
              <a:defRPr/>
            </a:pPr>
            <a:r>
              <a:rPr lang="en-GB" altLang="ru-RU" sz="1600" dirty="0" smtClean="0">
                <a:solidFill>
                  <a:srgbClr val="000000"/>
                </a:solidFill>
                <a:cs typeface="Calibri" pitchFamily="34" charset="0"/>
              </a:rPr>
              <a:t>Sanctions should not turn into business. The party imposing the sanctions is not to become the beneficiary. </a:t>
            </a:r>
          </a:p>
          <a:p>
            <a:pPr eaLnBrk="1" hangingPunct="1">
              <a:lnSpc>
                <a:spcPct val="70000"/>
              </a:lnSpc>
              <a:buFont typeface="Arial" charset="0"/>
              <a:buNone/>
              <a:defRPr/>
            </a:pPr>
            <a:endParaRPr lang="en-GB" altLang="ru-RU" sz="1600" dirty="0" smtClean="0">
              <a:solidFill>
                <a:srgbClr val="000000"/>
              </a:solidFill>
              <a:cs typeface="Calibri" pitchFamily="34" charset="0"/>
            </a:endParaRPr>
          </a:p>
          <a:p>
            <a:pPr eaLnBrk="1" hangingPunct="1">
              <a:lnSpc>
                <a:spcPct val="70000"/>
              </a:lnSpc>
              <a:buFont typeface="Arial" charset="0"/>
              <a:buNone/>
              <a:defRPr/>
            </a:pPr>
            <a:r>
              <a:rPr lang="en-GB" altLang="ru-RU" sz="1600" b="1" dirty="0" smtClean="0">
                <a:solidFill>
                  <a:srgbClr val="000000"/>
                </a:solidFill>
                <a:cs typeface="Calibri" pitchFamily="34" charset="0"/>
              </a:rPr>
              <a:t>5) sanctions should not turn into a stream of public insults and humiliations against the delinquent state.</a:t>
            </a:r>
          </a:p>
        </p:txBody>
      </p:sp>
    </p:spTree>
    <p:extLst>
      <p:ext uri="{BB962C8B-B14F-4D97-AF65-F5344CB8AC3E}">
        <p14:creationId xmlns:p14="http://schemas.microsoft.com/office/powerpoint/2010/main" val="370131495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Заголовок 1"/>
          <p:cNvSpPr>
            <a:spLocks noGrp="1" noChangeArrowheads="1"/>
          </p:cNvSpPr>
          <p:nvPr>
            <p:ph type="title" idx="4294967295"/>
          </p:nvPr>
        </p:nvSpPr>
        <p:spPr/>
        <p:txBody>
          <a:bodyPr/>
          <a:lstStyle/>
          <a:p>
            <a:pPr eaLnBrk="1" hangingPunct="1"/>
            <a:r>
              <a:rPr lang="en-GB" altLang="ru-RU" sz="4000" b="1" smtClean="0">
                <a:solidFill>
                  <a:srgbClr val="000000"/>
                </a:solidFill>
                <a:latin typeface="Calibri Light" pitchFamily="34" charset="0"/>
                <a:cs typeface="Calibri Light" pitchFamily="34" charset="0"/>
              </a:rPr>
              <a:t>DYNAMICS OF RETAIL TRADE TURNOVER </a:t>
            </a:r>
            <a:r>
              <a:rPr lang="en-GB" altLang="ru-RU" sz="2800" smtClean="0">
                <a:solidFill>
                  <a:srgbClr val="000000"/>
                </a:solidFill>
                <a:latin typeface="Calibri Light" pitchFamily="34" charset="0"/>
                <a:cs typeface="Calibri Light" pitchFamily="34" charset="0"/>
              </a:rPr>
              <a:t>(%, as compared to monthly average of 2013)</a:t>
            </a:r>
          </a:p>
        </p:txBody>
      </p:sp>
      <p:pic>
        <p:nvPicPr>
          <p:cNvPr id="26627" name="Picture 2"/>
          <p:cNvPicPr>
            <a:picLocks noChangeAspect="1" noChangeArrowheads="1"/>
          </p:cNvPicPr>
          <p:nvPr/>
        </p:nvPicPr>
        <p:blipFill>
          <a:blip r:embed="rId2"/>
          <a:srcRect/>
          <a:stretch>
            <a:fillRect/>
          </a:stretch>
        </p:blipFill>
        <p:spPr bwMode="auto">
          <a:xfrm>
            <a:off x="865188" y="1844675"/>
            <a:ext cx="7816850" cy="3532188"/>
          </a:xfrm>
          <a:prstGeom prst="rect">
            <a:avLst/>
          </a:prstGeom>
          <a:noFill/>
          <a:ln w="9525">
            <a:noFill/>
            <a:miter lim="800000"/>
            <a:headEnd/>
            <a:tailEnd/>
          </a:ln>
        </p:spPr>
      </p:pic>
    </p:spTree>
    <p:extLst>
      <p:ext uri="{BB962C8B-B14F-4D97-AF65-F5344CB8AC3E}">
        <p14:creationId xmlns:p14="http://schemas.microsoft.com/office/powerpoint/2010/main" val="428893697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Заголовок 1"/>
          <p:cNvSpPr>
            <a:spLocks noGrp="1" noChangeArrowheads="1"/>
          </p:cNvSpPr>
          <p:nvPr>
            <p:ph type="title" idx="4294967295"/>
          </p:nvPr>
        </p:nvSpPr>
        <p:spPr>
          <a:xfrm>
            <a:off x="642910" y="214290"/>
            <a:ext cx="8015316" cy="1325563"/>
          </a:xfrm>
        </p:spPr>
        <p:txBody>
          <a:bodyPr/>
          <a:lstStyle/>
          <a:p>
            <a:pPr eaLnBrk="1" hangingPunct="1"/>
            <a:r>
              <a:rPr lang="en-GB" altLang="ru-RU" sz="4000" b="1" dirty="0" smtClean="0">
                <a:solidFill>
                  <a:srgbClr val="000000"/>
                </a:solidFill>
                <a:latin typeface="Calibri Light" pitchFamily="34" charset="0"/>
                <a:cs typeface="Calibri Light" pitchFamily="34" charset="0"/>
              </a:rPr>
              <a:t>CORONAVIRUS CRISIS: IS POLITICAL WARMING POSSIBLE?</a:t>
            </a:r>
          </a:p>
        </p:txBody>
      </p:sp>
      <p:sp>
        <p:nvSpPr>
          <p:cNvPr id="29699" name="Содержимое 2"/>
          <p:cNvSpPr>
            <a:spLocks noGrp="1" noChangeArrowheads="1"/>
          </p:cNvSpPr>
          <p:nvPr>
            <p:ph idx="4294967295"/>
          </p:nvPr>
        </p:nvSpPr>
        <p:spPr>
          <a:xfrm>
            <a:off x="571472" y="1665288"/>
            <a:ext cx="7943878" cy="5049860"/>
          </a:xfrm>
        </p:spPr>
        <p:txBody>
          <a:bodyPr/>
          <a:lstStyle/>
          <a:p>
            <a:pPr eaLnBrk="1" hangingPunct="1">
              <a:lnSpc>
                <a:spcPct val="70000"/>
              </a:lnSpc>
            </a:pPr>
            <a:r>
              <a:rPr lang="en-GB" altLang="ru-RU" sz="1800" dirty="0" smtClean="0">
                <a:solidFill>
                  <a:srgbClr val="000000"/>
                </a:solidFill>
                <a:cs typeface="Calibri" pitchFamily="34" charset="0"/>
              </a:rPr>
              <a:t>In April the United States purchased from Russia ventilators manufactured by Concern Radio-Electronic Technologies (KRET), which has been under the US sanctions since 2014. The supplies were partially paid by Russia’s sovereign wealth fund (RDIF), to which the US Department of the Treasury, prohibited loans. </a:t>
            </a:r>
          </a:p>
          <a:p>
            <a:pPr eaLnBrk="1" hangingPunct="1">
              <a:lnSpc>
                <a:spcPct val="70000"/>
              </a:lnSpc>
            </a:pPr>
            <a:endParaRPr lang="en-GB" altLang="ru-RU" sz="1800" dirty="0" smtClean="0">
              <a:solidFill>
                <a:srgbClr val="000000"/>
              </a:solidFill>
              <a:cs typeface="Calibri" pitchFamily="34" charset="0"/>
            </a:endParaRPr>
          </a:p>
          <a:p>
            <a:pPr eaLnBrk="1" hangingPunct="1">
              <a:lnSpc>
                <a:spcPct val="70000"/>
              </a:lnSpc>
            </a:pPr>
            <a:r>
              <a:rPr lang="en-GB" altLang="ru-RU" sz="1800" dirty="0" smtClean="0">
                <a:solidFill>
                  <a:srgbClr val="000000"/>
                </a:solidFill>
                <a:cs typeface="Calibri" pitchFamily="34" charset="0"/>
              </a:rPr>
              <a:t>The European Bank for Reconstruction and Development (EBRD) unexpectedly made the first in six years Russian investment. The bank has approved up to $1 million in funding for online travel agency </a:t>
            </a:r>
            <a:r>
              <a:rPr lang="en-GB" altLang="ru-RU" sz="1800" dirty="0" err="1" smtClean="0">
                <a:solidFill>
                  <a:srgbClr val="000000"/>
                </a:solidFill>
                <a:cs typeface="Calibri" pitchFamily="34" charset="0"/>
              </a:rPr>
              <a:t>Travelata</a:t>
            </a:r>
            <a:r>
              <a:rPr lang="en-GB" altLang="ru-RU" sz="1800" dirty="0" smtClean="0">
                <a:solidFill>
                  <a:srgbClr val="000000"/>
                </a:solidFill>
                <a:cs typeface="Calibri" pitchFamily="34" charset="0"/>
              </a:rPr>
              <a:t> under its emergency </a:t>
            </a:r>
            <a:r>
              <a:rPr lang="en-GB" altLang="ru-RU" sz="1800" dirty="0" err="1" smtClean="0">
                <a:solidFill>
                  <a:srgbClr val="000000"/>
                </a:solidFill>
                <a:cs typeface="Calibri" pitchFamily="34" charset="0"/>
              </a:rPr>
              <a:t>coronavirus</a:t>
            </a:r>
            <a:r>
              <a:rPr lang="en-GB" altLang="ru-RU" sz="1800" dirty="0" smtClean="0">
                <a:solidFill>
                  <a:srgbClr val="000000"/>
                </a:solidFill>
                <a:cs typeface="Calibri" pitchFamily="34" charset="0"/>
              </a:rPr>
              <a:t> support.</a:t>
            </a:r>
          </a:p>
          <a:p>
            <a:pPr eaLnBrk="1" hangingPunct="1">
              <a:lnSpc>
                <a:spcPct val="70000"/>
              </a:lnSpc>
            </a:pPr>
            <a:endParaRPr lang="en-GB" altLang="ru-RU" sz="1800" dirty="0" smtClean="0">
              <a:solidFill>
                <a:srgbClr val="000000"/>
              </a:solidFill>
              <a:cs typeface="Calibri" pitchFamily="34" charset="0"/>
            </a:endParaRPr>
          </a:p>
          <a:p>
            <a:pPr eaLnBrk="1" hangingPunct="1">
              <a:lnSpc>
                <a:spcPct val="70000"/>
              </a:lnSpc>
            </a:pPr>
            <a:r>
              <a:rPr lang="en-GB" altLang="ru-RU" sz="1800" dirty="0" smtClean="0">
                <a:solidFill>
                  <a:srgbClr val="000000"/>
                </a:solidFill>
                <a:cs typeface="Calibri" pitchFamily="34" charset="0"/>
              </a:rPr>
              <a:t>The struggle for rescuing the oil market united the interests of Washington, Moscow and Riyadh. The leaders of Russia and the United States spoke on the phone several times a day during the second week of April to finalise the agreement on the largest downwards in overall crude oil production in history.</a:t>
            </a:r>
          </a:p>
          <a:p>
            <a:pPr eaLnBrk="1" hangingPunct="1">
              <a:lnSpc>
                <a:spcPct val="70000"/>
              </a:lnSpc>
            </a:pPr>
            <a:endParaRPr lang="en-GB" altLang="ru-RU" sz="1800" dirty="0" smtClean="0">
              <a:solidFill>
                <a:srgbClr val="000000"/>
              </a:solidFill>
              <a:cs typeface="Calibri" pitchFamily="34" charset="0"/>
            </a:endParaRPr>
          </a:p>
          <a:p>
            <a:pPr eaLnBrk="1" hangingPunct="1">
              <a:lnSpc>
                <a:spcPct val="70000"/>
              </a:lnSpc>
            </a:pPr>
            <a:r>
              <a:rPr lang="en-GB" altLang="ru-RU" sz="1800" dirty="0" smtClean="0">
                <a:solidFill>
                  <a:srgbClr val="000000"/>
                </a:solidFill>
                <a:cs typeface="Calibri" pitchFamily="34" charset="0"/>
              </a:rPr>
              <a:t>Cuban doctors, arrived on emergency missions in 14 countries, including Italy, to help local doctors, media reported.</a:t>
            </a:r>
          </a:p>
          <a:p>
            <a:pPr eaLnBrk="1" hangingPunct="1">
              <a:lnSpc>
                <a:spcPct val="70000"/>
              </a:lnSpc>
            </a:pPr>
            <a:endParaRPr lang="en-GB" altLang="ru-RU" sz="1800" dirty="0" smtClean="0">
              <a:solidFill>
                <a:srgbClr val="000000"/>
              </a:solidFill>
              <a:cs typeface="Calibri" pitchFamily="34" charset="0"/>
            </a:endParaRPr>
          </a:p>
          <a:p>
            <a:pPr eaLnBrk="1" hangingPunct="1">
              <a:lnSpc>
                <a:spcPct val="70000"/>
              </a:lnSpc>
            </a:pPr>
            <a:r>
              <a:rPr lang="en-GB" altLang="ru-RU" sz="1800" dirty="0" smtClean="0">
                <a:solidFill>
                  <a:srgbClr val="000000"/>
                </a:solidFill>
                <a:cs typeface="Calibri" pitchFamily="34" charset="0"/>
              </a:rPr>
              <a:t>Russian military doctors are helping to fight the virus in </a:t>
            </a:r>
            <a:r>
              <a:rPr lang="en-GB" altLang="ru-RU" sz="1800" dirty="0" err="1" smtClean="0">
                <a:solidFill>
                  <a:srgbClr val="000000"/>
                </a:solidFill>
                <a:cs typeface="Calibri" pitchFamily="34" charset="0"/>
              </a:rPr>
              <a:t>Lombardia</a:t>
            </a:r>
            <a:r>
              <a:rPr lang="en-GB" altLang="ru-RU" sz="1800" dirty="0" smtClean="0">
                <a:solidFill>
                  <a:srgbClr val="000000"/>
                </a:solidFill>
                <a:cs typeface="Calibri" pitchFamily="34" charset="0"/>
              </a:rPr>
              <a:t>.</a:t>
            </a:r>
          </a:p>
          <a:p>
            <a:pPr eaLnBrk="1" hangingPunct="1">
              <a:lnSpc>
                <a:spcPct val="70000"/>
              </a:lnSpc>
            </a:pPr>
            <a:endParaRPr lang="ru-RU" altLang="en-US" sz="1500" dirty="0" smtClean="0"/>
          </a:p>
        </p:txBody>
      </p:sp>
    </p:spTree>
    <p:extLst>
      <p:ext uri="{BB962C8B-B14F-4D97-AF65-F5344CB8AC3E}">
        <p14:creationId xmlns:p14="http://schemas.microsoft.com/office/powerpoint/2010/main" val="386178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Заголовок 1"/>
          <p:cNvSpPr>
            <a:spLocks noGrp="1" noChangeArrowheads="1"/>
          </p:cNvSpPr>
          <p:nvPr>
            <p:ph type="title" idx="4294967295"/>
          </p:nvPr>
        </p:nvSpPr>
        <p:spPr>
          <a:xfrm>
            <a:off x="285720" y="365125"/>
            <a:ext cx="8858280" cy="1325563"/>
          </a:xfrm>
        </p:spPr>
        <p:txBody>
          <a:bodyPr/>
          <a:lstStyle/>
          <a:p>
            <a:pPr eaLnBrk="1" hangingPunct="1"/>
            <a:r>
              <a:rPr lang="en-GB" altLang="ru-RU" sz="3600" b="1" dirty="0" smtClean="0">
                <a:solidFill>
                  <a:srgbClr val="000000"/>
                </a:solidFill>
                <a:latin typeface="Calibri Light" pitchFamily="34" charset="0"/>
                <a:cs typeface="Calibri Light" pitchFamily="34" charset="0"/>
              </a:rPr>
              <a:t>DYNAMICS OF AVERAGE ACTUAL PRICES FOR RUSSIAN EXPORTS   AND WORLD PRICES FOR SELECTED GOODS  </a:t>
            </a:r>
            <a:r>
              <a:rPr lang="en-GB" altLang="ru-RU" sz="2800" b="1" dirty="0" smtClean="0">
                <a:solidFill>
                  <a:srgbClr val="000000"/>
                </a:solidFill>
                <a:latin typeface="Calibri Light" pitchFamily="34" charset="0"/>
                <a:cs typeface="Calibri Light" pitchFamily="34" charset="0"/>
              </a:rPr>
              <a:t>(%, as compared to December 2018)</a:t>
            </a:r>
          </a:p>
        </p:txBody>
      </p:sp>
      <p:pic>
        <p:nvPicPr>
          <p:cNvPr id="40963" name="Picture 2"/>
          <p:cNvPicPr>
            <a:picLocks noChangeAspect="1" noChangeArrowheads="1"/>
          </p:cNvPicPr>
          <p:nvPr/>
        </p:nvPicPr>
        <p:blipFill>
          <a:blip r:embed="rId2"/>
          <a:srcRect/>
          <a:stretch>
            <a:fillRect/>
          </a:stretch>
        </p:blipFill>
        <p:spPr bwMode="auto">
          <a:xfrm>
            <a:off x="785786" y="2428868"/>
            <a:ext cx="3130550" cy="3095625"/>
          </a:xfrm>
          <a:prstGeom prst="rect">
            <a:avLst/>
          </a:prstGeom>
          <a:noFill/>
          <a:ln w="9525">
            <a:noFill/>
            <a:miter lim="800000"/>
            <a:headEnd/>
            <a:tailEnd/>
          </a:ln>
        </p:spPr>
      </p:pic>
      <p:pic>
        <p:nvPicPr>
          <p:cNvPr id="40964" name="Picture 3"/>
          <p:cNvPicPr>
            <a:picLocks noChangeAspect="1" noChangeArrowheads="1"/>
          </p:cNvPicPr>
          <p:nvPr/>
        </p:nvPicPr>
        <p:blipFill>
          <a:blip r:embed="rId3"/>
          <a:srcRect/>
          <a:stretch>
            <a:fillRect/>
          </a:stretch>
        </p:blipFill>
        <p:spPr bwMode="auto">
          <a:xfrm>
            <a:off x="4857752" y="2428868"/>
            <a:ext cx="3130550" cy="3278188"/>
          </a:xfrm>
          <a:prstGeom prst="rect">
            <a:avLst/>
          </a:prstGeom>
          <a:noFill/>
          <a:ln w="9525">
            <a:noFill/>
            <a:miter lim="800000"/>
            <a:headEnd/>
            <a:tailEnd/>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428604"/>
            <a:ext cx="8786874" cy="920735"/>
          </a:xfrm>
        </p:spPr>
        <p:txBody>
          <a:bodyPr/>
          <a:lstStyle/>
          <a:p>
            <a:r>
              <a:rPr lang="en-GB" altLang="ru-RU" sz="4000" b="1" dirty="0" smtClean="0">
                <a:solidFill>
                  <a:srgbClr val="000000"/>
                </a:solidFill>
                <a:latin typeface="Calibri Light" pitchFamily="34" charset="0"/>
                <a:cs typeface="Calibri Light" pitchFamily="34" charset="0"/>
              </a:rPr>
              <a:t>MAIN SOCIO-ECONOMIC INDICATORS, %</a:t>
            </a:r>
            <a:endParaRPr lang="ru-RU" sz="4000" b="1" dirty="0"/>
          </a:p>
        </p:txBody>
      </p:sp>
      <p:graphicFrame>
        <p:nvGraphicFramePr>
          <p:cNvPr id="4" name="Содержимое 3"/>
          <p:cNvGraphicFramePr>
            <a:graphicFrameLocks noGrp="1"/>
          </p:cNvGraphicFramePr>
          <p:nvPr>
            <p:ph idx="1"/>
          </p:nvPr>
        </p:nvGraphicFramePr>
        <p:xfrm>
          <a:off x="285720" y="1428736"/>
          <a:ext cx="8572560" cy="5175275"/>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18" name="Picture 2" descr="https://xn--80apggvco.xn--p1ai/img/060004.jpg"/>
          <p:cNvPicPr>
            <a:picLocks noChangeAspect="1" noChangeArrowheads="1"/>
          </p:cNvPicPr>
          <p:nvPr/>
        </p:nvPicPr>
        <p:blipFill>
          <a:blip r:embed="rId2" cstate="print"/>
          <a:srcRect/>
          <a:stretch>
            <a:fillRect/>
          </a:stretch>
        </p:blipFill>
        <p:spPr bwMode="auto">
          <a:xfrm>
            <a:off x="0" y="1357298"/>
            <a:ext cx="9144000" cy="5357850"/>
          </a:xfrm>
          <a:prstGeom prst="rect">
            <a:avLst/>
          </a:prstGeom>
          <a:noFill/>
        </p:spPr>
      </p:pic>
      <p:sp>
        <p:nvSpPr>
          <p:cNvPr id="3" name="TextBox 2"/>
          <p:cNvSpPr txBox="1"/>
          <p:nvPr/>
        </p:nvSpPr>
        <p:spPr>
          <a:xfrm>
            <a:off x="142844" y="214290"/>
            <a:ext cx="8501122" cy="954107"/>
          </a:xfrm>
          <a:prstGeom prst="rect">
            <a:avLst/>
          </a:prstGeom>
          <a:noFill/>
        </p:spPr>
        <p:txBody>
          <a:bodyPr wrap="square" rtlCol="0">
            <a:spAutoFit/>
          </a:bodyPr>
          <a:lstStyle/>
          <a:p>
            <a:r>
              <a:rPr lang="en-US" sz="2800" b="1" dirty="0" smtClean="0"/>
              <a:t>GROSS REGIONAL PRODUCT PER CAPITA OF POPULATION, 2018, RUBLES</a:t>
            </a:r>
            <a:endParaRPr lang="ru-RU" sz="28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Заголовок 1"/>
          <p:cNvSpPr>
            <a:spLocks noGrp="1" noChangeArrowheads="1"/>
          </p:cNvSpPr>
          <p:nvPr>
            <p:ph type="title" idx="4294967295"/>
          </p:nvPr>
        </p:nvSpPr>
        <p:spPr/>
        <p:txBody>
          <a:bodyPr/>
          <a:lstStyle/>
          <a:p>
            <a:pPr eaLnBrk="1" hangingPunct="1"/>
            <a:r>
              <a:rPr lang="en-GB" altLang="ru-RU" sz="4000" b="1" smtClean="0">
                <a:solidFill>
                  <a:srgbClr val="000000"/>
                </a:solidFill>
                <a:latin typeface="Calibri Light" pitchFamily="34" charset="0"/>
                <a:cs typeface="Calibri Light" pitchFamily="34" charset="0"/>
              </a:rPr>
              <a:t>INTERNATIONAL SANCTIONS: NARROW DEFINITION</a:t>
            </a:r>
          </a:p>
        </p:txBody>
      </p:sp>
      <p:sp>
        <p:nvSpPr>
          <p:cNvPr id="7171" name="Содержимое 2"/>
          <p:cNvSpPr>
            <a:spLocks noGrp="1" noChangeArrowheads="1"/>
          </p:cNvSpPr>
          <p:nvPr>
            <p:ph idx="4294967295"/>
          </p:nvPr>
        </p:nvSpPr>
        <p:spPr>
          <a:xfrm>
            <a:off x="628650" y="1928813"/>
            <a:ext cx="7886700" cy="4248150"/>
          </a:xfrm>
        </p:spPr>
        <p:txBody>
          <a:bodyPr/>
          <a:lstStyle/>
          <a:p>
            <a:pPr eaLnBrk="1" hangingPunct="1">
              <a:lnSpc>
                <a:spcPct val="80000"/>
              </a:lnSpc>
            </a:pPr>
            <a:r>
              <a:rPr lang="en-GB" altLang="ru-RU" sz="2600" dirty="0" smtClean="0">
                <a:solidFill>
                  <a:srgbClr val="000000"/>
                </a:solidFill>
                <a:cs typeface="Calibri" pitchFamily="34" charset="0"/>
              </a:rPr>
              <a:t>UN sanctions are understood as a system of non-military, mostly economic coercive measures, imposed by the UN Security Council on the basis of Article 41 of the UN Charter, against the state offending international peace and security.</a:t>
            </a:r>
            <a:endParaRPr lang="ru-RU" altLang="ru-RU" sz="2600" dirty="0" smtClean="0">
              <a:solidFill>
                <a:srgbClr val="000000"/>
              </a:solidFill>
              <a:cs typeface="Calibri" pitchFamily="34" charset="0"/>
            </a:endParaRPr>
          </a:p>
          <a:p>
            <a:pPr eaLnBrk="1" hangingPunct="1">
              <a:lnSpc>
                <a:spcPct val="80000"/>
              </a:lnSpc>
              <a:buFont typeface="Arial" charset="0"/>
              <a:buNone/>
            </a:pPr>
            <a:endParaRPr lang="en-GB" altLang="ru-RU" sz="2600" dirty="0" smtClean="0">
              <a:solidFill>
                <a:srgbClr val="000000"/>
              </a:solidFill>
              <a:cs typeface="Calibri" pitchFamily="34" charset="0"/>
            </a:endParaRPr>
          </a:p>
          <a:p>
            <a:pPr eaLnBrk="1" hangingPunct="1">
              <a:lnSpc>
                <a:spcPct val="80000"/>
              </a:lnSpc>
            </a:pPr>
            <a:r>
              <a:rPr lang="en-GB" altLang="ru-RU" sz="2600" dirty="0" smtClean="0">
                <a:solidFill>
                  <a:srgbClr val="000000"/>
                </a:solidFill>
                <a:cs typeface="Calibri" pitchFamily="34" charset="0"/>
              </a:rPr>
              <a:t>The purpose of UN sanctions is to stop such an offense and to ensure that the offending state fulfils the obligations that arise from the legal relationship of responsibility</a:t>
            </a:r>
            <a:r>
              <a:rPr lang="en-GB" altLang="ru-RU" sz="2600" dirty="0" smtClean="0">
                <a:solidFill>
                  <a:srgbClr val="000000"/>
                </a:solidFill>
                <a:cs typeface="Calibri" pitchFamily="34" charset="0"/>
              </a:rPr>
              <a:t>.</a:t>
            </a:r>
          </a:p>
          <a:p>
            <a:pPr eaLnBrk="1" hangingPunct="1">
              <a:lnSpc>
                <a:spcPct val="80000"/>
              </a:lnSpc>
            </a:pPr>
            <a:endParaRPr lang="en-GB" altLang="ru-RU" sz="2600" dirty="0" smtClean="0">
              <a:solidFill>
                <a:srgbClr val="000000"/>
              </a:solidFill>
              <a:cs typeface="Calibri" pitchFamily="34" charset="0"/>
            </a:endParaRPr>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Заголовок 6"/>
          <p:cNvSpPr>
            <a:spLocks noGrp="1" noChangeArrowheads="1"/>
          </p:cNvSpPr>
          <p:nvPr>
            <p:ph type="title" idx="4294967295"/>
          </p:nvPr>
        </p:nvSpPr>
        <p:spPr>
          <a:xfrm>
            <a:off x="628650" y="365125"/>
            <a:ext cx="8263830" cy="1325563"/>
          </a:xfrm>
        </p:spPr>
        <p:txBody>
          <a:bodyPr/>
          <a:lstStyle/>
          <a:p>
            <a:pPr eaLnBrk="1" hangingPunct="1"/>
            <a:r>
              <a:rPr lang="en-GB" altLang="ru-RU" sz="4000" b="1" dirty="0" smtClean="0">
                <a:solidFill>
                  <a:srgbClr val="000000"/>
                </a:solidFill>
                <a:latin typeface="Calibri Light" pitchFamily="34" charset="0"/>
                <a:cs typeface="Calibri Light" pitchFamily="34" charset="0"/>
              </a:rPr>
              <a:t>LEVELS OF INTERNATIONAL SANCTIONS</a:t>
            </a:r>
            <a:endParaRPr lang="en-GB" altLang="ru-RU" sz="4000" b="1" dirty="0" smtClean="0">
              <a:solidFill>
                <a:srgbClr val="000000"/>
              </a:solidFill>
              <a:latin typeface="Calibri Light" pitchFamily="34" charset="0"/>
              <a:cs typeface="Calibri Light" pitchFamily="34" charset="0"/>
            </a:endParaRPr>
          </a:p>
        </p:txBody>
      </p:sp>
      <p:sp>
        <p:nvSpPr>
          <p:cNvPr id="11267" name="Содержимое 7"/>
          <p:cNvSpPr>
            <a:spLocks noGrp="1" noChangeArrowheads="1"/>
          </p:cNvSpPr>
          <p:nvPr>
            <p:ph idx="4294967295"/>
          </p:nvPr>
        </p:nvSpPr>
        <p:spPr>
          <a:xfrm>
            <a:off x="628650" y="1825625"/>
            <a:ext cx="7886700" cy="4556125"/>
          </a:xfrm>
        </p:spPr>
        <p:txBody>
          <a:bodyPr/>
          <a:lstStyle/>
          <a:p>
            <a:pPr eaLnBrk="1" hangingPunct="1">
              <a:lnSpc>
                <a:spcPct val="70000"/>
              </a:lnSpc>
              <a:buFont typeface="Arial" charset="0"/>
              <a:buNone/>
            </a:pPr>
            <a:r>
              <a:rPr lang="en-GB" altLang="ru-RU" sz="2000" smtClean="0">
                <a:solidFill>
                  <a:srgbClr val="000000"/>
                </a:solidFill>
                <a:cs typeface="Calibri" pitchFamily="34" charset="0"/>
              </a:rPr>
              <a:t>1) global level, where sanctions are imposed by international organisations such as UN, IMF, G7, etc.;</a:t>
            </a:r>
          </a:p>
          <a:p>
            <a:pPr eaLnBrk="1" hangingPunct="1">
              <a:lnSpc>
                <a:spcPct val="70000"/>
              </a:lnSpc>
              <a:buFont typeface="Arial" charset="0"/>
              <a:buNone/>
            </a:pPr>
            <a:endParaRPr lang="ru-RU" altLang="en-US" sz="2000" smtClean="0"/>
          </a:p>
          <a:p>
            <a:pPr eaLnBrk="1" hangingPunct="1">
              <a:lnSpc>
                <a:spcPct val="70000"/>
              </a:lnSpc>
              <a:buFont typeface="Arial" charset="0"/>
              <a:buNone/>
            </a:pPr>
            <a:r>
              <a:rPr lang="en-GB" altLang="ru-RU" sz="2000" smtClean="0">
                <a:solidFill>
                  <a:srgbClr val="000000"/>
                </a:solidFill>
                <a:cs typeface="Calibri" pitchFamily="34" charset="0"/>
              </a:rPr>
              <a:t>2) interstate level at which international sanctions are applied</a:t>
            </a:r>
            <a:r>
              <a:rPr lang="ru-RU" altLang="ru-RU" sz="2000" smtClean="0">
                <a:solidFill>
                  <a:srgbClr val="000000"/>
                </a:solidFill>
                <a:cs typeface="Calibri" pitchFamily="34" charset="0"/>
              </a:rPr>
              <a:t> </a:t>
            </a:r>
            <a:r>
              <a:rPr lang="en-GB" altLang="ru-RU" sz="2000" smtClean="0">
                <a:solidFill>
                  <a:srgbClr val="000000"/>
                </a:solidFill>
                <a:cs typeface="Calibri" pitchFamily="34" charset="0"/>
              </a:rPr>
              <a:t>by individual states or associations of allied states;</a:t>
            </a:r>
          </a:p>
          <a:p>
            <a:pPr eaLnBrk="1" hangingPunct="1">
              <a:lnSpc>
                <a:spcPct val="70000"/>
              </a:lnSpc>
              <a:buFont typeface="Arial" charset="0"/>
              <a:buNone/>
            </a:pPr>
            <a:endParaRPr lang="ru-RU" altLang="en-US" sz="2000" smtClean="0"/>
          </a:p>
          <a:p>
            <a:pPr eaLnBrk="1" hangingPunct="1">
              <a:lnSpc>
                <a:spcPct val="70000"/>
              </a:lnSpc>
              <a:buFont typeface="Arial" charset="0"/>
              <a:buNone/>
            </a:pPr>
            <a:r>
              <a:rPr lang="en-GB" altLang="ru-RU" sz="2000" smtClean="0">
                <a:solidFill>
                  <a:srgbClr val="000000"/>
                </a:solidFill>
                <a:cs typeface="Calibri" pitchFamily="34" charset="0"/>
              </a:rPr>
              <a:t>3) sectoral level – the level of individual state institutions</a:t>
            </a:r>
            <a:r>
              <a:rPr lang="ru-RU" altLang="ru-RU" sz="2000" smtClean="0">
                <a:solidFill>
                  <a:srgbClr val="000000"/>
                </a:solidFill>
                <a:cs typeface="Calibri" pitchFamily="34" charset="0"/>
              </a:rPr>
              <a:t> </a:t>
            </a:r>
            <a:r>
              <a:rPr lang="en-GB" altLang="ru-RU" sz="2000" smtClean="0">
                <a:solidFill>
                  <a:srgbClr val="000000"/>
                </a:solidFill>
                <a:cs typeface="Calibri" pitchFamily="34" charset="0"/>
              </a:rPr>
              <a:t>or sectors of the economy involved in interstate cooperation;</a:t>
            </a:r>
          </a:p>
          <a:p>
            <a:pPr eaLnBrk="1" hangingPunct="1">
              <a:lnSpc>
                <a:spcPct val="70000"/>
              </a:lnSpc>
              <a:buFont typeface="Arial" charset="0"/>
              <a:buNone/>
            </a:pPr>
            <a:endParaRPr lang="ru-RU" altLang="en-US" sz="2000" smtClean="0"/>
          </a:p>
          <a:p>
            <a:pPr eaLnBrk="1" hangingPunct="1">
              <a:lnSpc>
                <a:spcPct val="70000"/>
              </a:lnSpc>
              <a:buFont typeface="Arial" charset="0"/>
              <a:buNone/>
            </a:pPr>
            <a:r>
              <a:rPr lang="en-GB" altLang="ru-RU" sz="2000" smtClean="0">
                <a:solidFill>
                  <a:srgbClr val="000000"/>
                </a:solidFill>
                <a:cs typeface="Calibri" pitchFamily="34" charset="0"/>
              </a:rPr>
              <a:t>4) corporate level, including transnational, state</a:t>
            </a:r>
            <a:r>
              <a:rPr lang="ru-RU" altLang="ru-RU" sz="2000" smtClean="0">
                <a:solidFill>
                  <a:srgbClr val="000000"/>
                </a:solidFill>
                <a:cs typeface="Calibri" pitchFamily="34" charset="0"/>
              </a:rPr>
              <a:t> </a:t>
            </a:r>
            <a:r>
              <a:rPr lang="en-GB" altLang="ru-RU" sz="2000" smtClean="0">
                <a:solidFill>
                  <a:srgbClr val="000000"/>
                </a:solidFill>
                <a:cs typeface="Calibri" pitchFamily="34" charset="0"/>
              </a:rPr>
              <a:t>and private companies and corporations engaged in foreign trade activities;</a:t>
            </a:r>
          </a:p>
          <a:p>
            <a:pPr eaLnBrk="1" hangingPunct="1">
              <a:lnSpc>
                <a:spcPct val="70000"/>
              </a:lnSpc>
              <a:buFont typeface="Arial" charset="0"/>
              <a:buNone/>
            </a:pPr>
            <a:endParaRPr lang="ru-RU" altLang="en-US" sz="2000" smtClean="0"/>
          </a:p>
          <a:p>
            <a:pPr eaLnBrk="1" hangingPunct="1">
              <a:lnSpc>
                <a:spcPct val="70000"/>
              </a:lnSpc>
              <a:buFont typeface="Arial" charset="0"/>
              <a:buNone/>
            </a:pPr>
            <a:r>
              <a:rPr lang="en-GB" altLang="ru-RU" sz="2000" smtClean="0">
                <a:solidFill>
                  <a:srgbClr val="000000"/>
                </a:solidFill>
                <a:cs typeface="Calibri" pitchFamily="34" charset="0"/>
              </a:rPr>
              <a:t>5) individual level – the level of individual citizens, decision-makers,</a:t>
            </a:r>
            <a:r>
              <a:rPr lang="ru-RU" altLang="ru-RU" sz="2000" smtClean="0">
                <a:solidFill>
                  <a:srgbClr val="000000"/>
                </a:solidFill>
                <a:cs typeface="Calibri" pitchFamily="34" charset="0"/>
              </a:rPr>
              <a:t> </a:t>
            </a:r>
            <a:r>
              <a:rPr lang="en-GB" altLang="ru-RU" sz="2000" smtClean="0">
                <a:solidFill>
                  <a:srgbClr val="000000"/>
                </a:solidFill>
                <a:cs typeface="Calibri" pitchFamily="34" charset="0"/>
              </a:rPr>
              <a:t>prominent politicians, public figures or persons suspected of</a:t>
            </a:r>
            <a:r>
              <a:rPr lang="ru-RU" altLang="ru-RU" sz="2000" smtClean="0">
                <a:solidFill>
                  <a:srgbClr val="000000"/>
                </a:solidFill>
                <a:cs typeface="Calibri" pitchFamily="34" charset="0"/>
              </a:rPr>
              <a:t> </a:t>
            </a:r>
            <a:r>
              <a:rPr lang="en-GB" altLang="ru-RU" sz="2000" smtClean="0">
                <a:solidFill>
                  <a:srgbClr val="000000"/>
                </a:solidFill>
                <a:cs typeface="Calibri" pitchFamily="34" charset="0"/>
              </a:rPr>
              <a:t>committing crimes.</a:t>
            </a:r>
          </a:p>
        </p:txBody>
      </p:sp>
    </p:spTree>
    <p:extLst>
      <p:ext uri="{BB962C8B-B14F-4D97-AF65-F5344CB8AC3E}">
        <p14:creationId xmlns:p14="http://schemas.microsoft.com/office/powerpoint/2010/main" val="23390021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Заголовок 1"/>
          <p:cNvSpPr>
            <a:spLocks noGrp="1" noChangeArrowheads="1"/>
          </p:cNvSpPr>
          <p:nvPr>
            <p:ph type="title" idx="4294967295"/>
          </p:nvPr>
        </p:nvSpPr>
        <p:spPr>
          <a:xfrm>
            <a:off x="628650" y="365125"/>
            <a:ext cx="7886700" cy="1206500"/>
          </a:xfrm>
        </p:spPr>
        <p:txBody>
          <a:bodyPr/>
          <a:lstStyle/>
          <a:p>
            <a:pPr eaLnBrk="1" hangingPunct="1"/>
            <a:r>
              <a:rPr lang="en-GB" altLang="ru-RU" b="1" dirty="0" smtClean="0">
                <a:solidFill>
                  <a:srgbClr val="000000"/>
                </a:solidFill>
                <a:latin typeface="Calibri Light" pitchFamily="34" charset="0"/>
                <a:cs typeface="Calibri Light" pitchFamily="34" charset="0"/>
              </a:rPr>
              <a:t> </a:t>
            </a:r>
            <a:r>
              <a:rPr lang="en-GB" altLang="ru-RU" b="1" dirty="0" smtClean="0">
                <a:solidFill>
                  <a:srgbClr val="000000"/>
                </a:solidFill>
                <a:latin typeface="Calibri Light" pitchFamily="34" charset="0"/>
                <a:cs typeface="Calibri Light" pitchFamily="34" charset="0"/>
              </a:rPr>
              <a:t>APPLICATION PRACTICE</a:t>
            </a:r>
            <a:endParaRPr lang="en-GB" altLang="ru-RU" b="1" dirty="0" smtClean="0">
              <a:solidFill>
                <a:srgbClr val="000000"/>
              </a:solidFill>
              <a:latin typeface="Calibri Light" pitchFamily="34" charset="0"/>
              <a:cs typeface="Calibri Light" pitchFamily="34" charset="0"/>
            </a:endParaRPr>
          </a:p>
        </p:txBody>
      </p:sp>
      <p:sp>
        <p:nvSpPr>
          <p:cNvPr id="8195" name="Содержимое 2"/>
          <p:cNvSpPr>
            <a:spLocks noGrp="1" noChangeArrowheads="1"/>
          </p:cNvSpPr>
          <p:nvPr>
            <p:ph idx="4294967295"/>
          </p:nvPr>
        </p:nvSpPr>
        <p:spPr/>
        <p:txBody>
          <a:bodyPr/>
          <a:lstStyle/>
          <a:p>
            <a:pPr eaLnBrk="1" hangingPunct="1">
              <a:lnSpc>
                <a:spcPct val="70000"/>
              </a:lnSpc>
            </a:pPr>
            <a:r>
              <a:rPr lang="en-GB" altLang="ru-RU" sz="2200" dirty="0" smtClean="0">
                <a:solidFill>
                  <a:srgbClr val="000000"/>
                </a:solidFill>
                <a:cs typeface="Calibri" pitchFamily="34" charset="0"/>
              </a:rPr>
              <a:t>Sanctions are increasingly being applied by sovereign states rather than by international organisations.</a:t>
            </a:r>
          </a:p>
          <a:p>
            <a:pPr eaLnBrk="1" hangingPunct="1">
              <a:lnSpc>
                <a:spcPct val="70000"/>
              </a:lnSpc>
            </a:pPr>
            <a:r>
              <a:rPr lang="en-GB" altLang="ru-RU" sz="2200" dirty="0" smtClean="0">
                <a:solidFill>
                  <a:srgbClr val="000000"/>
                </a:solidFill>
                <a:cs typeface="Calibri" pitchFamily="34" charset="0"/>
              </a:rPr>
              <a:t>As of April 2014, the UN Security Council had 19 sanctions programmes in place: against Angola, Afghanistan, Haiti, the Congo Republic, Iraq, Iran, North Korea, Cote d'Ivoire, Liberia, Lebanon, Libya, Rwanda, Somalia, Sudan, Sierra Leone, Eritrea and Ethiopia, the former Yugoslavia (including Kosovo), South Africa and Southern Rhodesia </a:t>
            </a:r>
          </a:p>
          <a:p>
            <a:pPr eaLnBrk="1" hangingPunct="1">
              <a:lnSpc>
                <a:spcPct val="70000"/>
              </a:lnSpc>
            </a:pPr>
            <a:r>
              <a:rPr lang="en-GB" altLang="ru-RU" sz="2200" dirty="0" smtClean="0">
                <a:solidFill>
                  <a:srgbClr val="000000"/>
                </a:solidFill>
                <a:cs typeface="Calibri" pitchFamily="34" charset="0"/>
              </a:rPr>
              <a:t>On the part of the UK, unilateral sanctions are currently being applied against more than 40 countries.</a:t>
            </a:r>
          </a:p>
          <a:p>
            <a:pPr eaLnBrk="1" hangingPunct="1">
              <a:lnSpc>
                <a:spcPct val="70000"/>
              </a:lnSpc>
            </a:pPr>
            <a:r>
              <a:rPr lang="en-GB" altLang="ru-RU" sz="2200" dirty="0" smtClean="0">
                <a:solidFill>
                  <a:srgbClr val="000000"/>
                </a:solidFill>
                <a:cs typeface="Calibri" pitchFamily="34" charset="0"/>
              </a:rPr>
              <a:t>In terms of globalisation and reducing the role of the UN, international sanctions are a foreign policy instrument aimed at protecting political and economic interests of sovereign states.</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Заголовок 1"/>
          <p:cNvSpPr>
            <a:spLocks noGrp="1" noChangeArrowheads="1"/>
          </p:cNvSpPr>
          <p:nvPr>
            <p:ph type="title" idx="4294967295"/>
          </p:nvPr>
        </p:nvSpPr>
        <p:spPr/>
        <p:txBody>
          <a:bodyPr/>
          <a:lstStyle/>
          <a:p>
            <a:pPr eaLnBrk="1" hangingPunct="1"/>
            <a:r>
              <a:rPr lang="en-GB" altLang="ru-RU" b="1" dirty="0" smtClean="0">
                <a:solidFill>
                  <a:srgbClr val="000000"/>
                </a:solidFill>
                <a:latin typeface="Calibri Light" pitchFamily="34" charset="0"/>
                <a:cs typeface="Calibri Light" pitchFamily="34" charset="0"/>
              </a:rPr>
              <a:t>INTERNATIONAL SANCTIONS: BROAD DEFINITION</a:t>
            </a:r>
            <a:endParaRPr lang="en-GB" altLang="ru-RU" b="1" dirty="0" smtClean="0">
              <a:solidFill>
                <a:srgbClr val="000000"/>
              </a:solidFill>
              <a:latin typeface="Calibri Light" pitchFamily="34" charset="0"/>
              <a:cs typeface="Calibri Light" pitchFamily="34" charset="0"/>
            </a:endParaRPr>
          </a:p>
        </p:txBody>
      </p:sp>
      <p:sp>
        <p:nvSpPr>
          <p:cNvPr id="9219" name="Содержимое 2"/>
          <p:cNvSpPr>
            <a:spLocks noGrp="1" noChangeArrowheads="1"/>
          </p:cNvSpPr>
          <p:nvPr>
            <p:ph idx="4294967295"/>
          </p:nvPr>
        </p:nvSpPr>
        <p:spPr>
          <a:xfrm>
            <a:off x="628650" y="2214563"/>
            <a:ext cx="7886700" cy="3962400"/>
          </a:xfrm>
        </p:spPr>
        <p:txBody>
          <a:bodyPr/>
          <a:lstStyle/>
          <a:p>
            <a:pPr eaLnBrk="1" hangingPunct="1">
              <a:buFont typeface="Arial" charset="0"/>
              <a:buNone/>
            </a:pPr>
            <a:r>
              <a:rPr lang="en-GB" altLang="ru-RU" smtClean="0">
                <a:solidFill>
                  <a:srgbClr val="000000"/>
                </a:solidFill>
                <a:cs typeface="Calibri" pitchFamily="34" charset="0"/>
              </a:rPr>
              <a:t> a set of unilateral or collective measures of a political, economic or legal nature against a sovereign state, its institutions, national companies or individual citizens, with the aim of coercing, restricting, restraining or preventing their activities. In other words, sanctions include measures of non-military and non-force coercion.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Заголовок 1"/>
          <p:cNvSpPr>
            <a:spLocks noGrp="1" noChangeArrowheads="1"/>
          </p:cNvSpPr>
          <p:nvPr>
            <p:ph type="title" idx="4294967295"/>
          </p:nvPr>
        </p:nvSpPr>
        <p:spPr>
          <a:xfrm>
            <a:off x="630238" y="365125"/>
            <a:ext cx="7886700" cy="1325563"/>
          </a:xfrm>
        </p:spPr>
        <p:txBody>
          <a:bodyPr/>
          <a:lstStyle/>
          <a:p>
            <a:pPr eaLnBrk="1" hangingPunct="1"/>
            <a:r>
              <a:rPr lang="en-GB" altLang="ru-RU" b="1" dirty="0" smtClean="0">
                <a:solidFill>
                  <a:srgbClr val="000000"/>
                </a:solidFill>
                <a:latin typeface="Calibri Light" pitchFamily="34" charset="0"/>
                <a:cs typeface="Calibri Light" pitchFamily="34" charset="0"/>
              </a:rPr>
              <a:t>CLASSIFICATION OF SANCTIONS</a:t>
            </a:r>
            <a:r>
              <a:rPr lang="en-US" altLang="ru-RU" dirty="0" smtClean="0">
                <a:latin typeface="Calibri Light" pitchFamily="34" charset="0"/>
              </a:rPr>
              <a:t/>
            </a:r>
            <a:br>
              <a:rPr lang="en-US" altLang="ru-RU" dirty="0" smtClean="0">
                <a:latin typeface="Calibri Light" pitchFamily="34" charset="0"/>
              </a:rPr>
            </a:br>
            <a:r>
              <a:rPr lang="en-GB" altLang="ru-RU" dirty="0" smtClean="0">
                <a:solidFill>
                  <a:srgbClr val="000000"/>
                </a:solidFill>
                <a:latin typeface="Calibri Light" pitchFamily="34" charset="0"/>
                <a:cs typeface="Calibri Light" pitchFamily="34" charset="0"/>
              </a:rPr>
              <a:t> </a:t>
            </a:r>
            <a:r>
              <a:rPr lang="en-GB" altLang="ru-RU" sz="3200" dirty="0" smtClean="0">
                <a:solidFill>
                  <a:srgbClr val="000000"/>
                </a:solidFill>
                <a:latin typeface="Calibri Light" pitchFamily="34" charset="0"/>
                <a:cs typeface="Calibri Light" pitchFamily="34" charset="0"/>
              </a:rPr>
              <a:t>by their purpose and nature</a:t>
            </a:r>
          </a:p>
        </p:txBody>
      </p:sp>
      <p:sp>
        <p:nvSpPr>
          <p:cNvPr id="10243" name="Текст 5"/>
          <p:cNvSpPr>
            <a:spLocks noGrp="1" noChangeArrowheads="1"/>
          </p:cNvSpPr>
          <p:nvPr>
            <p:ph type="body" idx="4294967295"/>
          </p:nvPr>
        </p:nvSpPr>
        <p:spPr>
          <a:xfrm>
            <a:off x="630238" y="1681163"/>
            <a:ext cx="3868737" cy="823912"/>
          </a:xfrm>
        </p:spPr>
        <p:txBody>
          <a:bodyPr anchor="b"/>
          <a:lstStyle/>
          <a:p>
            <a:pPr marL="0" indent="0" eaLnBrk="1" hangingPunct="1">
              <a:buFont typeface="Arial" charset="0"/>
              <a:buNone/>
            </a:pPr>
            <a:r>
              <a:rPr lang="en-GB" altLang="ru-RU" sz="2400" b="1" smtClean="0">
                <a:solidFill>
                  <a:srgbClr val="000000"/>
                </a:solidFill>
                <a:cs typeface="Calibri" pitchFamily="34" charset="0"/>
              </a:rPr>
              <a:t>Political</a:t>
            </a:r>
          </a:p>
        </p:txBody>
      </p:sp>
      <p:sp>
        <p:nvSpPr>
          <p:cNvPr id="10244" name="Содержимое 6"/>
          <p:cNvSpPr>
            <a:spLocks noGrp="1" noChangeArrowheads="1"/>
          </p:cNvSpPr>
          <p:nvPr>
            <p:ph sz="half" idx="4294967295"/>
          </p:nvPr>
        </p:nvSpPr>
        <p:spPr>
          <a:xfrm>
            <a:off x="630238" y="2505075"/>
            <a:ext cx="3868737" cy="3684588"/>
          </a:xfrm>
        </p:spPr>
        <p:txBody>
          <a:bodyPr/>
          <a:lstStyle/>
          <a:p>
            <a:pPr eaLnBrk="1" hangingPunct="1">
              <a:lnSpc>
                <a:spcPct val="70000"/>
              </a:lnSpc>
            </a:pPr>
            <a:r>
              <a:rPr lang="en-GB" altLang="ru-RU" sz="1800" smtClean="0">
                <a:solidFill>
                  <a:srgbClr val="000000"/>
                </a:solidFill>
                <a:cs typeface="Calibri" pitchFamily="34" charset="0"/>
              </a:rPr>
              <a:t>diplomatic (visa bans or withdrawal of diplomatic personnel);</a:t>
            </a:r>
          </a:p>
          <a:p>
            <a:pPr eaLnBrk="1" hangingPunct="1">
              <a:lnSpc>
                <a:spcPct val="70000"/>
              </a:lnSpc>
            </a:pPr>
            <a:r>
              <a:rPr lang="en-GB" altLang="ru-RU" sz="1800" smtClean="0">
                <a:solidFill>
                  <a:srgbClr val="000000"/>
                </a:solidFill>
                <a:cs typeface="Calibri" pitchFamily="34" charset="0"/>
              </a:rPr>
              <a:t>sport (ban on participation in sports events, cancellation of sports events or termination of cooperation);</a:t>
            </a:r>
          </a:p>
          <a:p>
            <a:pPr eaLnBrk="1" hangingPunct="1">
              <a:lnSpc>
                <a:spcPct val="70000"/>
              </a:lnSpc>
            </a:pPr>
            <a:r>
              <a:rPr lang="en-GB" altLang="ru-RU" sz="1800" smtClean="0">
                <a:solidFill>
                  <a:srgbClr val="000000"/>
                </a:solidFill>
                <a:cs typeface="Calibri" pitchFamily="34" charset="0"/>
              </a:rPr>
              <a:t>cultural (termination of scientific, technical and cultural cooperation, cancellation of events);</a:t>
            </a:r>
          </a:p>
          <a:p>
            <a:pPr eaLnBrk="1" hangingPunct="1">
              <a:lnSpc>
                <a:spcPct val="70000"/>
              </a:lnSpc>
            </a:pPr>
            <a:r>
              <a:rPr lang="en-GB" altLang="ru-RU" sz="1800" smtClean="0">
                <a:solidFill>
                  <a:srgbClr val="000000"/>
                </a:solidFill>
                <a:cs typeface="Calibri" pitchFamily="34" charset="0"/>
              </a:rPr>
              <a:t>sanctions on individuals (ban on entry into the country or limited access for individual citizens).</a:t>
            </a:r>
          </a:p>
        </p:txBody>
      </p:sp>
      <p:sp>
        <p:nvSpPr>
          <p:cNvPr id="10245" name="Текст 7"/>
          <p:cNvSpPr>
            <a:spLocks noGrp="1" noChangeArrowheads="1"/>
          </p:cNvSpPr>
          <p:nvPr>
            <p:ph type="body" sz="quarter" idx="4294967295"/>
          </p:nvPr>
        </p:nvSpPr>
        <p:spPr>
          <a:xfrm>
            <a:off x="4629150" y="1681163"/>
            <a:ext cx="3887788" cy="823912"/>
          </a:xfrm>
        </p:spPr>
        <p:txBody>
          <a:bodyPr anchor="b"/>
          <a:lstStyle/>
          <a:p>
            <a:pPr marL="0" indent="0" eaLnBrk="1" hangingPunct="1">
              <a:buFont typeface="Arial" charset="0"/>
              <a:buNone/>
            </a:pPr>
            <a:r>
              <a:rPr lang="en-GB" altLang="ru-RU" sz="2400" b="1" smtClean="0">
                <a:solidFill>
                  <a:srgbClr val="000000"/>
                </a:solidFill>
                <a:cs typeface="Calibri" pitchFamily="34" charset="0"/>
              </a:rPr>
              <a:t>Economic</a:t>
            </a:r>
          </a:p>
        </p:txBody>
      </p:sp>
      <p:sp>
        <p:nvSpPr>
          <p:cNvPr id="10246" name="Содержимое 8"/>
          <p:cNvSpPr>
            <a:spLocks noGrp="1" noChangeArrowheads="1"/>
          </p:cNvSpPr>
          <p:nvPr>
            <p:ph sz="quarter" idx="4294967295"/>
          </p:nvPr>
        </p:nvSpPr>
        <p:spPr>
          <a:xfrm>
            <a:off x="4629150" y="2505075"/>
            <a:ext cx="3887788" cy="3684588"/>
          </a:xfrm>
        </p:spPr>
        <p:txBody>
          <a:bodyPr/>
          <a:lstStyle/>
          <a:p>
            <a:pPr eaLnBrk="1" hangingPunct="1">
              <a:lnSpc>
                <a:spcPct val="70000"/>
              </a:lnSpc>
            </a:pPr>
            <a:r>
              <a:rPr lang="en-GB" altLang="ru-RU" sz="1800" smtClean="0">
                <a:solidFill>
                  <a:srgbClr val="000000"/>
                </a:solidFill>
                <a:cs typeface="Calibri" pitchFamily="34" charset="0"/>
              </a:rPr>
              <a:t>commercial (trade embargo, prohibition or restriction of access to markets, financial resources and infrastructure);</a:t>
            </a:r>
          </a:p>
          <a:p>
            <a:pPr eaLnBrk="1" hangingPunct="1">
              <a:lnSpc>
                <a:spcPct val="70000"/>
              </a:lnSpc>
            </a:pPr>
            <a:r>
              <a:rPr lang="en-GB" altLang="ru-RU" sz="1800" smtClean="0">
                <a:solidFill>
                  <a:srgbClr val="000000"/>
                </a:solidFill>
                <a:cs typeface="Calibri" pitchFamily="34" charset="0"/>
              </a:rPr>
              <a:t>technological (prohibition or restriction of access to technologies and resources, termination of maintenance, etc.);</a:t>
            </a:r>
          </a:p>
          <a:p>
            <a:pPr eaLnBrk="1" hangingPunct="1">
              <a:lnSpc>
                <a:spcPct val="70000"/>
              </a:lnSpc>
            </a:pPr>
            <a:r>
              <a:rPr lang="en-GB" altLang="ru-RU" sz="1800" smtClean="0">
                <a:solidFill>
                  <a:srgbClr val="000000"/>
                </a:solidFill>
                <a:cs typeface="Calibri" pitchFamily="34" charset="0"/>
              </a:rPr>
              <a:t>financial (asset freezes, blocking individuals and organisations from accessing bank accounts held in the UN, restricting access to financial markets, etc.).</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Содержимое 2"/>
          <p:cNvSpPr>
            <a:spLocks noGrp="1" noChangeArrowheads="1"/>
          </p:cNvSpPr>
          <p:nvPr>
            <p:ph idx="4294967295"/>
          </p:nvPr>
        </p:nvSpPr>
        <p:spPr>
          <a:xfrm>
            <a:off x="642938" y="1928813"/>
            <a:ext cx="7886700" cy="4351337"/>
          </a:xfrm>
        </p:spPr>
        <p:txBody>
          <a:bodyPr/>
          <a:lstStyle/>
          <a:p>
            <a:pPr eaLnBrk="1" hangingPunct="1">
              <a:lnSpc>
                <a:spcPct val="100000"/>
              </a:lnSpc>
              <a:buFont typeface="Arial" charset="0"/>
              <a:buNone/>
            </a:pPr>
            <a:r>
              <a:rPr lang="en-GB" altLang="ru-RU" sz="2600" smtClean="0">
                <a:solidFill>
                  <a:srgbClr val="000000"/>
                </a:solidFill>
                <a:cs typeface="Calibri" pitchFamily="34" charset="0"/>
              </a:rPr>
              <a:t> The effectiveness of the sanctions is based on the principle of “pain - gain”.</a:t>
            </a:r>
          </a:p>
          <a:p>
            <a:pPr eaLnBrk="1" hangingPunct="1">
              <a:lnSpc>
                <a:spcPct val="100000"/>
              </a:lnSpc>
              <a:buFont typeface="Arial" charset="0"/>
              <a:buNone/>
            </a:pPr>
            <a:r>
              <a:rPr lang="en-GB" altLang="ru-RU" sz="2600" smtClean="0">
                <a:solidFill>
                  <a:srgbClr val="000000"/>
                </a:solidFill>
                <a:cs typeface="Calibri" pitchFamily="34" charset="0"/>
              </a:rPr>
              <a:t>The probability of policy shift to be made by the target state directly depends on the damage inflicted on its economy.</a:t>
            </a:r>
          </a:p>
          <a:p>
            <a:pPr eaLnBrk="1" hangingPunct="1">
              <a:lnSpc>
                <a:spcPct val="100000"/>
              </a:lnSpc>
              <a:buFont typeface="Arial" charset="0"/>
              <a:buNone/>
            </a:pPr>
            <a:r>
              <a:rPr lang="en-GB" altLang="ru-RU" sz="2600" smtClean="0">
                <a:solidFill>
                  <a:srgbClr val="000000"/>
                </a:solidFill>
                <a:cs typeface="Calibri" pitchFamily="34" charset="0"/>
              </a:rPr>
              <a:t>A necessary condition for obtaining the expected reaction of the target country is the deprivation of its resource base (for example, export revenues, sources of GDP growth) which is essential for its foreign or domestic policy.</a:t>
            </a:r>
          </a:p>
        </p:txBody>
      </p:sp>
      <p:sp>
        <p:nvSpPr>
          <p:cNvPr id="3" name="Заголовок 6"/>
          <p:cNvSpPr txBox="1">
            <a:spLocks noChangeArrowheads="1"/>
          </p:cNvSpPr>
          <p:nvPr/>
        </p:nvSpPr>
        <p:spPr bwMode="auto">
          <a:xfrm>
            <a:off x="571500" y="357188"/>
            <a:ext cx="7943850" cy="1325562"/>
          </a:xfrm>
          <a:prstGeom prst="rect">
            <a:avLst/>
          </a:prstGeom>
          <a:noFill/>
          <a:ln w="9525" algn="ctr">
            <a:noFill/>
            <a:miter lim="800000"/>
            <a:headEnd/>
            <a:tailEnd/>
          </a:ln>
        </p:spPr>
        <p:txBody>
          <a:bodyPr anchor="ctr"/>
          <a:lstStyle/>
          <a:p>
            <a:pPr defTabSz="914400" eaLnBrk="1" hangingPunct="1">
              <a:lnSpc>
                <a:spcPct val="90000"/>
              </a:lnSpc>
              <a:buSzPct val="100000"/>
              <a:defRPr/>
            </a:pPr>
            <a:r>
              <a:rPr lang="en-GB" altLang="ru-RU" sz="4000" b="1" kern="0" dirty="0">
                <a:solidFill>
                  <a:srgbClr val="000000"/>
                </a:solidFill>
                <a:latin typeface="Calibri Light" pitchFamily="34" charset="0"/>
                <a:cs typeface="Calibri Light" pitchFamily="34" charset="0"/>
              </a:rPr>
              <a:t>SANCTIONS:  TRADITIONAL MODEL</a:t>
            </a:r>
            <a:r>
              <a:rPr lang="en-GB" altLang="ru-RU" sz="4000" dirty="0">
                <a:solidFill>
                  <a:srgbClr val="000000"/>
                </a:solidFill>
                <a:cs typeface="Calibri" pitchFamily="34" charset="0"/>
              </a:rPr>
              <a:t> until mid-1990s</a:t>
            </a:r>
            <a:r>
              <a:rPr lang="en-GB" altLang="ru-RU" sz="4000" b="1" kern="0" dirty="0">
                <a:solidFill>
                  <a:srgbClr val="000000"/>
                </a:solidFill>
                <a:latin typeface="Calibri Light" pitchFamily="34" charset="0"/>
                <a:cs typeface="Calibri Light" pitchFamily="34" charset="0"/>
              </a:rPr>
              <a:t>  </a:t>
            </a: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Заголовок 1"/>
          <p:cNvSpPr>
            <a:spLocks noGrp="1" noChangeArrowheads="1"/>
          </p:cNvSpPr>
          <p:nvPr>
            <p:ph type="title" idx="4294967295"/>
          </p:nvPr>
        </p:nvSpPr>
        <p:spPr>
          <a:xfrm>
            <a:off x="285750" y="365125"/>
            <a:ext cx="8643938" cy="1135063"/>
          </a:xfrm>
        </p:spPr>
        <p:txBody>
          <a:bodyPr/>
          <a:lstStyle/>
          <a:p>
            <a:pPr eaLnBrk="1" hangingPunct="1"/>
            <a:r>
              <a:rPr lang="en-GB" altLang="ru-RU" sz="4000" b="1" smtClean="0">
                <a:solidFill>
                  <a:srgbClr val="000000"/>
                </a:solidFill>
                <a:latin typeface="Calibri Light" pitchFamily="34" charset="0"/>
                <a:cs typeface="Calibri Light" pitchFamily="34" charset="0"/>
              </a:rPr>
              <a:t> THE DOCTRINE OF TARGETED SANCTIONS (SMART SANCTIONS)</a:t>
            </a:r>
            <a:r>
              <a:rPr lang="en-GB" altLang="ru-RU" sz="4000" smtClean="0">
                <a:solidFill>
                  <a:srgbClr val="000000"/>
                </a:solidFill>
                <a:latin typeface="Calibri Light" pitchFamily="34" charset="0"/>
                <a:cs typeface="Calibri" pitchFamily="34" charset="0"/>
              </a:rPr>
              <a:t> </a:t>
            </a:r>
            <a:r>
              <a:rPr lang="en-GB" altLang="ru-RU" sz="4000" b="1" smtClean="0">
                <a:solidFill>
                  <a:srgbClr val="000000"/>
                </a:solidFill>
                <a:latin typeface="Calibri Light" pitchFamily="34" charset="0"/>
                <a:cs typeface="Calibri" pitchFamily="34" charset="0"/>
              </a:rPr>
              <a:t>in the mid-1990s</a:t>
            </a:r>
            <a:endParaRPr lang="en-GB" altLang="ru-RU" sz="4000" b="1" smtClean="0">
              <a:solidFill>
                <a:srgbClr val="000000"/>
              </a:solidFill>
              <a:latin typeface="Calibri Light" pitchFamily="34" charset="0"/>
              <a:cs typeface="Calibri Light" pitchFamily="34" charset="0"/>
            </a:endParaRPr>
          </a:p>
        </p:txBody>
      </p:sp>
      <p:sp>
        <p:nvSpPr>
          <p:cNvPr id="13315" name="Содержимое 2"/>
          <p:cNvSpPr>
            <a:spLocks noGrp="1" noChangeArrowheads="1"/>
          </p:cNvSpPr>
          <p:nvPr>
            <p:ph idx="4294967295"/>
          </p:nvPr>
        </p:nvSpPr>
        <p:spPr>
          <a:xfrm>
            <a:off x="642938" y="1690688"/>
            <a:ext cx="7872412" cy="4595812"/>
          </a:xfrm>
        </p:spPr>
        <p:txBody>
          <a:bodyPr/>
          <a:lstStyle/>
          <a:p>
            <a:pPr algn="just" eaLnBrk="1" hangingPunct="1">
              <a:lnSpc>
                <a:spcPct val="70000"/>
              </a:lnSpc>
              <a:buFont typeface="Arial" charset="0"/>
              <a:buNone/>
            </a:pPr>
            <a:r>
              <a:rPr lang="en-GB" altLang="ru-RU" sz="1800" dirty="0" smtClean="0">
                <a:solidFill>
                  <a:srgbClr val="000000"/>
                </a:solidFill>
                <a:cs typeface="Calibri" pitchFamily="34" charset="0"/>
              </a:rPr>
              <a:t>The "pain - gain“ principle is often ineffective in relation to </a:t>
            </a:r>
            <a:r>
              <a:rPr lang="en-GB" altLang="ru-RU" sz="1800" dirty="0" smtClean="0">
                <a:solidFill>
                  <a:srgbClr val="000000"/>
                </a:solidFill>
                <a:cs typeface="Calibri" pitchFamily="34" charset="0"/>
              </a:rPr>
              <a:t>countries </a:t>
            </a:r>
            <a:r>
              <a:rPr lang="en-GB" altLang="ru-RU" sz="1800" dirty="0" smtClean="0">
                <a:solidFill>
                  <a:srgbClr val="000000"/>
                </a:solidFill>
                <a:cs typeface="Calibri" pitchFamily="34" charset="0"/>
              </a:rPr>
              <a:t>with national consensus on the need to continue the  chosen course  policy [</a:t>
            </a:r>
            <a:r>
              <a:rPr lang="en-GB" altLang="ru-RU" sz="1800" dirty="0" err="1" smtClean="0">
                <a:solidFill>
                  <a:srgbClr val="000000"/>
                </a:solidFill>
                <a:cs typeface="Calibri" pitchFamily="34" charset="0"/>
              </a:rPr>
              <a:t>Askari</a:t>
            </a:r>
            <a:r>
              <a:rPr lang="en-GB" altLang="ru-RU" sz="1800" dirty="0" smtClean="0">
                <a:solidFill>
                  <a:srgbClr val="000000"/>
                </a:solidFill>
                <a:cs typeface="Calibri" pitchFamily="34" charset="0"/>
              </a:rPr>
              <a:t> et al., 2003; Pape, 1997]. </a:t>
            </a:r>
          </a:p>
          <a:p>
            <a:pPr algn="just" eaLnBrk="1" hangingPunct="1">
              <a:lnSpc>
                <a:spcPct val="70000"/>
              </a:lnSpc>
              <a:buFont typeface="Arial" charset="0"/>
              <a:buNone/>
            </a:pPr>
            <a:r>
              <a:rPr lang="en-GB" altLang="ru-RU" sz="1800" dirty="0" smtClean="0">
                <a:solidFill>
                  <a:srgbClr val="000000"/>
                </a:solidFill>
                <a:cs typeface="Calibri" pitchFamily="34" charset="0"/>
              </a:rPr>
              <a:t>In the light of these problems, the doctrine of targeted, or "smart" sanctions was developed, aimed at damaging not the economy of the country as a whole, but the interests of a country's political and economic elites [</a:t>
            </a:r>
            <a:r>
              <a:rPr lang="en-GB" altLang="ru-RU" sz="1800" dirty="0" err="1" smtClean="0">
                <a:solidFill>
                  <a:srgbClr val="000000"/>
                </a:solidFill>
                <a:cs typeface="Calibri" pitchFamily="34" charset="0"/>
              </a:rPr>
              <a:t>Cortright</a:t>
            </a:r>
            <a:r>
              <a:rPr lang="en-GB" altLang="ru-RU" sz="1800" dirty="0" smtClean="0">
                <a:solidFill>
                  <a:srgbClr val="000000"/>
                </a:solidFill>
                <a:cs typeface="Calibri" pitchFamily="34" charset="0"/>
              </a:rPr>
              <a:t>, Lopez, 2002; </a:t>
            </a:r>
            <a:r>
              <a:rPr lang="en-GB" altLang="ru-RU" sz="1800" dirty="0" err="1" smtClean="0">
                <a:solidFill>
                  <a:srgbClr val="000000"/>
                </a:solidFill>
                <a:cs typeface="Calibri" pitchFamily="34" charset="0"/>
              </a:rPr>
              <a:t>Eyler</a:t>
            </a:r>
            <a:r>
              <a:rPr lang="en-GB" altLang="ru-RU" sz="1800" dirty="0" smtClean="0">
                <a:solidFill>
                  <a:srgbClr val="000000"/>
                </a:solidFill>
                <a:cs typeface="Calibri" pitchFamily="34" charset="0"/>
              </a:rPr>
              <a:t>, 2007; </a:t>
            </a:r>
            <a:r>
              <a:rPr lang="en-GB" altLang="ru-RU" sz="1800" dirty="0" err="1" smtClean="0">
                <a:solidFill>
                  <a:srgbClr val="000000"/>
                </a:solidFill>
                <a:cs typeface="Calibri" pitchFamily="34" charset="0"/>
              </a:rPr>
              <a:t>Drezner</a:t>
            </a:r>
            <a:r>
              <a:rPr lang="en-GB" altLang="ru-RU" sz="1800" dirty="0" smtClean="0">
                <a:solidFill>
                  <a:srgbClr val="000000"/>
                </a:solidFill>
                <a:cs typeface="Calibri" pitchFamily="34" charset="0"/>
              </a:rPr>
              <a:t>, 2011].</a:t>
            </a:r>
          </a:p>
          <a:p>
            <a:pPr algn="just" eaLnBrk="1" hangingPunct="1">
              <a:lnSpc>
                <a:spcPct val="70000"/>
              </a:lnSpc>
              <a:buFont typeface="Arial" charset="0"/>
              <a:buNone/>
            </a:pPr>
            <a:endParaRPr lang="en-GB" altLang="ru-RU" sz="1800" dirty="0" smtClean="0">
              <a:solidFill>
                <a:srgbClr val="000000"/>
              </a:solidFill>
              <a:cs typeface="Calibri" pitchFamily="34" charset="0"/>
            </a:endParaRPr>
          </a:p>
          <a:p>
            <a:pPr algn="just" eaLnBrk="1" hangingPunct="1">
              <a:lnSpc>
                <a:spcPct val="70000"/>
              </a:lnSpc>
              <a:buFont typeface="Arial" charset="0"/>
              <a:buNone/>
            </a:pPr>
            <a:r>
              <a:rPr lang="en-GB" altLang="ru-RU" sz="1800" dirty="0" smtClean="0">
                <a:solidFill>
                  <a:srgbClr val="000000"/>
                </a:solidFill>
                <a:cs typeface="Calibri" pitchFamily="34" charset="0"/>
              </a:rPr>
              <a:t>1) the focus of sanctions on harming the interests of representatives of elite groups, on which the shift in policy of the target country really depends (bans on travel and financial transactions, asset freezes, etc.);</a:t>
            </a:r>
          </a:p>
          <a:p>
            <a:pPr algn="just" eaLnBrk="1" hangingPunct="1">
              <a:lnSpc>
                <a:spcPct val="70000"/>
              </a:lnSpc>
              <a:buFont typeface="Arial" charset="0"/>
              <a:buNone/>
            </a:pPr>
            <a:r>
              <a:rPr lang="en-GB" altLang="ru-RU" sz="1800" dirty="0" smtClean="0">
                <a:solidFill>
                  <a:srgbClr val="000000"/>
                </a:solidFill>
                <a:cs typeface="Calibri" pitchFamily="34" charset="0"/>
              </a:rPr>
              <a:t>2) limiting (curtailing, banning) military-technical cooperation, the supply of dual-use technologies, equipment and weapons, as well as joint R&amp;D projects in relevant areas;</a:t>
            </a:r>
          </a:p>
          <a:p>
            <a:pPr algn="just" eaLnBrk="1" hangingPunct="1">
              <a:lnSpc>
                <a:spcPct val="70000"/>
              </a:lnSpc>
              <a:buFont typeface="Arial" charset="0"/>
              <a:buNone/>
            </a:pPr>
            <a:r>
              <a:rPr lang="en-GB" altLang="ru-RU" sz="1800" dirty="0" smtClean="0">
                <a:solidFill>
                  <a:srgbClr val="000000"/>
                </a:solidFill>
                <a:cs typeface="Calibri" pitchFamily="34" charset="0"/>
              </a:rPr>
              <a:t>3) humanitarian exemptions from the sanctions regime to ensure access of the civilian population to external sources of food, medicine, medical care, etc. </a:t>
            </a:r>
          </a:p>
        </p:txBody>
      </p:sp>
    </p:spTree>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AS_OS" val="Unix 3.10 unknown"/>
  <p:tag name="AS_RELEASE_DATE" val="2017.10.31"/>
  <p:tag name="AS_TITLE" val="Aspose.Slides for Java"/>
  <p:tag name="AS_VERSION" val="17.10"/>
</p:tagLst>
</file>

<file path=ppt/theme/theme1.xml><?xml version="1.0" encoding="utf-8"?>
<a:theme xmlns:a="http://schemas.openxmlformats.org/drawingml/2006/main" name="Тема Office">
  <a:themeElements>
    <a:clrScheme name="Тема 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Тема Office">
      <a:majorFont>
        <a:latin typeface="Calibri Light"/>
        <a:ea typeface="Arial"/>
        <a:cs typeface="Arial"/>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Тема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
    <a:dk1>
      <a:srgbClr val="000000"/>
    </a:dk1>
    <a:lt1>
      <a:srgbClr val="FFFFFF"/>
    </a:lt1>
    <a:dk2>
      <a:srgbClr val="44546A"/>
    </a:dk2>
    <a:lt2>
      <a:srgbClr val="E7E6E6"/>
    </a:lt2>
    <a:accent1>
      <a:srgbClr val="5B9BD5"/>
    </a:accent1>
    <a:accent2>
      <a:srgbClr val="ED7D31"/>
    </a:accent2>
    <a:accent3>
      <a:srgbClr val="FFFFFF"/>
    </a:accent3>
    <a:accent4>
      <a:srgbClr val="000000"/>
    </a:accent4>
    <a:accent5>
      <a:srgbClr val="B5CBE7"/>
    </a:accent5>
    <a:accent6>
      <a:srgbClr val="D7712B"/>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Office Theme</Template>
  <TotalTime>3614</TotalTime>
  <Words>3644</Words>
  <Application>Microsoft Office PowerPoint</Application>
  <PresentationFormat>Экран (4:3)</PresentationFormat>
  <Paragraphs>319</Paragraphs>
  <Slides>40</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40</vt:i4>
      </vt:variant>
    </vt:vector>
  </HeadingPairs>
  <TitlesOfParts>
    <vt:vector size="46" baseType="lpstr">
      <vt:lpstr>Arial</vt:lpstr>
      <vt:lpstr>Calibri</vt:lpstr>
      <vt:lpstr>Calibri Light</vt:lpstr>
      <vt:lpstr>Tahoma</vt:lpstr>
      <vt:lpstr>Times New Roman</vt:lpstr>
      <vt:lpstr>Тема Office</vt:lpstr>
      <vt:lpstr>The Spatial and Social Impacts of Economic Sanctions During the Coronavirus Pandemia</vt:lpstr>
      <vt:lpstr>Презентация PowerPoint</vt:lpstr>
      <vt:lpstr>PLAN</vt:lpstr>
      <vt:lpstr>INTERNATIONAL SANCTIONS: NARROW DEFINITION</vt:lpstr>
      <vt:lpstr> APPLICATION PRACTICE</vt:lpstr>
      <vt:lpstr>INTERNATIONAL SANCTIONS: BROAD DEFINITION</vt:lpstr>
      <vt:lpstr>CLASSIFICATION OF SANCTIONS  by their purpose and nature</vt:lpstr>
      <vt:lpstr>Презентация PowerPoint</vt:lpstr>
      <vt:lpstr> THE DOCTRINE OF TARGETED SANCTIONS (SMART SANCTIONS) in the mid-1990s</vt:lpstr>
      <vt:lpstr>SMART SANCTIONS: IMPACT ON INTERNATIONAL POLITICS</vt:lpstr>
      <vt:lpstr>SANCTIONS AGAINST THE RUSSIAN FEDERATION: BEGINNING </vt:lpstr>
      <vt:lpstr>RATIO OF THE GDP OF THE COUNTRIES IMPOSING SANCTIONS AGAINST RUSSIA TO THE GDP OF RUSSIA IN 2010 AND 2013 IN TERMS OF 2005 PRICES, TIMES</vt:lpstr>
      <vt:lpstr>SANCTIONS AGAINST THE RUSSIAN FEDERATION: ESCALATION</vt:lpstr>
      <vt:lpstr>ECONOMIC SANCTIONS AGAINST RUSSIA</vt:lpstr>
      <vt:lpstr>EFFECTS OF ECONOMIC SANCTIONS ON RUSSIA AND WESTERN ECONOMIES</vt:lpstr>
      <vt:lpstr>SANCTIONS INITIATED BY THE RUSSIAN FEDERATION</vt:lpstr>
      <vt:lpstr>RUSSIAN EMBARGO</vt:lpstr>
      <vt:lpstr> GROSS DOMESTIC PRODUCT (in terms of 2016 prices, billion rubles) </vt:lpstr>
      <vt:lpstr>DYNAMICS OF RUSSIAN EXPORT AND IMPORT (%, as compared to December, 2013)</vt:lpstr>
      <vt:lpstr>REAL DISPOSABLE HOUSEHOLD INCOME (%, as compared to monthly average of 2013)</vt:lpstr>
      <vt:lpstr>DYNAMICS OF GROSS VALUE ADDED BY ECONOMIC SECTORS, at market prices, 2016/2014</vt:lpstr>
      <vt:lpstr>PANDEMIC IS NOT A REASON TO LIFT SANCTIONS</vt:lpstr>
      <vt:lpstr>ESCALATION GOES ON: USA</vt:lpstr>
      <vt:lpstr>HOW DID THE SANCTIONS AFFECT THE RUSSIAN ECONOMY?</vt:lpstr>
      <vt:lpstr>EXTERNAL ACCOUNT OF RUSSIA PRIOR TO THE LAST THREE CRISES</vt:lpstr>
      <vt:lpstr>DYNAMICS OF RUSSIAN EXPORT AND IMPORT (%, as compared to December, 2017)</vt:lpstr>
      <vt:lpstr>DYNAMICS OF RETAIL TRADE  TURNOVER, INCLUDING FOOD,  BEVERAGES,     TOBACCO  AND  NON-FOOD (%, as compared to monthly average of 2017)</vt:lpstr>
      <vt:lpstr>DYNAMICS OF REAL WAGES AND RETIREMENT BENEFITS   (%, as compared to monthly average of 2017)</vt:lpstr>
      <vt:lpstr>CORONAVIRUS CRISIS: SPATIAL PROJECTION</vt:lpstr>
      <vt:lpstr>WILL THE SANCTIONS HINDER THE RECOVERY OF THE RUSSIAN ECONOMY IN POST-PANDEMIC TIME?</vt:lpstr>
      <vt:lpstr>THE WORLD AFTER THE PANDEMIC</vt:lpstr>
      <vt:lpstr>Irina Turgel, professor,  Ural Federal University,  i.d.turgel@urfu.ru</vt:lpstr>
      <vt:lpstr>Презентация PowerPoint</vt:lpstr>
      <vt:lpstr>PRINCIPLES FOR APPLICATION OF SANCTIONS</vt:lpstr>
      <vt:lpstr>DYNAMICS OF RETAIL TRADE TURNOVER (%, as compared to monthly average of 2013)</vt:lpstr>
      <vt:lpstr>CORONAVIRUS CRISIS: IS POLITICAL WARMING POSSIBLE?</vt:lpstr>
      <vt:lpstr>DYNAMICS OF AVERAGE ACTUAL PRICES FOR RUSSIAN EXPORTS   AND WORLD PRICES FOR SELECTED GOODS  (%, as compared to December 2018)</vt:lpstr>
      <vt:lpstr>MAIN SOCIO-ECONOMIC INDICATORS, %</vt:lpstr>
      <vt:lpstr>Презентация PowerPoint</vt:lpstr>
      <vt:lpstr>LEVELS OF INTERNATIONAL SANCTIONS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Discovering New World  in the heart of Russia: Ural Federal University</dc:title>
  <dc:creator>Администратор</dc:creator>
  <cp:lastModifiedBy>Пользователь Windows</cp:lastModifiedBy>
  <cp:revision>287</cp:revision>
  <cp:lastPrinted>2019-08-18T19:03:40Z</cp:lastPrinted>
  <dcterms:created xsi:type="dcterms:W3CDTF">2018-11-15T17:46:58Z</dcterms:created>
  <dcterms:modified xsi:type="dcterms:W3CDTF">2021-02-08T10:18:43Z</dcterms:modified>
</cp:coreProperties>
</file>