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sldIdLst>
    <p:sldId id="256" r:id="rId2"/>
    <p:sldId id="259" r:id="rId3"/>
    <p:sldId id="265" r:id="rId4"/>
    <p:sldId id="281" r:id="rId5"/>
    <p:sldId id="280" r:id="rId6"/>
    <p:sldId id="282" r:id="rId7"/>
    <p:sldId id="266" r:id="rId8"/>
    <p:sldId id="267" r:id="rId9"/>
    <p:sldId id="268" r:id="rId10"/>
    <p:sldId id="269" r:id="rId11"/>
    <p:sldId id="270" r:id="rId12"/>
    <p:sldId id="292" r:id="rId13"/>
    <p:sldId id="276" r:id="rId14"/>
    <p:sldId id="271" r:id="rId15"/>
    <p:sldId id="277" r:id="rId16"/>
    <p:sldId id="278" r:id="rId17"/>
    <p:sldId id="279" r:id="rId18"/>
    <p:sldId id="288" r:id="rId19"/>
    <p:sldId id="289" r:id="rId20"/>
    <p:sldId id="290" r:id="rId21"/>
    <p:sldId id="328" r:id="rId22"/>
    <p:sldId id="275" r:id="rId23"/>
    <p:sldId id="327" r:id="rId24"/>
    <p:sldId id="284" r:id="rId25"/>
    <p:sldId id="285" r:id="rId26"/>
    <p:sldId id="287" r:id="rId27"/>
    <p:sldId id="293" r:id="rId28"/>
    <p:sldId id="283" r:id="rId29"/>
    <p:sldId id="294" r:id="rId30"/>
    <p:sldId id="298" r:id="rId31"/>
    <p:sldId id="299" r:id="rId32"/>
    <p:sldId id="295" r:id="rId33"/>
    <p:sldId id="296" r:id="rId34"/>
    <p:sldId id="297" r:id="rId35"/>
    <p:sldId id="300" r:id="rId36"/>
    <p:sldId id="303" r:id="rId37"/>
    <p:sldId id="273" r:id="rId38"/>
    <p:sldId id="301" r:id="rId39"/>
    <p:sldId id="302" r:id="rId40"/>
    <p:sldId id="304" r:id="rId41"/>
    <p:sldId id="305" r:id="rId42"/>
    <p:sldId id="307" r:id="rId43"/>
    <p:sldId id="306" r:id="rId44"/>
    <p:sldId id="308" r:id="rId45"/>
    <p:sldId id="309" r:id="rId46"/>
    <p:sldId id="311" r:id="rId47"/>
    <p:sldId id="324" r:id="rId48"/>
    <p:sldId id="312" r:id="rId49"/>
    <p:sldId id="313" r:id="rId50"/>
    <p:sldId id="314" r:id="rId51"/>
    <p:sldId id="315" r:id="rId52"/>
    <p:sldId id="316" r:id="rId53"/>
    <p:sldId id="329" r:id="rId54"/>
    <p:sldId id="317" r:id="rId55"/>
    <p:sldId id="318" r:id="rId56"/>
    <p:sldId id="319" r:id="rId57"/>
    <p:sldId id="321" r:id="rId58"/>
    <p:sldId id="320" r:id="rId59"/>
    <p:sldId id="322" r:id="rId60"/>
    <p:sldId id="323" r:id="rId61"/>
    <p:sldId id="325" r:id="rId62"/>
    <p:sldId id="326" r:id="rId63"/>
    <p:sldId id="263" r:id="rId6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5"/>
  </p:normalViewPr>
  <p:slideViewPr>
    <p:cSldViewPr snapToGrid="0">
      <p:cViewPr>
        <p:scale>
          <a:sx n="36" d="100"/>
          <a:sy n="36" d="100"/>
        </p:scale>
        <p:origin x="-404" y="22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8" name="Shape 48"/>
          <p:cNvSpPr>
            <a:spLocks noGrp="1" noRot="1" noChangeAspect="1"/>
          </p:cNvSpPr>
          <p:nvPr>
            <p:ph type="sldImg"/>
          </p:nvPr>
        </p:nvSpPr>
        <p:spPr>
          <a:xfrm>
            <a:off x="1143000" y="685800"/>
            <a:ext cx="4572000" cy="3429000"/>
          </a:xfrm>
          <a:prstGeom prst="rect">
            <a:avLst/>
          </a:prstGeom>
        </p:spPr>
        <p:txBody>
          <a:bodyPr/>
          <a:lstStyle/>
          <a:p>
            <a:endParaRPr/>
          </a:p>
        </p:txBody>
      </p:sp>
      <p:sp>
        <p:nvSpPr>
          <p:cNvPr id="49" name="Shape 4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98052276"/>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6" name="Прямоугольник"/>
          <p:cNvSpPr/>
          <p:nvPr/>
        </p:nvSpPr>
        <p:spPr>
          <a:xfrm>
            <a:off x="5230254" y="-37339"/>
            <a:ext cx="19217708" cy="13716001"/>
          </a:xfrm>
          <a:prstGeom prst="rect">
            <a:avLst/>
          </a:prstGeom>
          <a:solidFill>
            <a:srgbClr val="FFFFFF"/>
          </a:solidFill>
          <a:ln w="12700">
            <a:miter lim="400000"/>
          </a:ln>
        </p:spPr>
        <p:txBody>
          <a:bodyPr lIns="71437" tIns="71437" rIns="71437" bIns="71437" anchor="ctr"/>
          <a:lstStyle/>
          <a:p>
            <a:pPr>
              <a:defRPr sz="3200">
                <a:solidFill>
                  <a:srgbClr val="FFFFFF"/>
                </a:solidFill>
              </a:defRPr>
            </a:pPr>
            <a:endParaRPr/>
          </a:p>
        </p:txBody>
      </p:sp>
      <p:sp>
        <p:nvSpPr>
          <p:cNvPr id="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bg>
      <p:bgPr>
        <a:solidFill>
          <a:srgbClr val="FFFFFF"/>
        </a:solidFill>
        <a:effectLst/>
      </p:bgPr>
    </p:bg>
    <p:spTree>
      <p:nvGrpSpPr>
        <p:cNvPr id="1" name=""/>
        <p:cNvGrpSpPr/>
        <p:nvPr/>
      </p:nvGrpSpPr>
      <p:grpSpPr>
        <a:xfrm>
          <a:off x="0" y="0"/>
          <a:ext cx="0" cy="0"/>
          <a:chOff x="0" y="0"/>
          <a:chExt cx="0" cy="0"/>
        </a:xfrm>
      </p:grpSpPr>
      <p:sp>
        <p:nvSpPr>
          <p:cNvPr id="40" name="–Иван Арсентьев"/>
          <p:cNvSpPr txBox="1">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atin typeface="Helvetica"/>
                <a:ea typeface="Helvetica"/>
                <a:cs typeface="Helvetica"/>
                <a:sym typeface="Helvetica"/>
              </a:defRPr>
            </a:lvl1pPr>
          </a:lstStyle>
          <a:p>
            <a:r>
              <a:t>–Иван Арсентьев</a:t>
            </a:r>
          </a:p>
        </p:txBody>
      </p:sp>
      <p:sp>
        <p:nvSpPr>
          <p:cNvPr id="41" name="«Место ввода цитаты»."/>
          <p:cNvSpPr txBox="1">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«Место ввода цитаты».</a:t>
            </a:r>
          </a:p>
        </p:txBody>
      </p:sp>
      <p:sp>
        <p:nvSpPr>
          <p:cNvPr id="42"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bg>
      <p:bgPr>
        <a:solidFill>
          <a:srgbClr val="FFFFFF"/>
        </a:solidFill>
        <a:effectLst/>
      </p:bgPr>
    </p:bg>
    <p:spTree>
      <p:nvGrpSpPr>
        <p:cNvPr id="1" name=""/>
        <p:cNvGrpSpPr/>
        <p:nvPr/>
      </p:nvGrpSpPr>
      <p:grpSpPr>
        <a:xfrm>
          <a:off x="0" y="0"/>
          <a:ext cx="0" cy="0"/>
          <a:chOff x="0" y="0"/>
          <a:chExt cx="0" cy="0"/>
        </a:xfrm>
      </p:grpSpPr>
      <p:sp>
        <p:nvSpPr>
          <p:cNvPr id="44" name="Изображение"/>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4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bg>
      <p:bgPr>
        <a:solidFill>
          <a:srgbClr val="FFFFFF"/>
        </a:solidFill>
        <a:effectLst/>
      </p:bgPr>
    </p:bg>
    <p:spTree>
      <p:nvGrpSpPr>
        <p:cNvPr id="1" name=""/>
        <p:cNvGrpSpPr/>
        <p:nvPr/>
      </p:nvGrpSpPr>
      <p:grpSpPr>
        <a:xfrm>
          <a:off x="0" y="0"/>
          <a:ext cx="0" cy="0"/>
          <a:chOff x="0" y="0"/>
          <a:chExt cx="0" cy="0"/>
        </a:xfrm>
      </p:grpSpPr>
      <p:sp>
        <p:nvSpPr>
          <p:cNvPr id="47"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bg>
      <p:bgPr>
        <a:solidFill>
          <a:srgbClr val="FFFFFF"/>
        </a:solidFill>
        <a:effectLst/>
      </p:bgPr>
    </p:bg>
    <p:spTree>
      <p:nvGrpSpPr>
        <p:cNvPr id="1" name=""/>
        <p:cNvGrpSpPr/>
        <p:nvPr/>
      </p:nvGrpSpPr>
      <p:grpSpPr>
        <a:xfrm>
          <a:off x="0" y="0"/>
          <a:ext cx="0" cy="0"/>
          <a:chOff x="0" y="0"/>
          <a:chExt cx="0" cy="0"/>
        </a:xfrm>
      </p:grpSpPr>
      <p:sp>
        <p:nvSpPr>
          <p:cNvPr id="9" name="Изображение"/>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10" name="Текст заголовка"/>
          <p:cNvSpPr txBox="1">
            <a:spLocks noGrp="1"/>
          </p:cNvSpPr>
          <p:nvPr>
            <p:ph type="title"/>
          </p:nvPr>
        </p:nvSpPr>
        <p:spPr>
          <a:xfrm>
            <a:off x="4833937" y="9447609"/>
            <a:ext cx="14716126" cy="2000251"/>
          </a:xfrm>
          <a:prstGeom prst="rect">
            <a:avLst/>
          </a:prstGeom>
        </p:spPr>
        <p:txBody>
          <a:bodyPr anchor="b"/>
          <a:lstStyle/>
          <a:p>
            <a:r>
              <a:t>Текст заголовка</a:t>
            </a:r>
          </a:p>
        </p:txBody>
      </p:sp>
      <p:sp>
        <p:nvSpPr>
          <p:cNvPr id="11" name="Уровень текста 1…"/>
          <p:cNvSpPr txBox="1">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2" name="Номер слайда"/>
          <p:cNvSpPr txBox="1">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bg>
      <p:bgPr>
        <a:solidFill>
          <a:srgbClr val="FFFFFF"/>
        </a:solidFill>
        <a:effectLst/>
      </p:bgPr>
    </p:bg>
    <p:spTree>
      <p:nvGrpSpPr>
        <p:cNvPr id="1" name=""/>
        <p:cNvGrpSpPr/>
        <p:nvPr/>
      </p:nvGrpSpPr>
      <p:grpSpPr>
        <a:xfrm>
          <a:off x="0" y="0"/>
          <a:ext cx="0" cy="0"/>
          <a:chOff x="0" y="0"/>
          <a:chExt cx="0" cy="0"/>
        </a:xfrm>
      </p:grpSpPr>
      <p:sp>
        <p:nvSpPr>
          <p:cNvPr id="14"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bg>
      <p:bgPr>
        <a:solidFill>
          <a:srgbClr val="FFFFFF"/>
        </a:solidFill>
        <a:effectLst/>
      </p:bgPr>
    </p:bg>
    <p:spTree>
      <p:nvGrpSpPr>
        <p:cNvPr id="1" name=""/>
        <p:cNvGrpSpPr/>
        <p:nvPr/>
      </p:nvGrpSpPr>
      <p:grpSpPr>
        <a:xfrm>
          <a:off x="0" y="0"/>
          <a:ext cx="0" cy="0"/>
          <a:chOff x="0" y="0"/>
          <a:chExt cx="0" cy="0"/>
        </a:xfrm>
      </p:grpSpPr>
      <p:sp>
        <p:nvSpPr>
          <p:cNvPr id="16" name="Изображение"/>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17" name="Текст заголовка"/>
          <p:cNvSpPr txBox="1">
            <a:spLocks noGrp="1"/>
          </p:cNvSpPr>
          <p:nvPr>
            <p:ph type="title"/>
          </p:nvPr>
        </p:nvSpPr>
        <p:spPr>
          <a:xfrm>
            <a:off x="4387453" y="892968"/>
            <a:ext cx="7500938" cy="5607845"/>
          </a:xfrm>
          <a:prstGeom prst="rect">
            <a:avLst/>
          </a:prstGeom>
        </p:spPr>
        <p:txBody>
          <a:bodyPr anchor="b"/>
          <a:lstStyle>
            <a:lvl1pPr>
              <a:defRPr sz="8400"/>
            </a:lvl1pPr>
          </a:lstStyle>
          <a:p>
            <a:r>
              <a:t>Текст заголовка</a:t>
            </a:r>
          </a:p>
        </p:txBody>
      </p:sp>
      <p:sp>
        <p:nvSpPr>
          <p:cNvPr id="18" name="Уровень текста 1…"/>
          <p:cNvSpPr txBox="1">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9"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вверху">
    <p:spTree>
      <p:nvGrpSpPr>
        <p:cNvPr id="1" name=""/>
        <p:cNvGrpSpPr/>
        <p:nvPr/>
      </p:nvGrpSpPr>
      <p:grpSpPr>
        <a:xfrm>
          <a:off x="0" y="0"/>
          <a:ext cx="0" cy="0"/>
          <a:chOff x="0" y="0"/>
          <a:chExt cx="0" cy="0"/>
        </a:xfrm>
      </p:grpSpPr>
      <p:sp>
        <p:nvSpPr>
          <p:cNvPr id="21"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bg>
      <p:bgPr>
        <a:solidFill>
          <a:srgbClr val="FFFFFF"/>
        </a:solidFill>
        <a:effectLst/>
      </p:bgPr>
    </p:bg>
    <p:spTree>
      <p:nvGrpSpPr>
        <p:cNvPr id="1" name=""/>
        <p:cNvGrpSpPr/>
        <p:nvPr/>
      </p:nvGrpSpPr>
      <p:grpSpPr>
        <a:xfrm>
          <a:off x="0" y="0"/>
          <a:ext cx="0" cy="0"/>
          <a:chOff x="0" y="0"/>
          <a:chExt cx="0" cy="0"/>
        </a:xfrm>
      </p:grpSpPr>
      <p:sp>
        <p:nvSpPr>
          <p:cNvPr id="23" name="Текст заголовка"/>
          <p:cNvSpPr txBox="1">
            <a:spLocks noGrp="1"/>
          </p:cNvSpPr>
          <p:nvPr>
            <p:ph type="title"/>
          </p:nvPr>
        </p:nvSpPr>
        <p:spPr>
          <a:prstGeom prst="rect">
            <a:avLst/>
          </a:prstGeom>
        </p:spPr>
        <p:txBody>
          <a:bodyPr/>
          <a:lstStyle/>
          <a:p>
            <a:r>
              <a:t>Текст заголовка</a:t>
            </a:r>
          </a:p>
        </p:txBody>
      </p:sp>
      <p:sp>
        <p:nvSpPr>
          <p:cNvPr id="24" name="Уровень текста 1…"/>
          <p:cNvSpPr txBox="1">
            <a:spLocks noGrp="1"/>
          </p:cNvSpPr>
          <p:nvPr>
            <p:ph type="body" idx="1"/>
          </p:nvPr>
        </p:nvSpPr>
        <p:spPr>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5"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bg>
      <p:bgPr>
        <a:solidFill>
          <a:srgbClr val="FFFFFF"/>
        </a:solidFill>
        <a:effectLst/>
      </p:bgPr>
    </p:bg>
    <p:spTree>
      <p:nvGrpSpPr>
        <p:cNvPr id="1" name=""/>
        <p:cNvGrpSpPr/>
        <p:nvPr/>
      </p:nvGrpSpPr>
      <p:grpSpPr>
        <a:xfrm>
          <a:off x="0" y="0"/>
          <a:ext cx="0" cy="0"/>
          <a:chOff x="0" y="0"/>
          <a:chExt cx="0" cy="0"/>
        </a:xfrm>
      </p:grpSpPr>
      <p:sp>
        <p:nvSpPr>
          <p:cNvPr id="27" name="Изображение"/>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28" name="Текст заголовка"/>
          <p:cNvSpPr txBox="1">
            <a:spLocks noGrp="1"/>
          </p:cNvSpPr>
          <p:nvPr>
            <p:ph type="title"/>
          </p:nvPr>
        </p:nvSpPr>
        <p:spPr>
          <a:prstGeom prst="rect">
            <a:avLst/>
          </a:prstGeom>
        </p:spPr>
        <p:txBody>
          <a:bodyPr/>
          <a:lstStyle/>
          <a:p>
            <a:r>
              <a:t>Текст заголовка</a:t>
            </a:r>
          </a:p>
        </p:txBody>
      </p:sp>
      <p:sp>
        <p:nvSpPr>
          <p:cNvPr id="29" name="Уровень текста 1…"/>
          <p:cNvSpPr txBox="1">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bg>
      <p:bgPr>
        <a:solidFill>
          <a:srgbClr val="FFFFFF"/>
        </a:solidFill>
        <a:effectLst/>
      </p:bgPr>
    </p:bg>
    <p:spTree>
      <p:nvGrpSpPr>
        <p:cNvPr id="1" name=""/>
        <p:cNvGrpSpPr/>
        <p:nvPr/>
      </p:nvGrpSpPr>
      <p:grpSpPr>
        <a:xfrm>
          <a:off x="0" y="0"/>
          <a:ext cx="0" cy="0"/>
          <a:chOff x="0" y="0"/>
          <a:chExt cx="0" cy="0"/>
        </a:xfrm>
      </p:grpSpPr>
      <p:sp>
        <p:nvSpPr>
          <p:cNvPr id="32" name="Уровень текста 1…"/>
          <p:cNvSpPr txBox="1">
            <a:spLocks noGrp="1"/>
          </p:cNvSpPr>
          <p:nvPr>
            <p:ph type="body" idx="1"/>
          </p:nvPr>
        </p:nvSpPr>
        <p:spPr>
          <a:xfrm>
            <a:off x="4387453" y="1785937"/>
            <a:ext cx="15609094" cy="10144126"/>
          </a:xfrm>
          <a:prstGeom prst="rect">
            <a:avLst/>
          </a:prstGeom>
        </p:spPr>
        <p:txBody>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3"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bg>
      <p:bgPr>
        <a:solidFill>
          <a:srgbClr val="FFFFFF"/>
        </a:solidFill>
        <a:effectLst/>
      </p:bgPr>
    </p:bg>
    <p:spTree>
      <p:nvGrpSpPr>
        <p:cNvPr id="1" name=""/>
        <p:cNvGrpSpPr/>
        <p:nvPr/>
      </p:nvGrpSpPr>
      <p:grpSpPr>
        <a:xfrm>
          <a:off x="0" y="0"/>
          <a:ext cx="0" cy="0"/>
          <a:chOff x="0" y="0"/>
          <a:chExt cx="0" cy="0"/>
        </a:xfrm>
      </p:grpSpPr>
      <p:sp>
        <p:nvSpPr>
          <p:cNvPr id="35" name="Изображение"/>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36" name="Изображение"/>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37" name="Изображение"/>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38"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53957"/>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4387453" y="625078"/>
            <a:ext cx="15609094" cy="30360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Текст заголовка</a:t>
            </a:r>
          </a:p>
        </p:txBody>
      </p:sp>
      <p:sp>
        <p:nvSpPr>
          <p:cNvPr id="3" name="Уровень текста 1…"/>
          <p:cNvSpPr txBox="1">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j-lt"/>
          <a:ea typeface="+mj-ea"/>
          <a:cs typeface="+mj-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j-lt"/>
          <a:ea typeface="+mj-ea"/>
          <a:cs typeface="+mj-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istrelnikova@hse.ru"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Линия"/>
          <p:cNvSpPr/>
          <p:nvPr/>
        </p:nvSpPr>
        <p:spPr>
          <a:xfrm flipV="1">
            <a:off x="10370343" y="1604166"/>
            <a:ext cx="1" cy="2777349"/>
          </a:xfrm>
          <a:prstGeom prst="line">
            <a:avLst/>
          </a:prstGeom>
          <a:ln w="12700">
            <a:solidFill>
              <a:srgbClr val="FFFFFF"/>
            </a:solidFill>
            <a:miter lim="400000"/>
          </a:ln>
        </p:spPr>
        <p:txBody>
          <a:bodyPr lIns="71437" tIns="71437" rIns="71437" bIns="71437" anchor="ctr"/>
          <a:lstStyle/>
          <a:p>
            <a:pPr>
              <a:defRPr sz="3200"/>
            </a:pPr>
            <a:endParaRPr dirty="0"/>
          </a:p>
        </p:txBody>
      </p:sp>
      <p:sp>
        <p:nvSpPr>
          <p:cNvPr id="52" name="Очень крутой…"/>
          <p:cNvSpPr txBox="1"/>
          <p:nvPr/>
        </p:nvSpPr>
        <p:spPr>
          <a:xfrm>
            <a:off x="7116914" y="3934663"/>
            <a:ext cx="9443425" cy="41560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p>
            <a:pPr algn="l">
              <a:defRPr sz="7000" b="1" cap="all">
                <a:solidFill>
                  <a:srgbClr val="253957"/>
                </a:solidFill>
                <a:latin typeface="+mn-lt"/>
                <a:ea typeface="+mn-ea"/>
                <a:cs typeface="+mn-cs"/>
                <a:sym typeface="Arial Narrow"/>
              </a:defRPr>
            </a:pPr>
            <a:endParaRPr lang="en-US" dirty="0"/>
          </a:p>
        </p:txBody>
      </p:sp>
      <p:sp>
        <p:nvSpPr>
          <p:cNvPr id="53" name="Очень крутой подзаголовок презентации"/>
          <p:cNvSpPr txBox="1"/>
          <p:nvPr/>
        </p:nvSpPr>
        <p:spPr>
          <a:xfrm>
            <a:off x="7116915" y="8929563"/>
            <a:ext cx="9443424" cy="15332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defRPr sz="4200">
                <a:solidFill>
                  <a:srgbClr val="253957"/>
                </a:solidFill>
                <a:latin typeface="+mn-lt"/>
                <a:ea typeface="+mn-ea"/>
                <a:cs typeface="+mn-cs"/>
                <a:sym typeface="Arial Narrow"/>
              </a:defRPr>
            </a:lvl1pPr>
          </a:lstStyle>
          <a:p>
            <a:r>
              <a:rPr lang="en-US" b="1" dirty="0" err="1" smtClean="0"/>
              <a:t>Strelnikova</a:t>
            </a:r>
            <a:r>
              <a:rPr lang="en-US" b="1" dirty="0" smtClean="0"/>
              <a:t> Irina, </a:t>
            </a:r>
          </a:p>
          <a:p>
            <a:r>
              <a:rPr lang="en-US" b="1" dirty="0" smtClean="0"/>
              <a:t>PhD in law, Research Fellow</a:t>
            </a:r>
            <a:endParaRPr lang="ru-RU" b="1" dirty="0"/>
          </a:p>
        </p:txBody>
      </p:sp>
      <p:sp>
        <p:nvSpPr>
          <p:cNvPr id="54" name="Название подразделения,  лаборатории, факультета и т.д."/>
          <p:cNvSpPr txBox="1"/>
          <p:nvPr/>
        </p:nvSpPr>
        <p:spPr>
          <a:xfrm>
            <a:off x="7116915" y="1524282"/>
            <a:ext cx="16006854" cy="1436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1437" tIns="71437" rIns="71437" bIns="71437" anchor="ctr">
            <a:spAutoFit/>
          </a:bodyPr>
          <a:lstStyle/>
          <a:p>
            <a:pPr algn="l">
              <a:defRPr sz="4200">
                <a:solidFill>
                  <a:srgbClr val="253957"/>
                </a:solidFill>
                <a:latin typeface="+mn-lt"/>
                <a:ea typeface="+mn-ea"/>
                <a:cs typeface="+mn-cs"/>
                <a:sym typeface="Arial Narrow"/>
              </a:defRPr>
            </a:pPr>
            <a:r>
              <a:rPr lang="en-US" sz="4200" b="1" dirty="0">
                <a:sym typeface="Arial Narrow"/>
              </a:rPr>
              <a:t>Faculty of World economy and International </a:t>
            </a:r>
            <a:r>
              <a:rPr lang="en-US" sz="4200" b="1" dirty="0" smtClean="0">
                <a:sym typeface="Arial Narrow"/>
              </a:rPr>
              <a:t>Affairs</a:t>
            </a:r>
            <a:r>
              <a:rPr lang="ru-RU" sz="4200" b="1" dirty="0" smtClean="0">
                <a:sym typeface="Arial Narrow"/>
              </a:rPr>
              <a:t> </a:t>
            </a:r>
          </a:p>
          <a:p>
            <a:pPr algn="l">
              <a:defRPr sz="4200">
                <a:solidFill>
                  <a:srgbClr val="253957"/>
                </a:solidFill>
                <a:latin typeface="+mn-lt"/>
                <a:ea typeface="+mn-ea"/>
                <a:cs typeface="+mn-cs"/>
                <a:sym typeface="Arial Narrow"/>
              </a:defRPr>
            </a:pPr>
            <a:r>
              <a:rPr lang="en-US" sz="4200" b="1" dirty="0" smtClean="0">
                <a:sym typeface="Arial Narrow"/>
              </a:rPr>
              <a:t>School </a:t>
            </a:r>
            <a:r>
              <a:rPr lang="en-US" sz="4200" b="1" dirty="0">
                <a:sym typeface="Arial Narrow"/>
              </a:rPr>
              <a:t>of International Regional Studies</a:t>
            </a:r>
            <a:endParaRPr lang="en-US" dirty="0"/>
          </a:p>
        </p:txBody>
      </p:sp>
      <p:sp>
        <p:nvSpPr>
          <p:cNvPr id="55" name="Москва, 2017"/>
          <p:cNvSpPr txBox="1"/>
          <p:nvPr/>
        </p:nvSpPr>
        <p:spPr>
          <a:xfrm>
            <a:off x="7116915" y="11892516"/>
            <a:ext cx="9443424" cy="575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l" defTabSz="642937">
              <a:defRPr sz="2800">
                <a:solidFill>
                  <a:srgbClr val="253957"/>
                </a:solidFill>
                <a:latin typeface="+mn-lt"/>
                <a:ea typeface="+mn-ea"/>
                <a:cs typeface="+mn-cs"/>
                <a:sym typeface="Arial Narrow"/>
              </a:defRPr>
            </a:lvl1pPr>
          </a:lstStyle>
          <a:p>
            <a:r>
              <a:rPr lang="en-US" dirty="0"/>
              <a:t>Moscow, </a:t>
            </a:r>
            <a:r>
              <a:rPr lang="en-US" dirty="0" smtClean="0"/>
              <a:t>20</a:t>
            </a:r>
            <a:r>
              <a:rPr lang="ru-RU" dirty="0" smtClean="0"/>
              <a:t>21</a:t>
            </a:r>
            <a:endParaRPr lang="en-US" dirty="0"/>
          </a:p>
        </p:txBody>
      </p:sp>
      <p:pic>
        <p:nvPicPr>
          <p:cNvPr id="9" name="Изображение" descr="Изображение"/>
          <p:cNvPicPr>
            <a:picLocks noChangeAspect="1"/>
          </p:cNvPicPr>
          <p:nvPr/>
        </p:nvPicPr>
        <p:blipFill>
          <a:blip r:embed="rId2">
            <a:extLst/>
          </a:blip>
          <a:stretch>
            <a:fillRect/>
          </a:stretch>
        </p:blipFill>
        <p:spPr>
          <a:xfrm>
            <a:off x="1506855" y="1330739"/>
            <a:ext cx="2166348" cy="2792805"/>
          </a:xfrm>
          <a:prstGeom prst="rect">
            <a:avLst/>
          </a:prstGeom>
          <a:ln w="12700">
            <a:miter lim="400000"/>
          </a:ln>
        </p:spPr>
      </p:pic>
      <p:sp>
        <p:nvSpPr>
          <p:cNvPr id="2" name="Прямоугольник 1"/>
          <p:cNvSpPr/>
          <p:nvPr/>
        </p:nvSpPr>
        <p:spPr>
          <a:xfrm>
            <a:off x="6096000" y="5124420"/>
            <a:ext cx="16007862" cy="1938992"/>
          </a:xfrm>
          <a:prstGeom prst="rect">
            <a:avLst/>
          </a:prstGeom>
        </p:spPr>
        <p:txBody>
          <a:bodyPr wrap="square">
            <a:spAutoFit/>
          </a:bodyPr>
          <a:lstStyle/>
          <a:p>
            <a:r>
              <a:rPr lang="en-US" sz="6000" b="1" dirty="0">
                <a:solidFill>
                  <a:schemeClr val="accent1"/>
                </a:solidFill>
              </a:rPr>
              <a:t>International commercial contracts for business development during Covid-19</a:t>
            </a:r>
            <a:endParaRPr lang="ru-RU" sz="6000" dirty="0">
              <a:solidFill>
                <a:schemeClr val="accent1"/>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just">
              <a:spcBef>
                <a:spcPts val="2800"/>
              </a:spcBef>
              <a:buSzPct val="100000"/>
              <a:defRPr sz="2800">
                <a:solidFill>
                  <a:srgbClr val="253957"/>
                </a:solidFill>
                <a:latin typeface="+mn-lt"/>
                <a:ea typeface="+mn-ea"/>
                <a:cs typeface="+mn-cs"/>
                <a:sym typeface="Arial Narrow"/>
              </a:defRPr>
            </a:pPr>
            <a:r>
              <a:rPr lang="en-US" sz="4000" b="1" dirty="0"/>
              <a:t>The most common ground that affects the general provisions on the liability of the parties to a contract and the easiest way for parties to an international commercial contract to solve their problems caused by </a:t>
            </a:r>
            <a:r>
              <a:rPr lang="en-US" sz="4000" b="1" dirty="0" err="1"/>
              <a:t>Covid</a:t>
            </a:r>
            <a:r>
              <a:rPr lang="en-US" sz="4000" b="1" dirty="0"/>
              <a:t> -19 is force </a:t>
            </a:r>
            <a:r>
              <a:rPr lang="en-US" sz="4000" b="1" dirty="0" smtClean="0"/>
              <a:t>majeure.</a:t>
            </a:r>
          </a:p>
          <a:p>
            <a:pPr algn="just">
              <a:spcBef>
                <a:spcPts val="2800"/>
              </a:spcBef>
              <a:buSzPct val="100000"/>
              <a:defRPr sz="2800">
                <a:solidFill>
                  <a:srgbClr val="253957"/>
                </a:solidFill>
                <a:latin typeface="+mn-lt"/>
                <a:ea typeface="+mn-ea"/>
                <a:cs typeface="+mn-cs"/>
                <a:sym typeface="Arial Narrow"/>
              </a:defRPr>
            </a:pPr>
            <a:r>
              <a:rPr lang="en-US" sz="4000" b="1" u="sng" dirty="0">
                <a:sym typeface="Arial Narrow"/>
              </a:rPr>
              <a:t>Force majeure is a legal concept according to which a party to a contract can avoid liability for non-performance of the contract if certain circumstances occur</a:t>
            </a:r>
            <a:r>
              <a:rPr lang="en-US" sz="4000" b="1" u="sng" dirty="0" smtClean="0">
                <a:sym typeface="Arial Narrow"/>
              </a:rPr>
              <a:t>.</a:t>
            </a:r>
          </a:p>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Regulates both by legal acts, soft law and trade usages and by contact clause.</a:t>
            </a:r>
          </a:p>
          <a:p>
            <a:pPr algn="just">
              <a:spcBef>
                <a:spcPts val="2800"/>
              </a:spcBef>
              <a:buSzPct val="100000"/>
              <a:defRPr sz="2800">
                <a:solidFill>
                  <a:srgbClr val="253957"/>
                </a:solidFill>
                <a:latin typeface="+mn-lt"/>
                <a:ea typeface="+mn-ea"/>
                <a:cs typeface="+mn-cs"/>
                <a:sym typeface="Arial Narrow"/>
              </a:defRPr>
            </a:pPr>
            <a:r>
              <a:rPr lang="en-US" sz="4000" b="1" dirty="0">
                <a:sym typeface="Arial Narrow"/>
              </a:rPr>
              <a:t>In the countries of the continental legal family (Germany, Russia, China, the United Arab Emirates), where there is codified legislation, the concept of </a:t>
            </a:r>
            <a:r>
              <a:rPr lang="en-US" sz="4000" b="1" i="1" dirty="0">
                <a:sym typeface="Arial Narrow"/>
              </a:rPr>
              <a:t>"force majeure" </a:t>
            </a:r>
            <a:r>
              <a:rPr lang="en-US" sz="4000" b="1" dirty="0">
                <a:sym typeface="Arial Narrow"/>
              </a:rPr>
              <a:t>is usually enshrined in civil codes. </a:t>
            </a:r>
            <a:endParaRPr lang="ru-RU" sz="4000" b="1" dirty="0">
              <a:sym typeface="Arial Narrow"/>
            </a:endParaRP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Legal definition of force majeure</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66441883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85109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spcBef>
                <a:spcPts val="2800"/>
              </a:spcBef>
              <a:buSzPct val="100000"/>
              <a:defRPr sz="2800">
                <a:solidFill>
                  <a:srgbClr val="253957"/>
                </a:solidFill>
                <a:latin typeface="+mn-lt"/>
                <a:ea typeface="+mn-ea"/>
                <a:cs typeface="+mn-cs"/>
                <a:sym typeface="Arial Narrow"/>
              </a:defRPr>
            </a:pPr>
            <a:endParaRPr lang="en-US" sz="4000" b="1" u="sng" dirty="0" smtClean="0">
              <a:solidFill>
                <a:srgbClr val="00B050"/>
              </a:solidFill>
            </a:endParaRPr>
          </a:p>
          <a:p>
            <a:pPr>
              <a:spcBef>
                <a:spcPts val="2800"/>
              </a:spcBef>
              <a:buSzPct val="100000"/>
              <a:defRPr sz="2800">
                <a:solidFill>
                  <a:srgbClr val="253957"/>
                </a:solidFill>
                <a:latin typeface="+mn-lt"/>
                <a:ea typeface="+mn-ea"/>
                <a:cs typeface="+mn-cs"/>
                <a:sym typeface="Arial Narrow"/>
              </a:defRPr>
            </a:pPr>
            <a:r>
              <a:rPr lang="en-US" sz="4000" b="1" u="sng" dirty="0" smtClean="0">
                <a:solidFill>
                  <a:srgbClr val="00B050"/>
                </a:solidFill>
              </a:rPr>
              <a:t>Russian law</a:t>
            </a:r>
          </a:p>
          <a:p>
            <a:pPr algn="just">
              <a:spcBef>
                <a:spcPts val="2800"/>
              </a:spcBef>
              <a:buSzPct val="100000"/>
              <a:defRPr sz="2800">
                <a:solidFill>
                  <a:srgbClr val="253957"/>
                </a:solidFill>
                <a:latin typeface="+mn-lt"/>
                <a:ea typeface="+mn-ea"/>
                <a:cs typeface="+mn-cs"/>
                <a:sym typeface="Arial Narrow"/>
              </a:defRPr>
            </a:pPr>
            <a:r>
              <a:rPr lang="en-US" sz="4000" b="1" u="sng" dirty="0"/>
              <a:t>P</a:t>
            </a:r>
            <a:r>
              <a:rPr lang="en-US" sz="4000" b="1" u="sng" dirty="0" smtClean="0"/>
              <a:t>art </a:t>
            </a:r>
            <a:r>
              <a:rPr lang="en-US" sz="4000" b="1" u="sng" dirty="0"/>
              <a:t>3 of article 401 of the </a:t>
            </a:r>
            <a:r>
              <a:rPr lang="en-US" sz="4000" b="1" u="sng" dirty="0" smtClean="0"/>
              <a:t>Russian Civil code states</a:t>
            </a:r>
            <a:r>
              <a:rPr lang="en-US" sz="4000" b="1" dirty="0"/>
              <a:t>:</a:t>
            </a:r>
          </a:p>
          <a:p>
            <a:pPr algn="just">
              <a:spcBef>
                <a:spcPts val="2800"/>
              </a:spcBef>
              <a:buSzPct val="100000"/>
              <a:defRPr sz="2800">
                <a:solidFill>
                  <a:srgbClr val="253957"/>
                </a:solidFill>
                <a:latin typeface="+mn-lt"/>
                <a:ea typeface="+mn-ea"/>
                <a:cs typeface="+mn-cs"/>
                <a:sym typeface="Arial Narrow"/>
              </a:defRPr>
            </a:pPr>
            <a:r>
              <a:rPr lang="ru-RU" sz="4000" b="1" i="1" dirty="0" smtClean="0"/>
              <a:t>«</a:t>
            </a:r>
            <a:r>
              <a:rPr lang="en-US" sz="4000" b="1" i="1" dirty="0" smtClean="0"/>
              <a:t>Unless </a:t>
            </a:r>
            <a:r>
              <a:rPr lang="en-US" sz="4000" b="1" i="1" dirty="0"/>
              <a:t>otherwise provided by law or contract, a person who has failed to perform or improperly performed an obligation in the course of business activity shall be liable unless he proves that proper performance was impossible due to force majeure, i.e. </a:t>
            </a:r>
            <a:r>
              <a:rPr lang="en-US" sz="4000" b="1" i="1" u="sng" dirty="0"/>
              <a:t>extraordinary and unavoidable circumstances</a:t>
            </a:r>
            <a:r>
              <a:rPr lang="en-US" sz="4000" b="1" i="1" dirty="0"/>
              <a:t> under these conditions. Such circumstances do not include, in particular, violation of obligations on the part of the debtor's counterparties, the absence of goods necessary for performance on the market, or the debtor's lack of necessary funds</a:t>
            </a:r>
            <a:r>
              <a:rPr lang="en-US" sz="4000" b="1" i="1" dirty="0" smtClean="0"/>
              <a:t>.</a:t>
            </a:r>
            <a:r>
              <a:rPr lang="ru-RU" sz="4000" b="1" i="1" dirty="0" smtClean="0"/>
              <a:t>»</a:t>
            </a:r>
            <a:endParaRPr lang="en-US" sz="4000" b="1" i="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46585"/>
            <a:ext cx="20927434" cy="14595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acts, soft law and in trade usages as a circumstance excluding liability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8059202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24048" y="4783015"/>
            <a:ext cx="21523142" cy="85109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spcBef>
                <a:spcPts val="2800"/>
              </a:spcBef>
              <a:buSzPct val="100000"/>
              <a:defRPr sz="2800">
                <a:solidFill>
                  <a:srgbClr val="253957"/>
                </a:solidFill>
                <a:latin typeface="+mn-lt"/>
                <a:ea typeface="+mn-ea"/>
                <a:cs typeface="+mn-cs"/>
                <a:sym typeface="Arial Narrow"/>
              </a:defRPr>
            </a:pPr>
            <a:endParaRPr lang="en-US" sz="4000" b="1" u="sng" dirty="0" smtClean="0">
              <a:solidFill>
                <a:srgbClr val="00B050"/>
              </a:solidFill>
            </a:endParaRPr>
          </a:p>
          <a:p>
            <a:pPr>
              <a:spcBef>
                <a:spcPts val="2800"/>
              </a:spcBef>
              <a:buSzPct val="100000"/>
              <a:defRPr sz="2800">
                <a:solidFill>
                  <a:srgbClr val="253957"/>
                </a:solidFill>
                <a:latin typeface="+mn-lt"/>
                <a:ea typeface="+mn-ea"/>
                <a:cs typeface="+mn-cs"/>
                <a:sym typeface="Arial Narrow"/>
              </a:defRPr>
            </a:pPr>
            <a:r>
              <a:rPr lang="en-US" sz="4000" b="1" u="sng" dirty="0" smtClean="0">
                <a:solidFill>
                  <a:srgbClr val="00B050"/>
                </a:solidFill>
              </a:rPr>
              <a:t>Russian law</a:t>
            </a:r>
          </a:p>
          <a:p>
            <a:pPr algn="just">
              <a:spcBef>
                <a:spcPts val="2800"/>
              </a:spcBef>
              <a:buSzPct val="100000"/>
              <a:defRPr sz="2800">
                <a:solidFill>
                  <a:srgbClr val="253957"/>
                </a:solidFill>
                <a:latin typeface="+mn-lt"/>
                <a:ea typeface="+mn-ea"/>
                <a:cs typeface="+mn-cs"/>
                <a:sym typeface="Arial Narrow"/>
              </a:defRPr>
            </a:pPr>
            <a:r>
              <a:rPr lang="en-US" sz="4000" b="1" i="1" dirty="0" smtClean="0"/>
              <a:t>For </a:t>
            </a:r>
            <a:r>
              <a:rPr lang="en-US" sz="4000" b="1" i="1" dirty="0"/>
              <a:t>international commercial contracts, an approximate list of force majeure circumstances is set out in </a:t>
            </a:r>
            <a:r>
              <a:rPr lang="en-US" sz="4000" b="1" i="1" u="sng" dirty="0" smtClean="0"/>
              <a:t>article</a:t>
            </a:r>
            <a:r>
              <a:rPr lang="en-US" sz="4000" b="1" i="1" u="sng" dirty="0" smtClean="0"/>
              <a:t> </a:t>
            </a:r>
            <a:r>
              <a:rPr lang="en-US" sz="4000" b="1" i="1" u="sng" dirty="0"/>
              <a:t>1.3 of the Regulations on the procedure for certification of force majeure circumstances by the Russian chamber of Commerce and </a:t>
            </a:r>
            <a:r>
              <a:rPr lang="en-US" sz="4000" b="1" i="1" u="sng" dirty="0" smtClean="0"/>
              <a:t>industry</a:t>
            </a:r>
            <a:r>
              <a:rPr lang="ru-RU" sz="4000" b="1" i="1" u="sng" dirty="0" smtClean="0"/>
              <a:t> (</a:t>
            </a:r>
            <a:r>
              <a:rPr lang="en-US" sz="4000" b="1" dirty="0">
                <a:solidFill>
                  <a:srgbClr val="253957"/>
                </a:solidFill>
                <a:sym typeface="Arial Narrow"/>
              </a:rPr>
              <a:t>Application to the resolution of the Board of the CCI of the Russian Federation N 173-14 of December 23, </a:t>
            </a:r>
            <a:r>
              <a:rPr lang="en-US" sz="4000" b="1" dirty="0" smtClean="0">
                <a:solidFill>
                  <a:srgbClr val="253957"/>
                </a:solidFill>
                <a:sym typeface="Arial Narrow"/>
              </a:rPr>
              <a:t>2015</a:t>
            </a:r>
            <a:r>
              <a:rPr lang="ru-RU" sz="4000" b="1" dirty="0" smtClean="0">
                <a:solidFill>
                  <a:srgbClr val="253957"/>
                </a:solidFill>
                <a:sym typeface="Arial Narrow"/>
              </a:rPr>
              <a:t>)</a:t>
            </a:r>
            <a:r>
              <a:rPr lang="en-US" sz="4000" b="1" i="1" dirty="0" smtClean="0"/>
              <a:t>. </a:t>
            </a:r>
            <a:endParaRPr lang="ru-RU" sz="4000" b="1" i="1" dirty="0" smtClean="0"/>
          </a:p>
          <a:p>
            <a:pPr algn="just">
              <a:spcBef>
                <a:spcPts val="2800"/>
              </a:spcBef>
              <a:buSzPct val="100000"/>
              <a:defRPr sz="2800">
                <a:solidFill>
                  <a:srgbClr val="253957"/>
                </a:solidFill>
                <a:latin typeface="+mn-lt"/>
                <a:ea typeface="+mn-ea"/>
                <a:cs typeface="+mn-cs"/>
                <a:sym typeface="Arial Narrow"/>
              </a:defRPr>
            </a:pPr>
            <a:r>
              <a:rPr lang="en-US" sz="4000" b="1" i="1" dirty="0" smtClean="0"/>
              <a:t>It </a:t>
            </a:r>
            <a:r>
              <a:rPr lang="en-US" sz="4000" b="1" i="1" dirty="0"/>
              <a:t>includes natural disasters (earthquake, flood, hurricane), fire, mass diseases (epidemics), strikes, military actions, terrorist acts, sabotage, restrictions on transportation, prohibitive measures of States, prohibition of trade operations, and other circumstances </a:t>
            </a:r>
            <a:r>
              <a:rPr lang="en-US" sz="4000" b="1" i="1" u="sng" dirty="0"/>
              <a:t>beyond the control of the parties to the </a:t>
            </a:r>
            <a:r>
              <a:rPr lang="en-US" sz="4000" b="1" i="1" u="sng" dirty="0" smtClean="0"/>
              <a:t>contract. </a:t>
            </a:r>
            <a:endParaRPr sz="4000" b="1" i="1" u="sng"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46585"/>
            <a:ext cx="20927434" cy="14595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acts, soft law and in trade usages as a circumstance excluding liability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48022197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spcBef>
                <a:spcPts val="2800"/>
              </a:spcBef>
              <a:buSzPct val="100000"/>
              <a:defRPr sz="2800">
                <a:solidFill>
                  <a:srgbClr val="253957"/>
                </a:solidFill>
                <a:latin typeface="+mn-lt"/>
                <a:ea typeface="+mn-ea"/>
                <a:cs typeface="+mn-cs"/>
                <a:sym typeface="Arial Narrow"/>
              </a:defRPr>
            </a:pPr>
            <a:r>
              <a:rPr lang="en-US" sz="4000" b="1" u="sng" dirty="0" smtClean="0">
                <a:solidFill>
                  <a:srgbClr val="00B050"/>
                </a:solidFill>
              </a:rPr>
              <a:t>French law</a:t>
            </a:r>
          </a:p>
          <a:p>
            <a:pPr algn="just">
              <a:spcBef>
                <a:spcPts val="2800"/>
              </a:spcBef>
              <a:buSzPct val="100000"/>
              <a:defRPr sz="2800">
                <a:solidFill>
                  <a:srgbClr val="253957"/>
                </a:solidFill>
                <a:latin typeface="+mn-lt"/>
                <a:ea typeface="+mn-ea"/>
                <a:cs typeface="+mn-cs"/>
                <a:sym typeface="Arial Narrow"/>
              </a:defRPr>
            </a:pPr>
            <a:r>
              <a:rPr lang="en-US" sz="4000" b="1" u="sng" dirty="0"/>
              <a:t>Article 1218 of the French Civil Code, defines force majeure and its legal regime as follows</a:t>
            </a:r>
            <a:r>
              <a:rPr lang="en-US" sz="4000" b="1" dirty="0"/>
              <a:t>:</a:t>
            </a:r>
          </a:p>
          <a:p>
            <a:pPr algn="just">
              <a:spcBef>
                <a:spcPts val="2800"/>
              </a:spcBef>
              <a:buSzPct val="100000"/>
              <a:defRPr sz="2800">
                <a:solidFill>
                  <a:srgbClr val="253957"/>
                </a:solidFill>
                <a:latin typeface="+mn-lt"/>
                <a:ea typeface="+mn-ea"/>
                <a:cs typeface="+mn-cs"/>
                <a:sym typeface="Arial Narrow"/>
              </a:defRPr>
            </a:pPr>
            <a:r>
              <a:rPr lang="en-US" sz="4000" b="1" i="1" dirty="0" smtClean="0"/>
              <a:t>«In </a:t>
            </a:r>
            <a:r>
              <a:rPr lang="en-US" sz="4000" b="1" i="1" dirty="0"/>
              <a:t>contractual matters, there is force majeure where an event beyond the control of the debtor, which could not reasonably have been foreseen at the time of entering into the contract and whose effects could not be avoided by appropriate measures, prevents performance of his obligations by the debtor.</a:t>
            </a:r>
          </a:p>
          <a:p>
            <a:pPr algn="just">
              <a:spcBef>
                <a:spcPts val="2800"/>
              </a:spcBef>
              <a:buSzPct val="100000"/>
              <a:defRPr sz="2800">
                <a:solidFill>
                  <a:srgbClr val="253957"/>
                </a:solidFill>
                <a:latin typeface="+mn-lt"/>
                <a:ea typeface="+mn-ea"/>
                <a:cs typeface="+mn-cs"/>
                <a:sym typeface="Arial Narrow"/>
              </a:defRPr>
            </a:pPr>
            <a:r>
              <a:rPr lang="en-US" sz="4000" b="1" i="1" dirty="0"/>
              <a:t>If the prevention is temporary, performance of the obligation is suspended unless the resulting delay justifies termination of the contract. If the prevention is permanent, the contract is rescinded by law and the parties are discharged from their obligations under the conditions provided by articles 1351 and </a:t>
            </a:r>
            <a:r>
              <a:rPr lang="en-US" sz="4000" b="1" i="1" dirty="0" smtClean="0"/>
              <a:t>1351-1».</a:t>
            </a:r>
            <a:endParaRPr lang="en-US" sz="4000" b="1" i="1"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4278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acts, soft law and in trade usages as a circumstance excluding liability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18605843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spcBef>
                <a:spcPts val="2800"/>
              </a:spcBef>
              <a:buSzPct val="100000"/>
              <a:defRPr sz="2800">
                <a:solidFill>
                  <a:srgbClr val="253957"/>
                </a:solidFill>
                <a:latin typeface="+mn-lt"/>
                <a:ea typeface="+mn-ea"/>
                <a:cs typeface="+mn-cs"/>
                <a:sym typeface="Arial Narrow"/>
              </a:defRPr>
            </a:pPr>
            <a:r>
              <a:rPr lang="en-US" sz="4000" b="1" u="sng" dirty="0" smtClean="0">
                <a:solidFill>
                  <a:srgbClr val="00B050"/>
                </a:solidFill>
              </a:rPr>
              <a:t>Law of England</a:t>
            </a:r>
            <a:r>
              <a:rPr lang="en-US" sz="4000" b="1" u="sng" dirty="0">
                <a:solidFill>
                  <a:srgbClr val="00B050"/>
                </a:solidFill>
              </a:rPr>
              <a:t>, the United States, Singapore, and </a:t>
            </a:r>
            <a:r>
              <a:rPr lang="en-US" sz="4000" b="1" u="sng" dirty="0" smtClean="0">
                <a:solidFill>
                  <a:srgbClr val="00B050"/>
                </a:solidFill>
              </a:rPr>
              <a:t>India</a:t>
            </a:r>
            <a:r>
              <a:rPr lang="en-US" sz="4000" b="1" dirty="0" smtClean="0">
                <a:solidFill>
                  <a:srgbClr val="00B050"/>
                </a:solidFill>
              </a:rPr>
              <a:t>:</a:t>
            </a:r>
            <a:endParaRPr lang="en-US" sz="4000" b="1" dirty="0">
              <a:solidFill>
                <a:srgbClr val="00B050"/>
              </a:solidFill>
            </a:endParaRPr>
          </a:p>
          <a:p>
            <a:pPr algn="just">
              <a:spcBef>
                <a:spcPts val="2800"/>
              </a:spcBef>
              <a:buSzPct val="100000"/>
              <a:defRPr sz="2800">
                <a:solidFill>
                  <a:srgbClr val="253957"/>
                </a:solidFill>
                <a:latin typeface="+mn-lt"/>
                <a:ea typeface="+mn-ea"/>
                <a:cs typeface="+mn-cs"/>
                <a:sym typeface="Arial Narrow"/>
              </a:defRPr>
            </a:pPr>
            <a:r>
              <a:rPr lang="en-US" sz="4000" b="1" dirty="0" smtClean="0"/>
              <a:t>	In </a:t>
            </a:r>
            <a:r>
              <a:rPr lang="en-US" sz="4000" b="1" dirty="0"/>
              <a:t>common law jurisdictions </a:t>
            </a:r>
            <a:r>
              <a:rPr lang="en-US" sz="4000" b="1" dirty="0" smtClean="0"/>
              <a:t>that </a:t>
            </a:r>
            <a:r>
              <a:rPr lang="en-US" sz="4000" b="1" dirty="0"/>
              <a:t>have developed under the influence of case law and often do not have codified civil law, </a:t>
            </a:r>
            <a:r>
              <a:rPr lang="en-US" sz="4000" b="1" u="sng" dirty="0"/>
              <a:t>force majeure is not always the default rule</a:t>
            </a:r>
            <a:r>
              <a:rPr lang="en-US" sz="4000" b="1" dirty="0"/>
              <a:t>. </a:t>
            </a:r>
          </a:p>
          <a:p>
            <a:pPr algn="just">
              <a:spcBef>
                <a:spcPts val="2800"/>
              </a:spcBef>
              <a:buSzPct val="100000"/>
              <a:defRPr sz="2800">
                <a:solidFill>
                  <a:srgbClr val="253957"/>
                </a:solidFill>
                <a:latin typeface="+mn-lt"/>
                <a:ea typeface="+mn-ea"/>
                <a:cs typeface="+mn-cs"/>
                <a:sym typeface="Arial Narrow"/>
              </a:defRPr>
            </a:pPr>
            <a:r>
              <a:rPr lang="en-US" sz="4000" b="1" dirty="0" smtClean="0"/>
              <a:t>	Instead</a:t>
            </a:r>
            <a:r>
              <a:rPr lang="en-US" sz="4000" b="1" dirty="0"/>
              <a:t>, </a:t>
            </a:r>
            <a:r>
              <a:rPr lang="en-US" sz="4000" b="1" u="sng" dirty="0"/>
              <a:t>the concept of "force majeure" and its specific conditions should be explicitly stated in the contract, so that the parties can refer to the occurrence of such circumstances. </a:t>
            </a:r>
          </a:p>
          <a:p>
            <a:pPr algn="just">
              <a:spcBef>
                <a:spcPts val="2800"/>
              </a:spcBef>
              <a:buSzPct val="100000"/>
              <a:defRPr sz="2800">
                <a:solidFill>
                  <a:srgbClr val="253957"/>
                </a:solidFill>
                <a:latin typeface="+mn-lt"/>
                <a:ea typeface="+mn-ea"/>
                <a:cs typeface="+mn-cs"/>
                <a:sym typeface="Arial Narrow"/>
              </a:defRPr>
            </a:pPr>
            <a:r>
              <a:rPr lang="en-US" sz="4000" b="1" dirty="0"/>
              <a:t>	It is common practice to include such conditions, especially in complex contracts. Therefore, if the contract is subject to English law, first of all, you should open the contract itself and look for the definition of "force majeure" there.</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445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acts, soft law and in trade usages as a circumstance excluding liability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65823603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176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spcBef>
                <a:spcPts val="2800"/>
              </a:spcBef>
              <a:buSzPct val="100000"/>
              <a:defRPr sz="2800">
                <a:solidFill>
                  <a:srgbClr val="253957"/>
                </a:solidFill>
                <a:latin typeface="+mn-lt"/>
                <a:ea typeface="+mn-ea"/>
                <a:cs typeface="+mn-cs"/>
                <a:sym typeface="Arial Narrow"/>
              </a:defRPr>
            </a:pPr>
            <a:r>
              <a:rPr lang="en-US" sz="4000" b="1" u="sng" dirty="0" smtClean="0">
                <a:solidFill>
                  <a:srgbClr val="00B050"/>
                </a:solidFill>
              </a:rPr>
              <a:t>Principles </a:t>
            </a:r>
            <a:r>
              <a:rPr lang="en-US" sz="4000" b="1" u="sng" dirty="0">
                <a:solidFill>
                  <a:srgbClr val="00B050"/>
                </a:solidFill>
              </a:rPr>
              <a:t>of international commercial contracts (UNIDROIT Principles) Article 7.1.7. Irresistible force (force majeure</a:t>
            </a:r>
            <a:r>
              <a:rPr lang="en-US" sz="4000" b="1" u="sng" dirty="0" smtClean="0">
                <a:solidFill>
                  <a:srgbClr val="00B050"/>
                </a:solidFill>
              </a:rPr>
              <a:t>)</a:t>
            </a:r>
            <a:r>
              <a:rPr lang="en-US" sz="4000" b="1" dirty="0" smtClean="0">
                <a:solidFill>
                  <a:srgbClr val="00B050"/>
                </a:solidFill>
              </a:rPr>
              <a:t>:</a:t>
            </a:r>
            <a:endParaRPr lang="en-US" sz="4000" b="1" dirty="0">
              <a:solidFill>
                <a:srgbClr val="00B050"/>
              </a:solidFill>
            </a:endParaRPr>
          </a:p>
          <a:p>
            <a:pPr algn="just">
              <a:spcBef>
                <a:spcPts val="2800"/>
              </a:spcBef>
              <a:buSzPct val="100000"/>
              <a:defRPr sz="2800">
                <a:solidFill>
                  <a:srgbClr val="253957"/>
                </a:solidFill>
                <a:latin typeface="+mn-lt"/>
                <a:ea typeface="+mn-ea"/>
                <a:cs typeface="+mn-cs"/>
                <a:sym typeface="Arial Narrow"/>
              </a:defRPr>
            </a:pPr>
            <a:r>
              <a:rPr lang="ru-RU" sz="4000" b="1" i="1" dirty="0" smtClean="0"/>
              <a:t>«</a:t>
            </a:r>
            <a:r>
              <a:rPr lang="en-US" sz="4000" b="1" i="1" dirty="0" smtClean="0"/>
              <a:t>1</a:t>
            </a:r>
            <a:r>
              <a:rPr lang="en-US" sz="4000" b="1" i="1" dirty="0"/>
              <a:t>. A party is released from liability for non-performance if it proves that the non-performance was caused by </a:t>
            </a:r>
            <a:r>
              <a:rPr lang="en-US" sz="4000" b="1" i="1" u="sng" dirty="0"/>
              <a:t>an obstacle beyond its control and that it could not reasonably have been expected </a:t>
            </a:r>
            <a:r>
              <a:rPr lang="en-US" sz="4000" b="1" i="1" dirty="0"/>
              <a:t>to take this obstacle into account when entering into the contract, or to avoid or overcome this obstacle or its consequences.</a:t>
            </a:r>
          </a:p>
          <a:p>
            <a:pPr algn="just">
              <a:spcBef>
                <a:spcPts val="2800"/>
              </a:spcBef>
              <a:buSzPct val="100000"/>
              <a:defRPr sz="2800">
                <a:solidFill>
                  <a:srgbClr val="253957"/>
                </a:solidFill>
                <a:latin typeface="+mn-lt"/>
                <a:ea typeface="+mn-ea"/>
                <a:cs typeface="+mn-cs"/>
                <a:sym typeface="Arial Narrow"/>
              </a:defRPr>
            </a:pPr>
            <a:r>
              <a:rPr lang="en-US" sz="4000" b="1" i="1" dirty="0"/>
              <a:t>2. If the obstacle is temporary, the exemption from liability is valid for a period of time that is reasonable, taking into account the impact of the obstacle on the performance of the contract.</a:t>
            </a:r>
          </a:p>
          <a:p>
            <a:pPr algn="just">
              <a:spcBef>
                <a:spcPts val="2800"/>
              </a:spcBef>
              <a:buSzPct val="100000"/>
              <a:defRPr sz="2800">
                <a:solidFill>
                  <a:srgbClr val="253957"/>
                </a:solidFill>
                <a:latin typeface="+mn-lt"/>
                <a:ea typeface="+mn-ea"/>
                <a:cs typeface="+mn-cs"/>
                <a:sym typeface="Arial Narrow"/>
              </a:defRPr>
            </a:pPr>
            <a:r>
              <a:rPr lang="en-US" sz="4000" b="1" i="1" dirty="0"/>
              <a:t>3. The non-performing party must notify the other party of the occurrence of the obstacle and its impact on its ability to perform the obligation. </a:t>
            </a:r>
            <a:endParaRPr lang="en-US" sz="4000" b="1" i="1" dirty="0" smtClean="0"/>
          </a:p>
          <a:p>
            <a:pPr algn="just">
              <a:spcBef>
                <a:spcPts val="2800"/>
              </a:spcBef>
              <a:buSzPct val="100000"/>
              <a:defRPr sz="2800">
                <a:solidFill>
                  <a:srgbClr val="253957"/>
                </a:solidFill>
                <a:latin typeface="+mn-lt"/>
                <a:ea typeface="+mn-ea"/>
                <a:cs typeface="+mn-cs"/>
                <a:sym typeface="Arial Narrow"/>
              </a:defRPr>
            </a:pPr>
            <a:r>
              <a:rPr lang="en-US" sz="4000" b="1" i="1" dirty="0" smtClean="0"/>
              <a:t>4. The provisions of this article do not prevent a party from exercising the right to terminate the contract or suspend performance, or to request payment of interest per annum.</a:t>
            </a:r>
            <a:r>
              <a:rPr lang="ru-RU" sz="4000" b="1" i="1" dirty="0" smtClean="0"/>
              <a:t>»</a:t>
            </a:r>
            <a:endParaRPr lang="en-US" sz="4000" b="1" i="1"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583782"/>
            <a:ext cx="21503373" cy="13223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t>
            </a:r>
            <a:r>
              <a:rPr lang="en-US" sz="4800" dirty="0" smtClean="0">
                <a:solidFill>
                  <a:srgbClr val="7030A0"/>
                </a:solidFill>
              </a:rPr>
              <a:t>acts, </a:t>
            </a:r>
            <a:r>
              <a:rPr lang="en-US" sz="4800" dirty="0">
                <a:solidFill>
                  <a:srgbClr val="7030A0"/>
                </a:solidFill>
              </a:rPr>
              <a:t>soft law </a:t>
            </a:r>
            <a:r>
              <a:rPr lang="en-US" sz="4800" dirty="0" smtClean="0">
                <a:solidFill>
                  <a:srgbClr val="7030A0"/>
                </a:solidFill>
              </a:rPr>
              <a:t>and in trade usages as </a:t>
            </a:r>
            <a:r>
              <a:rPr lang="en-US" sz="4800" dirty="0">
                <a:solidFill>
                  <a:srgbClr val="7030A0"/>
                </a:solidFill>
              </a:rPr>
              <a:t>a circumstance excluding liability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39476314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61646" y="4624754"/>
            <a:ext cx="22666569" cy="88626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spcBef>
                <a:spcPts val="2800"/>
              </a:spcBef>
              <a:buSzPct val="100000"/>
              <a:defRPr sz="2800">
                <a:solidFill>
                  <a:srgbClr val="253957"/>
                </a:solidFill>
                <a:latin typeface="+mn-lt"/>
                <a:ea typeface="+mn-ea"/>
                <a:cs typeface="+mn-cs"/>
                <a:sym typeface="Arial Narrow"/>
              </a:defRPr>
            </a:pPr>
            <a:r>
              <a:rPr lang="en-US" sz="4000" b="1" u="sng" dirty="0">
                <a:solidFill>
                  <a:srgbClr val="00B050"/>
                </a:solidFill>
              </a:rPr>
              <a:t>CISG Article 79 (the Vienna Convention on the international Sale of goods</a:t>
            </a:r>
            <a:r>
              <a:rPr lang="en-US" sz="4000" b="1" u="sng" dirty="0" smtClean="0">
                <a:solidFill>
                  <a:srgbClr val="00B050"/>
                </a:solidFill>
              </a:rPr>
              <a:t>)</a:t>
            </a:r>
            <a:r>
              <a:rPr lang="ru-RU" sz="4000" b="1" u="sng" dirty="0" smtClean="0">
                <a:solidFill>
                  <a:srgbClr val="00B050"/>
                </a:solidFill>
              </a:rPr>
              <a:t>:</a:t>
            </a:r>
          </a:p>
          <a:p>
            <a:pPr algn="just">
              <a:spcBef>
                <a:spcPts val="2800"/>
              </a:spcBef>
              <a:buSzPct val="100000"/>
              <a:defRPr sz="2800">
                <a:solidFill>
                  <a:srgbClr val="253957"/>
                </a:solidFill>
                <a:latin typeface="+mn-lt"/>
                <a:ea typeface="+mn-ea"/>
                <a:cs typeface="+mn-cs"/>
                <a:sym typeface="Arial Narrow"/>
              </a:defRPr>
            </a:pPr>
            <a:r>
              <a:rPr lang="ru-RU" sz="4000" b="1" i="1" dirty="0" smtClean="0"/>
              <a:t>«</a:t>
            </a:r>
            <a:r>
              <a:rPr lang="en-US" sz="4000" b="1" i="1" dirty="0"/>
              <a:t>(1) a Party shall not be liable for failure to perform any of its obligations if it proves that it was caused by an </a:t>
            </a:r>
            <a:r>
              <a:rPr lang="en-US" sz="4000" b="1" i="1" u="sng" dirty="0"/>
              <a:t>obstacle beyond its control and that it could not reasonably have been expected </a:t>
            </a:r>
            <a:r>
              <a:rPr lang="en-US" sz="4000" b="1" i="1" dirty="0"/>
              <a:t>to take this obstacle into account when entering into the contract or to avoid or overcome this obstacle or its consequences.</a:t>
            </a:r>
          </a:p>
          <a:p>
            <a:pPr algn="just">
              <a:spcBef>
                <a:spcPts val="2800"/>
              </a:spcBef>
              <a:buSzPct val="100000"/>
              <a:defRPr sz="2800">
                <a:solidFill>
                  <a:srgbClr val="253957"/>
                </a:solidFill>
                <a:latin typeface="+mn-lt"/>
                <a:ea typeface="+mn-ea"/>
                <a:cs typeface="+mn-cs"/>
                <a:sym typeface="Arial Narrow"/>
              </a:defRPr>
            </a:pPr>
            <a:r>
              <a:rPr lang="en-US" sz="4000" b="1" i="1" dirty="0"/>
              <a:t>2) If a party's failure to perform its obligation is caused by the failure of a third party engaged by it to perform all or part of the contract, this party is released from liability only if</a:t>
            </a:r>
            <a:r>
              <a:rPr lang="en-US" sz="4000" b="1" i="1" dirty="0" smtClean="0"/>
              <a:t>:</a:t>
            </a:r>
            <a:r>
              <a:rPr lang="ru-RU" sz="4000" b="1" i="1" dirty="0" smtClean="0"/>
              <a:t> </a:t>
            </a:r>
            <a:r>
              <a:rPr lang="en-US" sz="4000" b="1" i="1" dirty="0" smtClean="0"/>
              <a:t>(</a:t>
            </a:r>
            <a:r>
              <a:rPr lang="en-US" sz="4000" b="1" i="1" dirty="0"/>
              <a:t>a) it is exempt from liability under the preceding </a:t>
            </a:r>
            <a:r>
              <a:rPr lang="en-US" sz="4000" b="1" i="1" dirty="0" smtClean="0"/>
              <a:t>paragraph; and</a:t>
            </a:r>
            <a:r>
              <a:rPr lang="ru-RU" sz="4000" b="1" i="1" dirty="0" smtClean="0"/>
              <a:t> </a:t>
            </a:r>
            <a:r>
              <a:rPr lang="en-US" sz="4000" b="1" i="1" dirty="0" smtClean="0"/>
              <a:t>b</a:t>
            </a:r>
            <a:r>
              <a:rPr lang="en-US" sz="4000" b="1" i="1" dirty="0"/>
              <a:t>) the person involved by it would also be released from liability if the provisions of this paragraph were applied to this person.</a:t>
            </a:r>
          </a:p>
          <a:p>
            <a:pPr algn="just">
              <a:spcBef>
                <a:spcPts val="2800"/>
              </a:spcBef>
              <a:buSzPct val="100000"/>
              <a:defRPr sz="2800">
                <a:solidFill>
                  <a:srgbClr val="253957"/>
                </a:solidFill>
                <a:latin typeface="+mn-lt"/>
                <a:ea typeface="+mn-ea"/>
                <a:cs typeface="+mn-cs"/>
                <a:sym typeface="Arial Narrow"/>
              </a:defRPr>
            </a:pPr>
            <a:r>
              <a:rPr lang="en-US" sz="4000" b="1" i="1" dirty="0"/>
              <a:t>(3) the Exemption from liability provided for in this article applies only to the period during which the obstacle exists.</a:t>
            </a:r>
          </a:p>
          <a:p>
            <a:pPr algn="just">
              <a:spcBef>
                <a:spcPts val="2800"/>
              </a:spcBef>
              <a:buSzPct val="100000"/>
              <a:defRPr sz="2800">
                <a:solidFill>
                  <a:srgbClr val="253957"/>
                </a:solidFill>
                <a:latin typeface="+mn-lt"/>
                <a:ea typeface="+mn-ea"/>
                <a:cs typeface="+mn-cs"/>
                <a:sym typeface="Arial Narrow"/>
              </a:defRPr>
            </a:pPr>
            <a:r>
              <a:rPr lang="en-US" sz="4000" b="1" i="1" dirty="0"/>
              <a:t>4) a Party that does not perform its obligation must give notice to the other party of the obstacle and its effect on its ability to perform</a:t>
            </a:r>
            <a:r>
              <a:rPr lang="en-US" sz="4000" b="1" i="1" dirty="0" smtClean="0"/>
              <a:t>.</a:t>
            </a:r>
            <a:r>
              <a:rPr lang="ru-RU" sz="4000" b="1" i="1" dirty="0" smtClean="0"/>
              <a:t>»</a:t>
            </a:r>
            <a:endParaRPr lang="en-US" sz="4000" b="1" i="1"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365190"/>
            <a:ext cx="22008105" cy="22185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358663"/>
            <a:ext cx="21503373" cy="1424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t>
            </a:r>
            <a:r>
              <a:rPr lang="en-US" sz="4800" dirty="0" smtClean="0">
                <a:solidFill>
                  <a:srgbClr val="7030A0"/>
                </a:solidFill>
              </a:rPr>
              <a:t>acts, </a:t>
            </a:r>
            <a:r>
              <a:rPr lang="en-US" sz="4800" dirty="0">
                <a:solidFill>
                  <a:srgbClr val="7030A0"/>
                </a:solidFill>
              </a:rPr>
              <a:t>soft law </a:t>
            </a:r>
            <a:r>
              <a:rPr lang="en-US" sz="4800" dirty="0" smtClean="0">
                <a:solidFill>
                  <a:srgbClr val="7030A0"/>
                </a:solidFill>
              </a:rPr>
              <a:t>and in trade usages as </a:t>
            </a:r>
            <a:r>
              <a:rPr lang="en-US" sz="4800" dirty="0">
                <a:solidFill>
                  <a:srgbClr val="7030A0"/>
                </a:solidFill>
              </a:rPr>
              <a:t>a circumstance excluding liability </a:t>
            </a:r>
            <a:endParaRPr lang="ru-RU" sz="4800" b="0" dirty="0">
              <a:solidFill>
                <a:srgbClr val="7030A0"/>
              </a:solidFill>
            </a:endParaRPr>
          </a:p>
        </p:txBody>
      </p:sp>
      <p:sp>
        <p:nvSpPr>
          <p:cNvPr id="75" name="Линия"/>
          <p:cNvSpPr/>
          <p:nvPr/>
        </p:nvSpPr>
        <p:spPr>
          <a:xfrm>
            <a:off x="1124048" y="1534680"/>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166693" y="150205"/>
            <a:ext cx="1214985" cy="1214985"/>
          </a:xfrm>
          <a:prstGeom prst="rect">
            <a:avLst/>
          </a:prstGeom>
          <a:ln w="12700">
            <a:miter lim="400000"/>
          </a:ln>
        </p:spPr>
      </p:pic>
    </p:spTree>
    <p:extLst>
      <p:ext uri="{BB962C8B-B14F-4D97-AF65-F5344CB8AC3E}">
        <p14:creationId xmlns:p14="http://schemas.microsoft.com/office/powerpoint/2010/main" val="416449555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61646" y="4624754"/>
            <a:ext cx="22666569" cy="88626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spcBef>
                <a:spcPts val="2800"/>
              </a:spcBef>
              <a:buSzPct val="100000"/>
              <a:defRPr sz="2800">
                <a:solidFill>
                  <a:srgbClr val="253957"/>
                </a:solidFill>
                <a:latin typeface="+mn-lt"/>
                <a:ea typeface="+mn-ea"/>
                <a:cs typeface="+mn-cs"/>
                <a:sym typeface="Arial Narrow"/>
              </a:defRPr>
            </a:pPr>
            <a:r>
              <a:rPr lang="en-US" sz="4000" b="1" u="sng" dirty="0">
                <a:solidFill>
                  <a:srgbClr val="00B050"/>
                </a:solidFill>
              </a:rPr>
              <a:t>Principles of European contract </a:t>
            </a:r>
            <a:r>
              <a:rPr lang="en-US" sz="4000" b="1" u="sng" dirty="0" smtClean="0">
                <a:solidFill>
                  <a:srgbClr val="00B050"/>
                </a:solidFill>
              </a:rPr>
              <a:t>law </a:t>
            </a:r>
            <a:r>
              <a:rPr lang="en-US" sz="4000" b="1" u="sng" dirty="0">
                <a:solidFill>
                  <a:srgbClr val="00B050"/>
                </a:solidFill>
              </a:rPr>
              <a:t>Article 8:108. Release from an obstacle</a:t>
            </a:r>
            <a:r>
              <a:rPr lang="ru-RU" sz="4000" b="1" u="sng" dirty="0" smtClean="0">
                <a:solidFill>
                  <a:srgbClr val="00B050"/>
                </a:solidFill>
              </a:rPr>
              <a:t>:</a:t>
            </a:r>
          </a:p>
          <a:p>
            <a:pPr algn="just">
              <a:spcBef>
                <a:spcPts val="2800"/>
              </a:spcBef>
              <a:buSzPct val="100000"/>
              <a:defRPr sz="2800">
                <a:solidFill>
                  <a:srgbClr val="253957"/>
                </a:solidFill>
                <a:latin typeface="+mn-lt"/>
                <a:ea typeface="+mn-ea"/>
                <a:cs typeface="+mn-cs"/>
                <a:sym typeface="Arial Narrow"/>
              </a:defRPr>
            </a:pPr>
            <a:r>
              <a:rPr lang="ru-RU" sz="4000" b="1" i="1" dirty="0" smtClean="0"/>
              <a:t>«</a:t>
            </a:r>
            <a:r>
              <a:rPr lang="en-US" sz="4000" b="1" i="1" dirty="0" smtClean="0"/>
              <a:t>(</a:t>
            </a:r>
            <a:r>
              <a:rPr lang="en-US" sz="4000" b="1" i="1" dirty="0"/>
              <a:t>1) A</a:t>
            </a:r>
            <a:r>
              <a:rPr lang="en-US" sz="4000" b="1" i="1" dirty="0" smtClean="0"/>
              <a:t> </a:t>
            </a:r>
            <a:r>
              <a:rPr lang="en-US" sz="4000" b="1" i="1" dirty="0"/>
              <a:t>party's failure to perform shall release it from liability if it proves that It occurred because of an obstacle </a:t>
            </a:r>
            <a:r>
              <a:rPr lang="en-US" sz="4000" b="1" i="1" u="sng" dirty="0"/>
              <a:t>beyond its control and that it had no reason to suspect this obstacle at the time of entering into the contract</a:t>
            </a:r>
            <a:r>
              <a:rPr lang="en-US" sz="4000" b="1" i="1" dirty="0"/>
              <a:t>, or could have avoided it, or overcome the obstacle or its consequences.</a:t>
            </a:r>
          </a:p>
          <a:p>
            <a:pPr algn="just">
              <a:spcBef>
                <a:spcPts val="2800"/>
              </a:spcBef>
              <a:buSzPct val="100000"/>
              <a:defRPr sz="2800">
                <a:solidFill>
                  <a:srgbClr val="253957"/>
                </a:solidFill>
                <a:latin typeface="+mn-lt"/>
                <a:ea typeface="+mn-ea"/>
                <a:cs typeface="+mn-cs"/>
                <a:sym typeface="Arial Narrow"/>
              </a:defRPr>
            </a:pPr>
            <a:r>
              <a:rPr lang="en-US" sz="4000" b="1" i="1" dirty="0"/>
              <a:t>(2) If the obstacle is of a temporary nature, the exemption provided for in this article shall be valid for the duration of the obstacle's existence. However, if the delay results in a fundamental default, the lender may consider it as such.</a:t>
            </a:r>
          </a:p>
          <a:p>
            <a:pPr algn="just">
              <a:spcBef>
                <a:spcPts val="2800"/>
              </a:spcBef>
              <a:buSzPct val="100000"/>
              <a:defRPr sz="2800">
                <a:solidFill>
                  <a:srgbClr val="253957"/>
                </a:solidFill>
                <a:latin typeface="+mn-lt"/>
                <a:ea typeface="+mn-ea"/>
                <a:cs typeface="+mn-cs"/>
                <a:sym typeface="Arial Narrow"/>
              </a:defRPr>
            </a:pPr>
            <a:r>
              <a:rPr lang="en-US" sz="4000" b="1" i="1" dirty="0"/>
              <a:t>(3) </a:t>
            </a:r>
            <a:r>
              <a:rPr lang="en-US" sz="4000" b="1" i="1" dirty="0" smtClean="0"/>
              <a:t>The </a:t>
            </a:r>
            <a:r>
              <a:rPr lang="en-US" sz="4000" b="1" i="1" dirty="0"/>
              <a:t>non-Performing party must ensure that notice of the impediment and its effect on its ability to perform is received by the other party within a reasonable time after the non-performing party has learned or should have learned of these circumstances. The other party is entitled to compensation for any damages caused as a result of not receiving such notice</a:t>
            </a:r>
            <a:r>
              <a:rPr lang="en-US" sz="4000" b="1" i="1" dirty="0" smtClean="0"/>
              <a:t>.</a:t>
            </a:r>
            <a:r>
              <a:rPr lang="ru-RU" sz="4000" b="1" i="1" dirty="0" smtClean="0"/>
              <a:t>»</a:t>
            </a:r>
            <a:endParaRPr lang="en-US" sz="4000" b="1" i="1"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365190"/>
            <a:ext cx="22008105" cy="22185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358663"/>
            <a:ext cx="21503373" cy="1424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legal </a:t>
            </a:r>
            <a:r>
              <a:rPr lang="en-US" sz="4800" dirty="0" smtClean="0">
                <a:solidFill>
                  <a:srgbClr val="7030A0"/>
                </a:solidFill>
              </a:rPr>
              <a:t>acts, </a:t>
            </a:r>
            <a:r>
              <a:rPr lang="en-US" sz="4800" dirty="0">
                <a:solidFill>
                  <a:srgbClr val="7030A0"/>
                </a:solidFill>
              </a:rPr>
              <a:t>soft law </a:t>
            </a:r>
            <a:r>
              <a:rPr lang="en-US" sz="4800" dirty="0" smtClean="0">
                <a:solidFill>
                  <a:srgbClr val="7030A0"/>
                </a:solidFill>
              </a:rPr>
              <a:t>and in trade usages as </a:t>
            </a:r>
            <a:r>
              <a:rPr lang="en-US" sz="4800" dirty="0">
                <a:solidFill>
                  <a:srgbClr val="7030A0"/>
                </a:solidFill>
              </a:rPr>
              <a:t>a circumstance excluding liability </a:t>
            </a:r>
            <a:endParaRPr lang="ru-RU" sz="4800" b="0" dirty="0">
              <a:solidFill>
                <a:srgbClr val="7030A0"/>
              </a:solidFill>
            </a:endParaRPr>
          </a:p>
        </p:txBody>
      </p:sp>
      <p:sp>
        <p:nvSpPr>
          <p:cNvPr id="75" name="Линия"/>
          <p:cNvSpPr/>
          <p:nvPr/>
        </p:nvSpPr>
        <p:spPr>
          <a:xfrm>
            <a:off x="1124048" y="1534680"/>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166693" y="150205"/>
            <a:ext cx="1214985" cy="1214985"/>
          </a:xfrm>
          <a:prstGeom prst="rect">
            <a:avLst/>
          </a:prstGeom>
          <a:ln w="12700">
            <a:miter lim="400000"/>
          </a:ln>
        </p:spPr>
      </p:pic>
    </p:spTree>
    <p:extLst>
      <p:ext uri="{BB962C8B-B14F-4D97-AF65-F5344CB8AC3E}">
        <p14:creationId xmlns:p14="http://schemas.microsoft.com/office/powerpoint/2010/main" val="226261787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61646" y="4501662"/>
            <a:ext cx="22666569" cy="8985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u="sng" dirty="0" smtClean="0">
                <a:solidFill>
                  <a:schemeClr val="tx1"/>
                </a:solidFill>
              </a:rPr>
              <a:t>The definition of force majeure in legal acts and its effects can be amended by contract. Accordingly</a:t>
            </a:r>
            <a:r>
              <a:rPr lang="en-US" sz="4000" b="1" dirty="0" smtClean="0">
                <a:solidFill>
                  <a:schemeClr val="tx1"/>
                </a:solidFill>
              </a:rPr>
              <a:t>:</a:t>
            </a:r>
          </a:p>
          <a:p>
            <a:pPr algn="just">
              <a:spcBef>
                <a:spcPts val="2800"/>
              </a:spcBef>
              <a:buSzPct val="100000"/>
              <a:defRPr sz="2800">
                <a:solidFill>
                  <a:srgbClr val="253957"/>
                </a:solidFill>
                <a:latin typeface="+mn-lt"/>
                <a:ea typeface="+mn-ea"/>
                <a:cs typeface="+mn-cs"/>
                <a:sym typeface="Arial Narrow"/>
              </a:defRPr>
            </a:pPr>
            <a:r>
              <a:rPr lang="en-US" sz="4000" b="1" dirty="0" smtClean="0">
                <a:solidFill>
                  <a:schemeClr val="tx1"/>
                </a:solidFill>
              </a:rPr>
              <a:t>1) the definition of force majeure can be extended, restricted, or simply limited to a list of events defined in advance; 2) the effects of force majeure can be amended or even deleted (unless the contractual clause creates material inequality between the rights and obligations of the respective parties to certain contracts); and 3) the contract can set specific conditions for force majeure to apply, for example only after notification or expiry of a period of time.</a:t>
            </a:r>
          </a:p>
          <a:p>
            <a:pPr algn="just">
              <a:spcBef>
                <a:spcPts val="2800"/>
              </a:spcBef>
              <a:buSzPct val="100000"/>
              <a:defRPr sz="2800">
                <a:solidFill>
                  <a:srgbClr val="253957"/>
                </a:solidFill>
                <a:latin typeface="+mn-lt"/>
                <a:ea typeface="+mn-ea"/>
                <a:cs typeface="+mn-cs"/>
                <a:sym typeface="Arial Narrow"/>
              </a:defRPr>
            </a:pPr>
            <a:r>
              <a:rPr lang="en-US" sz="4000" b="1" u="sng" dirty="0" smtClean="0">
                <a:solidFill>
                  <a:schemeClr val="tx1"/>
                </a:solidFill>
              </a:rPr>
              <a:t>Where a force majeure clause is included in a contract it should be examined to determine how it applies, how it is triggered and the consequences of its application</a:t>
            </a:r>
            <a:r>
              <a:rPr lang="en-US" sz="4000" b="1" dirty="0" smtClean="0">
                <a:solidFill>
                  <a:schemeClr val="tx1"/>
                </a:solidFill>
              </a:rPr>
              <a:t>.</a:t>
            </a:r>
          </a:p>
          <a:p>
            <a:pPr algn="just">
              <a:spcBef>
                <a:spcPts val="2800"/>
              </a:spcBef>
              <a:buSzPct val="100000"/>
              <a:defRPr sz="2800">
                <a:solidFill>
                  <a:srgbClr val="253957"/>
                </a:solidFill>
                <a:latin typeface="+mn-lt"/>
                <a:ea typeface="+mn-ea"/>
                <a:cs typeface="+mn-cs"/>
                <a:sym typeface="Arial Narrow"/>
              </a:defRPr>
            </a:pPr>
            <a:r>
              <a:rPr lang="en-US" sz="4000" b="1" dirty="0" smtClean="0">
                <a:solidFill>
                  <a:schemeClr val="tx1"/>
                </a:solidFill>
              </a:rPr>
              <a:t>Such examination is crucial since a force majeure clause may give the opportunity to invoke force majeure in a case where the legal definition alone would not allow it. </a:t>
            </a:r>
            <a:r>
              <a:rPr lang="en-US" sz="4000" b="1" dirty="0" smtClean="0">
                <a:solidFill>
                  <a:srgbClr val="FF0000"/>
                </a:solidFill>
              </a:rPr>
              <a:t>For example, a French court recognized the Covid-19 crisis as force majeure due to the existence of a force majeure clause amending the condition of unavoidability by referring to the impossibility of performing the obligations "under reasonable economic conditions" (Paris Commercial Court, Ord. of 20 May 2020).</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365190"/>
            <a:ext cx="22008105" cy="1852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358663"/>
            <a:ext cx="21503373" cy="1266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Force majeure in international commercial contracts as a circumstance excluding liability -  force majeure clause </a:t>
            </a:r>
            <a:endParaRPr lang="ru-RU" sz="4800" b="0" dirty="0">
              <a:solidFill>
                <a:srgbClr val="7030A0"/>
              </a:solidFill>
            </a:endParaRPr>
          </a:p>
        </p:txBody>
      </p:sp>
      <p:sp>
        <p:nvSpPr>
          <p:cNvPr id="75" name="Линия"/>
          <p:cNvSpPr/>
          <p:nvPr/>
        </p:nvSpPr>
        <p:spPr>
          <a:xfrm>
            <a:off x="1015207" y="1365189"/>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166693" y="150205"/>
            <a:ext cx="1214985" cy="1214985"/>
          </a:xfrm>
          <a:prstGeom prst="rect">
            <a:avLst/>
          </a:prstGeom>
          <a:ln w="12700">
            <a:miter lim="400000"/>
          </a:ln>
        </p:spPr>
      </p:pic>
    </p:spTree>
    <p:extLst>
      <p:ext uri="{BB962C8B-B14F-4D97-AF65-F5344CB8AC3E}">
        <p14:creationId xmlns:p14="http://schemas.microsoft.com/office/powerpoint/2010/main" val="310899198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61646" y="4501662"/>
            <a:ext cx="22666569" cy="8985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solidFill>
                  <a:schemeClr val="tx1"/>
                </a:solidFill>
              </a:rPr>
              <a:t>So</a:t>
            </a:r>
            <a:r>
              <a:rPr lang="en-US" sz="4000" b="1" dirty="0">
                <a:solidFill>
                  <a:schemeClr val="tx1"/>
                </a:solidFill>
              </a:rPr>
              <a:t>, many international commercial contracts contain </a:t>
            </a:r>
            <a:r>
              <a:rPr lang="en-US" sz="4000" b="1" i="1" dirty="0">
                <a:solidFill>
                  <a:schemeClr val="tx1"/>
                </a:solidFill>
              </a:rPr>
              <a:t>a force majeure </a:t>
            </a:r>
            <a:r>
              <a:rPr lang="en-US" sz="4000" b="1" i="1" dirty="0" smtClean="0">
                <a:solidFill>
                  <a:schemeClr val="tx1"/>
                </a:solidFill>
              </a:rPr>
              <a:t>clause </a:t>
            </a:r>
            <a:r>
              <a:rPr lang="en-US" sz="4000" b="1" dirty="0" smtClean="0">
                <a:solidFill>
                  <a:schemeClr val="tx1"/>
                </a:solidFill>
              </a:rPr>
              <a:t>— a </a:t>
            </a:r>
            <a:r>
              <a:rPr lang="en-US" sz="4000" b="1" dirty="0">
                <a:solidFill>
                  <a:schemeClr val="tx1"/>
                </a:solidFill>
              </a:rPr>
              <a:t>clause excusing a party’s non-performance if certain requirements are met. Contract clauses may vary from each other. Therefore, with the proviso that each clause has to be individually read, it is possible to make some general considerations on force majeure clauses in the COVID-19 emergency.</a:t>
            </a:r>
          </a:p>
          <a:p>
            <a:pPr algn="just">
              <a:spcBef>
                <a:spcPts val="2800"/>
              </a:spcBef>
              <a:buSzPct val="100000"/>
              <a:defRPr sz="2800">
                <a:solidFill>
                  <a:srgbClr val="253957"/>
                </a:solidFill>
                <a:latin typeface="+mn-lt"/>
                <a:ea typeface="+mn-ea"/>
                <a:cs typeface="+mn-cs"/>
                <a:sym typeface="Arial Narrow"/>
              </a:defRPr>
            </a:pPr>
            <a:r>
              <a:rPr lang="en-US" sz="4000" b="1" u="sng" dirty="0">
                <a:solidFill>
                  <a:schemeClr val="tx1"/>
                </a:solidFill>
              </a:rPr>
              <a:t>Failing a force majeure clause, the applicable law will determine </a:t>
            </a:r>
            <a:r>
              <a:rPr lang="en-US" sz="4000" b="1" dirty="0">
                <a:solidFill>
                  <a:schemeClr val="tx1"/>
                </a:solidFill>
              </a:rPr>
              <a:t>whether the affected party is excused or whether it is in breach of contract. Contracts are subject to the law chosen by the parties. Failing choice by the parties, the applicable law is determined by the court’s conflict rules. In case of arbitration, the applicable arbitration rules and arbitration law will determine how the arbitral tribunal is to select the governing law. Statutory rules may contain various nuances from country to country. However, within the same legal family, there is a common basis. </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365190"/>
            <a:ext cx="22008105" cy="1852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358663"/>
            <a:ext cx="21503373" cy="1266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r>
              <a:rPr lang="en-US" sz="4800" dirty="0" smtClean="0">
                <a:solidFill>
                  <a:srgbClr val="7030A0"/>
                </a:solidFill>
              </a:rPr>
              <a:t>A </a:t>
            </a:r>
            <a:r>
              <a:rPr lang="en-US" sz="4800" dirty="0">
                <a:solidFill>
                  <a:srgbClr val="7030A0"/>
                </a:solidFill>
              </a:rPr>
              <a:t>force majeure </a:t>
            </a:r>
            <a:r>
              <a:rPr lang="en-US" sz="4800" dirty="0" smtClean="0">
                <a:solidFill>
                  <a:srgbClr val="7030A0"/>
                </a:solidFill>
              </a:rPr>
              <a:t>clause in international commercial contracts</a:t>
            </a:r>
            <a:endParaRPr lang="ru-RU" sz="4800" b="0" dirty="0">
              <a:solidFill>
                <a:srgbClr val="7030A0"/>
              </a:solidFill>
            </a:endParaRPr>
          </a:p>
        </p:txBody>
      </p:sp>
      <p:sp>
        <p:nvSpPr>
          <p:cNvPr id="75" name="Линия"/>
          <p:cNvSpPr/>
          <p:nvPr/>
        </p:nvSpPr>
        <p:spPr>
          <a:xfrm>
            <a:off x="1015207" y="1365189"/>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166693" y="150205"/>
            <a:ext cx="1214985" cy="1214985"/>
          </a:xfrm>
          <a:prstGeom prst="rect">
            <a:avLst/>
          </a:prstGeom>
          <a:ln w="12700">
            <a:miter lim="400000"/>
          </a:ln>
        </p:spPr>
      </p:pic>
    </p:spTree>
    <p:extLst>
      <p:ext uri="{BB962C8B-B14F-4D97-AF65-F5344CB8AC3E}">
        <p14:creationId xmlns:p14="http://schemas.microsoft.com/office/powerpoint/2010/main" val="149013445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1"/>
            <a:ext cx="21523142" cy="8071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400" b="1" dirty="0" smtClean="0">
                <a:sym typeface="Arial Narrow"/>
              </a:rPr>
              <a:t>Part 1</a:t>
            </a:r>
            <a:r>
              <a:rPr lang="en-US" sz="4400" b="1" dirty="0">
                <a:sym typeface="Arial Narrow"/>
              </a:rPr>
              <a:t>. </a:t>
            </a:r>
            <a:r>
              <a:rPr lang="en-US" sz="4400" b="1" dirty="0" smtClean="0">
                <a:sym typeface="Arial Narrow"/>
              </a:rPr>
              <a:t>Covid-19 </a:t>
            </a:r>
            <a:r>
              <a:rPr lang="en-US" sz="4400" b="1" dirty="0">
                <a:sym typeface="Arial Narrow"/>
              </a:rPr>
              <a:t>as force </a:t>
            </a:r>
            <a:r>
              <a:rPr lang="en-US" sz="4400" b="1" dirty="0" smtClean="0">
                <a:sym typeface="Arial Narrow"/>
              </a:rPr>
              <a:t>majeure</a:t>
            </a:r>
          </a:p>
          <a:p>
            <a:pPr algn="just">
              <a:spcBef>
                <a:spcPts val="2800"/>
              </a:spcBef>
              <a:buSzPct val="100000"/>
              <a:defRPr sz="2800">
                <a:solidFill>
                  <a:srgbClr val="253957"/>
                </a:solidFill>
                <a:latin typeface="+mn-lt"/>
                <a:ea typeface="+mn-ea"/>
                <a:cs typeface="+mn-cs"/>
                <a:sym typeface="Arial Narrow"/>
              </a:defRPr>
            </a:pPr>
            <a:r>
              <a:rPr lang="ru-RU" sz="2800" b="1" u="sng" dirty="0" smtClean="0">
                <a:sym typeface="Arial Narrow"/>
              </a:rPr>
              <a:t>1) </a:t>
            </a:r>
            <a:r>
              <a:rPr lang="en-US" sz="2800" b="1" u="sng" dirty="0" smtClean="0">
                <a:sym typeface="Arial Narrow"/>
              </a:rPr>
              <a:t>Legal </a:t>
            </a:r>
            <a:r>
              <a:rPr lang="en-US" sz="2800" b="1" u="sng" dirty="0">
                <a:sym typeface="Arial Narrow"/>
              </a:rPr>
              <a:t>definition of force </a:t>
            </a:r>
            <a:r>
              <a:rPr lang="en-US" sz="2800" b="1" u="sng" dirty="0" smtClean="0">
                <a:sym typeface="Arial Narrow"/>
              </a:rPr>
              <a:t>majeure</a:t>
            </a:r>
            <a:r>
              <a:rPr lang="ru-RU" sz="2800" b="1" u="sng" dirty="0" smtClean="0">
                <a:sym typeface="Arial Narrow"/>
              </a:rPr>
              <a:t>; 2) </a:t>
            </a:r>
            <a:r>
              <a:rPr lang="en-US" sz="2800" b="1" u="sng" dirty="0" smtClean="0">
                <a:sym typeface="Arial Narrow"/>
              </a:rPr>
              <a:t>Force </a:t>
            </a:r>
            <a:r>
              <a:rPr lang="en-US" sz="2800" b="1" u="sng" dirty="0">
                <a:sym typeface="Arial Narrow"/>
              </a:rPr>
              <a:t>majeure in legal acts </a:t>
            </a:r>
            <a:r>
              <a:rPr lang="en-US" sz="2800" b="1" u="sng" dirty="0" smtClean="0">
                <a:sym typeface="Arial Narrow"/>
              </a:rPr>
              <a:t>and </a:t>
            </a:r>
            <a:r>
              <a:rPr lang="en-US" sz="2800" b="1" u="sng" dirty="0" smtClean="0">
                <a:solidFill>
                  <a:srgbClr val="253957"/>
                </a:solidFill>
                <a:sym typeface="Arial Narrow"/>
              </a:rPr>
              <a:t>in </a:t>
            </a:r>
            <a:r>
              <a:rPr lang="en-US" sz="2800" b="1" u="sng" dirty="0">
                <a:solidFill>
                  <a:srgbClr val="253957"/>
                </a:solidFill>
                <a:sym typeface="Arial Narrow"/>
              </a:rPr>
              <a:t>international commercial </a:t>
            </a:r>
            <a:r>
              <a:rPr lang="en-US" sz="2800" b="1" u="sng" dirty="0" smtClean="0">
                <a:solidFill>
                  <a:srgbClr val="253957"/>
                </a:solidFill>
                <a:sym typeface="Arial Narrow"/>
              </a:rPr>
              <a:t>contracts</a:t>
            </a:r>
            <a:r>
              <a:rPr lang="en-US" sz="2800" b="1" u="sng" dirty="0">
                <a:solidFill>
                  <a:srgbClr val="253957"/>
                </a:solidFill>
                <a:sym typeface="Arial Narrow"/>
              </a:rPr>
              <a:t> (</a:t>
            </a:r>
            <a:r>
              <a:rPr lang="en-US" sz="2800" b="1" u="sng" dirty="0" smtClean="0">
                <a:solidFill>
                  <a:srgbClr val="253957"/>
                </a:solidFill>
                <a:sym typeface="Arial Narrow"/>
              </a:rPr>
              <a:t>force </a:t>
            </a:r>
            <a:r>
              <a:rPr lang="en-US" sz="2800" b="1" u="sng" dirty="0">
                <a:solidFill>
                  <a:srgbClr val="253957"/>
                </a:solidFill>
                <a:sym typeface="Arial Narrow"/>
              </a:rPr>
              <a:t>majeure </a:t>
            </a:r>
            <a:r>
              <a:rPr lang="en-US" sz="2800" b="1" u="sng" dirty="0" smtClean="0">
                <a:solidFill>
                  <a:srgbClr val="253957"/>
                </a:solidFill>
                <a:sym typeface="Arial Narrow"/>
              </a:rPr>
              <a:t>clause) </a:t>
            </a:r>
            <a:r>
              <a:rPr lang="en-US" sz="2800" b="1" u="sng" dirty="0" smtClean="0">
                <a:sym typeface="Arial Narrow"/>
              </a:rPr>
              <a:t>as </a:t>
            </a:r>
            <a:r>
              <a:rPr lang="en-US" sz="2800" b="1" u="sng" dirty="0">
                <a:sym typeface="Arial Narrow"/>
              </a:rPr>
              <a:t>a circumstance excluding </a:t>
            </a:r>
            <a:r>
              <a:rPr lang="en-US" sz="2800" b="1" u="sng" dirty="0" smtClean="0">
                <a:sym typeface="Arial Narrow"/>
              </a:rPr>
              <a:t>liability</a:t>
            </a:r>
            <a:r>
              <a:rPr lang="ru-RU" sz="2800" b="1" u="sng" dirty="0" smtClean="0">
                <a:sym typeface="Arial Narrow"/>
              </a:rPr>
              <a:t> </a:t>
            </a:r>
            <a:r>
              <a:rPr lang="en-US" sz="2800" b="1" u="sng" dirty="0" smtClean="0">
                <a:sym typeface="Arial Narrow"/>
              </a:rPr>
              <a:t> </a:t>
            </a:r>
          </a:p>
          <a:p>
            <a:pPr lvl="0" algn="just">
              <a:spcBef>
                <a:spcPts val="2800"/>
              </a:spcBef>
              <a:buSzPct val="100000"/>
              <a:defRPr sz="2800">
                <a:solidFill>
                  <a:srgbClr val="253957"/>
                </a:solidFill>
                <a:latin typeface="+mn-lt"/>
                <a:ea typeface="+mn-ea"/>
                <a:cs typeface="+mn-cs"/>
                <a:sym typeface="Arial Narrow"/>
              </a:defRPr>
            </a:pPr>
            <a:r>
              <a:rPr lang="en-US" sz="4400" b="1" dirty="0" smtClean="0">
                <a:sym typeface="Arial Narrow"/>
              </a:rPr>
              <a:t>Part 2. Covid-19 </a:t>
            </a:r>
            <a:r>
              <a:rPr lang="en-US" sz="4400" b="1" dirty="0">
                <a:sym typeface="Arial Narrow"/>
              </a:rPr>
              <a:t>as Inability to perform an </a:t>
            </a:r>
            <a:r>
              <a:rPr lang="en-US" sz="4400" b="1" dirty="0" smtClean="0">
                <a:sym typeface="Arial Narrow"/>
              </a:rPr>
              <a:t>obligation</a:t>
            </a:r>
          </a:p>
          <a:p>
            <a:pPr algn="just">
              <a:spcBef>
                <a:spcPts val="2800"/>
              </a:spcBef>
              <a:buSzPct val="100000"/>
              <a:defRPr sz="2800">
                <a:solidFill>
                  <a:srgbClr val="253957"/>
                </a:solidFill>
                <a:latin typeface="+mn-lt"/>
                <a:ea typeface="+mn-ea"/>
                <a:cs typeface="+mn-cs"/>
                <a:sym typeface="Arial Narrow"/>
              </a:defRPr>
            </a:pPr>
            <a:endParaRPr lang="en-US" sz="4400" b="1" dirty="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dirty="0" smtClean="0">
                <a:sym typeface="Arial Narrow"/>
              </a:rPr>
              <a:t>Part 3. Covid-19 </a:t>
            </a:r>
            <a:r>
              <a:rPr lang="en-US" sz="4400" b="1" dirty="0">
                <a:sym typeface="Arial Narrow"/>
              </a:rPr>
              <a:t>as Significant change in circumstances </a:t>
            </a:r>
            <a:endParaRPr lang="en-US" sz="4400" b="1" dirty="0" smtClean="0">
              <a:sym typeface="Arial Narrow"/>
            </a:endParaRPr>
          </a:p>
          <a:p>
            <a:pPr algn="just">
              <a:spcBef>
                <a:spcPts val="2800"/>
              </a:spcBef>
              <a:buSzPct val="100000"/>
              <a:defRPr sz="2800">
                <a:solidFill>
                  <a:srgbClr val="253957"/>
                </a:solidFill>
                <a:latin typeface="+mn-lt"/>
                <a:ea typeface="+mn-ea"/>
                <a:cs typeface="+mn-cs"/>
                <a:sym typeface="Arial Narrow"/>
              </a:defRPr>
            </a:pPr>
            <a:endParaRPr lang="en-US" sz="4400" b="1" dirty="0" smtClean="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dirty="0" smtClean="0">
                <a:sym typeface="Arial Narrow"/>
              </a:rPr>
              <a:t>Part </a:t>
            </a:r>
            <a:r>
              <a:rPr lang="en-US" sz="4400" b="1" dirty="0">
                <a:sym typeface="Arial Narrow"/>
              </a:rPr>
              <a:t>4. </a:t>
            </a:r>
            <a:r>
              <a:rPr lang="en-US" sz="4400" b="1" dirty="0">
                <a:solidFill>
                  <a:srgbClr val="253957"/>
                </a:solidFill>
                <a:sym typeface="Arial Narrow"/>
              </a:rPr>
              <a:t>Covid-19</a:t>
            </a:r>
            <a:r>
              <a:rPr lang="en-US" sz="4400" b="1" dirty="0" smtClean="0">
                <a:solidFill>
                  <a:srgbClr val="253957"/>
                </a:solidFill>
                <a:sym typeface="Arial Narrow"/>
              </a:rPr>
              <a:t> </a:t>
            </a:r>
            <a:r>
              <a:rPr lang="en-US" sz="4400" b="1" dirty="0">
                <a:solidFill>
                  <a:srgbClr val="253957"/>
                </a:solidFill>
                <a:sym typeface="Arial Narrow"/>
              </a:rPr>
              <a:t>as a basis </a:t>
            </a:r>
            <a:r>
              <a:rPr lang="en-US" sz="4400" b="1" dirty="0" smtClean="0">
                <a:solidFill>
                  <a:srgbClr val="253957"/>
                </a:solidFill>
                <a:sym typeface="Arial Narrow"/>
              </a:rPr>
              <a:t>for contract revision due to </a:t>
            </a:r>
            <a:r>
              <a:rPr lang="en-US" sz="4400" b="1" dirty="0" err="1" smtClean="0">
                <a:solidFill>
                  <a:srgbClr val="253957"/>
                </a:solidFill>
                <a:sym typeface="Arial Narrow"/>
              </a:rPr>
              <a:t>unforeseeability</a:t>
            </a:r>
            <a:r>
              <a:rPr lang="en-US" sz="4400" b="1" dirty="0" smtClean="0">
                <a:solidFill>
                  <a:srgbClr val="253957"/>
                </a:solidFill>
                <a:sym typeface="Arial Narrow"/>
              </a:rPr>
              <a:t> </a:t>
            </a:r>
            <a:r>
              <a:rPr lang="en-US" sz="4400" b="1" dirty="0" smtClean="0">
                <a:sym typeface="Arial Narrow"/>
              </a:rPr>
              <a:t>(</a:t>
            </a:r>
            <a:r>
              <a:rPr lang="en-US" sz="4400" b="1" dirty="0">
                <a:sym typeface="Arial Narrow"/>
              </a:rPr>
              <a:t>hardship </a:t>
            </a:r>
            <a:r>
              <a:rPr lang="en-US" sz="4400" b="1" dirty="0" smtClean="0">
                <a:sym typeface="Arial Narrow"/>
              </a:rPr>
              <a:t>clause) </a:t>
            </a:r>
            <a:r>
              <a:rPr lang="en-US" sz="4400" b="1" dirty="0">
                <a:sym typeface="Arial Narrow"/>
              </a:rPr>
              <a:t>and material adverse change </a:t>
            </a:r>
            <a:r>
              <a:rPr lang="en-US" sz="4400" b="1" dirty="0" smtClean="0">
                <a:sym typeface="Arial Narrow"/>
              </a:rPr>
              <a:t>clause</a:t>
            </a:r>
          </a:p>
          <a:p>
            <a:pPr algn="l">
              <a:spcBef>
                <a:spcPts val="2800"/>
              </a:spcBef>
              <a:buSzPct val="100000"/>
              <a:defRPr sz="2800">
                <a:solidFill>
                  <a:srgbClr val="253957"/>
                </a:solidFill>
                <a:latin typeface="+mn-lt"/>
                <a:ea typeface="+mn-ea"/>
                <a:cs typeface="+mn-cs"/>
                <a:sym typeface="Arial Narrow"/>
              </a:defRPr>
            </a:pPr>
            <a:endParaRPr lang="ru-RU" dirty="0" smtClean="0"/>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Plan</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61646" y="4501662"/>
            <a:ext cx="22666569" cy="8985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ru-RU" sz="4000" b="1" dirty="0" smtClean="0">
                <a:solidFill>
                  <a:schemeClr val="tx1"/>
                </a:solidFill>
              </a:rPr>
              <a:t>	</a:t>
            </a:r>
            <a:r>
              <a:rPr lang="en-US" sz="4000" b="1" dirty="0" smtClean="0">
                <a:solidFill>
                  <a:schemeClr val="tx1"/>
                </a:solidFill>
              </a:rPr>
              <a:t>If </a:t>
            </a:r>
            <a:r>
              <a:rPr lang="en-US" sz="4000" b="1" dirty="0">
                <a:solidFill>
                  <a:schemeClr val="tx1"/>
                </a:solidFill>
              </a:rPr>
              <a:t>the contract is subject to the CISG or one of the mentioned laws and the performance has become impossible due to a force majeure event, a party is excused by operation of law even though the contract has no force majeure clause. As a matter of fact, the </a:t>
            </a:r>
            <a:r>
              <a:rPr lang="en-US" sz="4000" b="1" dirty="0" smtClean="0">
                <a:solidFill>
                  <a:schemeClr val="tx1"/>
                </a:solidFill>
              </a:rPr>
              <a:t>CISG </a:t>
            </a:r>
            <a:r>
              <a:rPr lang="en-US" sz="4000" b="1" dirty="0">
                <a:solidFill>
                  <a:schemeClr val="tx1"/>
                </a:solidFill>
              </a:rPr>
              <a:t>and statutory regulations are quite similar to the force majeure clauses usually found in many commercial contracts. </a:t>
            </a:r>
          </a:p>
          <a:p>
            <a:pPr algn="just">
              <a:spcBef>
                <a:spcPts val="2800"/>
              </a:spcBef>
              <a:buSzPct val="100000"/>
              <a:defRPr sz="2800">
                <a:solidFill>
                  <a:srgbClr val="253957"/>
                </a:solidFill>
                <a:latin typeface="+mn-lt"/>
                <a:ea typeface="+mn-ea"/>
                <a:cs typeface="+mn-cs"/>
                <a:sym typeface="Arial Narrow"/>
              </a:defRPr>
            </a:pPr>
            <a:r>
              <a:rPr lang="en-US" sz="4000" b="1" dirty="0">
                <a:solidFill>
                  <a:schemeClr val="tx1"/>
                </a:solidFill>
              </a:rPr>
              <a:t>	</a:t>
            </a:r>
            <a:r>
              <a:rPr lang="en-US" sz="4000" b="1" dirty="0" smtClean="0">
                <a:solidFill>
                  <a:srgbClr val="FF0000"/>
                </a:solidFill>
              </a:rPr>
              <a:t>But!</a:t>
            </a:r>
            <a:r>
              <a:rPr lang="en-US" sz="4000" b="1" dirty="0" smtClean="0">
                <a:solidFill>
                  <a:schemeClr val="tx1"/>
                </a:solidFill>
              </a:rPr>
              <a:t> </a:t>
            </a:r>
            <a:r>
              <a:rPr lang="en-US" sz="4000" b="1" u="sng" dirty="0" smtClean="0">
                <a:solidFill>
                  <a:schemeClr val="tx1"/>
                </a:solidFill>
              </a:rPr>
              <a:t>Please </a:t>
            </a:r>
            <a:r>
              <a:rPr lang="en-US" sz="4000" b="1" u="sng" dirty="0">
                <a:solidFill>
                  <a:schemeClr val="tx1"/>
                </a:solidFill>
              </a:rPr>
              <a:t>note that if you named a circumstance in the contract as force majeure, this does not always mean that it will be recognized as such when the court resolves the dispute. In each case, the court will find out whether the circumstance is extraordinary and unavoidable, whether the debtor could have changed something or avoided the consequences.</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365190"/>
            <a:ext cx="22008105" cy="18527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79" y="3358663"/>
            <a:ext cx="21503373" cy="1266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No need to have a force majeure clause</a:t>
            </a:r>
            <a:endParaRPr lang="ru-RU" sz="4800" b="0" dirty="0">
              <a:solidFill>
                <a:srgbClr val="7030A0"/>
              </a:solidFill>
            </a:endParaRPr>
          </a:p>
        </p:txBody>
      </p:sp>
      <p:sp>
        <p:nvSpPr>
          <p:cNvPr id="75" name="Линия"/>
          <p:cNvSpPr/>
          <p:nvPr/>
        </p:nvSpPr>
        <p:spPr>
          <a:xfrm>
            <a:off x="1015207" y="1365189"/>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166693" y="150205"/>
            <a:ext cx="1214985" cy="1214985"/>
          </a:xfrm>
          <a:prstGeom prst="rect">
            <a:avLst/>
          </a:prstGeom>
          <a:ln w="12700">
            <a:miter lim="400000"/>
          </a:ln>
        </p:spPr>
      </p:pic>
    </p:spTree>
    <p:extLst>
      <p:ext uri="{BB962C8B-B14F-4D97-AF65-F5344CB8AC3E}">
        <p14:creationId xmlns:p14="http://schemas.microsoft.com/office/powerpoint/2010/main" val="362762692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83878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t>• </a:t>
            </a:r>
            <a:r>
              <a:rPr lang="en-US" sz="4000" b="1" dirty="0"/>
              <a:t>the debtor does not have the necessary funds;</a:t>
            </a:r>
          </a:p>
          <a:p>
            <a:pPr algn="just">
              <a:spcBef>
                <a:spcPts val="2800"/>
              </a:spcBef>
              <a:buSzPct val="100000"/>
              <a:defRPr sz="2800">
                <a:solidFill>
                  <a:srgbClr val="253957"/>
                </a:solidFill>
                <a:latin typeface="+mn-lt"/>
                <a:ea typeface="+mn-ea"/>
                <a:cs typeface="+mn-cs"/>
                <a:sym typeface="Arial Narrow"/>
              </a:defRPr>
            </a:pPr>
            <a:r>
              <a:rPr lang="en-US" sz="4000" b="1" dirty="0"/>
              <a:t>• lack of necessary products on the market;</a:t>
            </a:r>
          </a:p>
          <a:p>
            <a:pPr algn="just">
              <a:spcBef>
                <a:spcPts val="2800"/>
              </a:spcBef>
              <a:buSzPct val="100000"/>
              <a:defRPr sz="2800">
                <a:solidFill>
                  <a:srgbClr val="253957"/>
                </a:solidFill>
                <a:latin typeface="+mn-lt"/>
                <a:ea typeface="+mn-ea"/>
                <a:cs typeface="+mn-cs"/>
                <a:sym typeface="Arial Narrow"/>
              </a:defRPr>
            </a:pPr>
            <a:r>
              <a:rPr lang="en-US" sz="4000" b="1" dirty="0"/>
              <a:t>• breach of an obligation by a counterparty;</a:t>
            </a:r>
          </a:p>
          <a:p>
            <a:pPr algn="just">
              <a:spcBef>
                <a:spcPts val="2800"/>
              </a:spcBef>
              <a:buSzPct val="100000"/>
              <a:defRPr sz="2800">
                <a:solidFill>
                  <a:srgbClr val="253957"/>
                </a:solidFill>
                <a:latin typeface="+mn-lt"/>
                <a:ea typeface="+mn-ea"/>
                <a:cs typeface="+mn-cs"/>
                <a:sym typeface="Arial Narrow"/>
              </a:defRPr>
            </a:pPr>
            <a:r>
              <a:rPr lang="en-US" sz="4000" b="1" dirty="0"/>
              <a:t>• illegal actions of the debtor's </a:t>
            </a:r>
            <a:r>
              <a:rPr lang="en-US" sz="4000" b="1" dirty="0" smtClean="0"/>
              <a:t>representative</a:t>
            </a:r>
            <a:r>
              <a:rPr lang="ru-RU" sz="4000" b="1" dirty="0" smtClean="0"/>
              <a:t> </a:t>
            </a:r>
            <a:r>
              <a:rPr lang="en-US" sz="4000" b="1" dirty="0" smtClean="0"/>
              <a:t>or</a:t>
            </a:r>
            <a:r>
              <a:rPr lang="en-US" sz="4000" b="1" dirty="0">
                <a:solidFill>
                  <a:srgbClr val="253957"/>
                </a:solidFill>
                <a:sym typeface="Arial Narrow"/>
              </a:rPr>
              <a:t> third </a:t>
            </a:r>
            <a:r>
              <a:rPr lang="en-US" sz="4000" b="1" dirty="0" smtClean="0">
                <a:solidFill>
                  <a:srgbClr val="253957"/>
                </a:solidFill>
                <a:sym typeface="Arial Narrow"/>
              </a:rPr>
              <a:t>parties</a:t>
            </a:r>
            <a:r>
              <a:rPr lang="ru-RU" sz="4000" b="1" dirty="0" smtClean="0">
                <a:solidFill>
                  <a:srgbClr val="253957"/>
                </a:solidFill>
                <a:sym typeface="Arial Narrow"/>
              </a:rPr>
              <a:t>;</a:t>
            </a:r>
            <a:endParaRPr lang="en-US" sz="4000" b="1" dirty="0"/>
          </a:p>
          <a:p>
            <a:pPr algn="just">
              <a:spcBef>
                <a:spcPts val="2800"/>
              </a:spcBef>
              <a:buSzPct val="100000"/>
              <a:defRPr sz="2800">
                <a:solidFill>
                  <a:srgbClr val="253957"/>
                </a:solidFill>
                <a:latin typeface="+mn-lt"/>
                <a:ea typeface="+mn-ea"/>
                <a:cs typeface="+mn-cs"/>
                <a:sym typeface="Arial Narrow"/>
              </a:defRPr>
            </a:pPr>
            <a:r>
              <a:rPr lang="en-US" sz="4000" b="1" dirty="0"/>
              <a:t>• the financial and economic </a:t>
            </a:r>
            <a:r>
              <a:rPr lang="en-US" sz="4000" b="1" dirty="0" smtClean="0"/>
              <a:t>crisis, </a:t>
            </a:r>
            <a:r>
              <a:rPr lang="en-US" sz="4000" b="1" i="1" dirty="0" smtClean="0"/>
              <a:t>(the </a:t>
            </a:r>
            <a:r>
              <a:rPr lang="en-US" sz="4000" b="1" i="1" dirty="0"/>
              <a:t>courts refer it to business </a:t>
            </a:r>
            <a:r>
              <a:rPr lang="en-US" sz="4000" b="1" i="1" dirty="0" smtClean="0"/>
              <a:t>risks)</a:t>
            </a:r>
            <a:r>
              <a:rPr lang="ru-RU" sz="4000" b="1" i="1" dirty="0" smtClean="0"/>
              <a:t>;</a:t>
            </a:r>
            <a:endParaRPr lang="en-US" sz="4000" b="1" i="1" dirty="0"/>
          </a:p>
          <a:p>
            <a:pPr algn="just">
              <a:spcBef>
                <a:spcPts val="2800"/>
              </a:spcBef>
              <a:buSzPct val="100000"/>
              <a:defRPr sz="2800">
                <a:solidFill>
                  <a:srgbClr val="253957"/>
                </a:solidFill>
                <a:latin typeface="+mn-lt"/>
                <a:ea typeface="+mn-ea"/>
                <a:cs typeface="+mn-cs"/>
                <a:sym typeface="Arial Narrow"/>
              </a:defRPr>
            </a:pPr>
            <a:r>
              <a:rPr lang="en-US" sz="4000" b="1" dirty="0" smtClean="0"/>
              <a:t>• </a:t>
            </a:r>
            <a:r>
              <a:rPr lang="en-US" sz="4000" b="1" dirty="0"/>
              <a:t>loss, damage to cargo as a result of fire during transportation by a professional carrier, theft of cargo by third </a:t>
            </a:r>
            <a:r>
              <a:rPr lang="en-US" sz="4000" b="1" dirty="0" smtClean="0"/>
              <a:t>parties;</a:t>
            </a:r>
            <a:endParaRPr lang="en-US" sz="4000" b="1" dirty="0"/>
          </a:p>
          <a:p>
            <a:pPr algn="just">
              <a:spcBef>
                <a:spcPts val="2800"/>
              </a:spcBef>
              <a:buSzPct val="100000"/>
              <a:defRPr sz="2800">
                <a:solidFill>
                  <a:srgbClr val="253957"/>
                </a:solidFill>
                <a:latin typeface="+mn-lt"/>
                <a:ea typeface="+mn-ea"/>
                <a:cs typeface="+mn-cs"/>
                <a:sym typeface="Arial Narrow"/>
              </a:defRPr>
            </a:pPr>
            <a:r>
              <a:rPr lang="en-US" sz="4000" b="1" dirty="0"/>
              <a:t>• revocation of the Bank's </a:t>
            </a:r>
            <a:r>
              <a:rPr lang="en-US" sz="4000" b="1" dirty="0" smtClean="0"/>
              <a:t>license</a:t>
            </a:r>
            <a:r>
              <a:rPr lang="en-US" sz="4000" b="1" dirty="0">
                <a:solidFill>
                  <a:srgbClr val="253957"/>
                </a:solidFill>
                <a:sym typeface="Arial Narrow"/>
              </a:rPr>
              <a:t>;</a:t>
            </a:r>
          </a:p>
          <a:p>
            <a:pPr algn="just">
              <a:spcBef>
                <a:spcPts val="2800"/>
              </a:spcBef>
              <a:buSzPct val="100000"/>
              <a:defRPr sz="2800">
                <a:solidFill>
                  <a:srgbClr val="253957"/>
                </a:solidFill>
                <a:latin typeface="+mn-lt"/>
                <a:ea typeface="+mn-ea"/>
                <a:cs typeface="+mn-cs"/>
                <a:sym typeface="Arial Narrow"/>
              </a:defRPr>
            </a:pPr>
            <a:r>
              <a:rPr lang="en-US" sz="4000" b="1" dirty="0" smtClean="0"/>
              <a:t>• </a:t>
            </a:r>
            <a:r>
              <a:rPr lang="en-US" sz="4000" b="1" dirty="0"/>
              <a:t>changes in the exchange rate, devaluation of the national </a:t>
            </a:r>
            <a:r>
              <a:rPr lang="en-US" sz="4000" b="1" dirty="0" smtClean="0"/>
              <a:t>currency</a:t>
            </a:r>
            <a:r>
              <a:rPr lang="ru-RU" sz="4000" b="1" dirty="0" smtClean="0"/>
              <a:t>.</a:t>
            </a:r>
            <a:endParaRPr lang="en-US" sz="4000" b="1"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Circumstances that are not recognized as force majeure</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66027304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a:t>	If the parties to international commercial contract do not want to draw up their own force majeure clause, they can include in their contract </a:t>
            </a:r>
            <a:r>
              <a:rPr lang="en-US" sz="4000" b="1" u="sng" dirty="0"/>
              <a:t>a model clause </a:t>
            </a:r>
            <a:r>
              <a:rPr lang="en-US" sz="4000" b="1" dirty="0"/>
              <a:t>developed by the International Chamber of Commerce and Industry. This clause, known as the “ICC Force Majeure Clause </a:t>
            </a:r>
            <a:r>
              <a:rPr lang="en-US" sz="4000" b="1" dirty="0" smtClean="0"/>
              <a:t>20</a:t>
            </a:r>
            <a:r>
              <a:rPr lang="ru-RU" sz="4000" b="1" dirty="0" smtClean="0"/>
              <a:t>20</a:t>
            </a:r>
            <a:r>
              <a:rPr lang="en-US" sz="4000" b="1" dirty="0" smtClean="0"/>
              <a:t>”, </a:t>
            </a:r>
            <a:r>
              <a:rPr lang="en-US" sz="4000" b="1" dirty="0"/>
              <a:t>is intended to apply to any contract which incorporates it either expressly or by reference. While parties are encouraged to incorporate the Clause into their contracts by its full name, it is anticipated that any reference in a contract to the ‘ICC Force Majeure Clause’ shall, in the absence of evidence to the contrary, be deemed to be a reference to this Clause</a:t>
            </a:r>
            <a:r>
              <a:rPr lang="en-US" sz="4000" b="1" dirty="0" smtClean="0"/>
              <a:t>.</a:t>
            </a:r>
            <a:endParaRPr lang="ru-RU" sz="4000" b="1" dirty="0" smtClean="0"/>
          </a:p>
          <a:p>
            <a:pPr algn="just">
              <a:spcBef>
                <a:spcPts val="2800"/>
              </a:spcBef>
              <a:buSzPct val="100000"/>
              <a:defRPr sz="2800">
                <a:solidFill>
                  <a:srgbClr val="253957"/>
                </a:solidFill>
                <a:latin typeface="+mn-lt"/>
                <a:ea typeface="+mn-ea"/>
                <a:cs typeface="+mn-cs"/>
                <a:sym typeface="Arial Narrow"/>
              </a:defRPr>
            </a:pPr>
            <a:r>
              <a:rPr lang="ru-RU" sz="4000" b="1" dirty="0" smtClean="0"/>
              <a:t>	</a:t>
            </a:r>
            <a:r>
              <a:rPr lang="en-US" sz="4000" b="1" dirty="0" smtClean="0"/>
              <a:t>	The </a:t>
            </a:r>
            <a:r>
              <a:rPr lang="en-US" sz="4000" b="1" dirty="0"/>
              <a:t>general structure of the Clause is to provide contracting parties both with a general force majeure formula and with list of force majeure events. </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24048" y="1640631"/>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4102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r>
              <a:rPr lang="fr-FR" sz="4800" dirty="0">
                <a:solidFill>
                  <a:srgbClr val="7030A0"/>
                </a:solidFill>
              </a:rPr>
              <a:t>ICC FORCE MAJEURE CLAUSE </a:t>
            </a:r>
            <a:r>
              <a:rPr lang="fr-FR" sz="4800" dirty="0" smtClean="0">
                <a:solidFill>
                  <a:srgbClr val="7030A0"/>
                </a:solidFill>
              </a:rPr>
              <a:t>2020</a:t>
            </a:r>
            <a:endParaRPr lang="fr-FR"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18605843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5"/>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endParaRPr lang="en-US" sz="4000" b="1" dirty="0" smtClean="0"/>
          </a:p>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dirty="0">
                <a:solidFill>
                  <a:srgbClr val="FF0000"/>
                </a:solidFill>
              </a:rPr>
              <a:t>The International Chamber of Commerce (ICC) updated the 2003 version of the Clauses to address the need to assist businesses in drafting contracts that can be adapted to unforeseen circumstances, such as the COVID-19 outbreak. The 2020 </a:t>
            </a:r>
            <a:r>
              <a:rPr lang="en-US" sz="4000" b="1" dirty="0" smtClean="0">
                <a:solidFill>
                  <a:srgbClr val="FF0000"/>
                </a:solidFill>
              </a:rPr>
              <a:t>clause </a:t>
            </a:r>
            <a:r>
              <a:rPr lang="en-US" sz="4000" b="1" dirty="0">
                <a:solidFill>
                  <a:srgbClr val="FF0000"/>
                </a:solidFill>
              </a:rPr>
              <a:t>are a balanced model for use in international contracts in any jurisdiction</a:t>
            </a:r>
            <a:r>
              <a:rPr lang="en-US" sz="4000" b="1" dirty="0" smtClean="0">
                <a:solidFill>
                  <a:srgbClr val="FF0000"/>
                </a:solidFill>
              </a:rPr>
              <a:t>. </a:t>
            </a:r>
            <a:endParaRPr lang="ru-RU" sz="4000" b="1" dirty="0" smtClean="0">
              <a:solidFill>
                <a:srgbClr val="FF0000"/>
              </a:solidFill>
            </a:endParaRPr>
          </a:p>
          <a:p>
            <a:pPr algn="just">
              <a:spcBef>
                <a:spcPts val="2800"/>
              </a:spcBef>
              <a:buSzPct val="100000"/>
              <a:defRPr sz="2800">
                <a:solidFill>
                  <a:srgbClr val="253957"/>
                </a:solidFill>
                <a:latin typeface="+mn-lt"/>
                <a:ea typeface="+mn-ea"/>
                <a:cs typeface="+mn-cs"/>
                <a:sym typeface="Arial Narrow"/>
              </a:defRPr>
            </a:pPr>
            <a:r>
              <a:rPr lang="en-US" sz="4000" b="1" dirty="0" smtClean="0">
                <a:solidFill>
                  <a:srgbClr val="FF0000"/>
                </a:solidFill>
              </a:rPr>
              <a:t>	ICC </a:t>
            </a:r>
            <a:r>
              <a:rPr lang="en-US" sz="4000" b="1" dirty="0">
                <a:solidFill>
                  <a:srgbClr val="FF0000"/>
                </a:solidFill>
              </a:rPr>
              <a:t>have updated the force majeure </a:t>
            </a:r>
            <a:r>
              <a:rPr lang="en-US" sz="4000" b="1" dirty="0" smtClean="0">
                <a:solidFill>
                  <a:srgbClr val="FF0000"/>
                </a:solidFill>
              </a:rPr>
              <a:t>clause </a:t>
            </a:r>
            <a:r>
              <a:rPr lang="en-US" sz="4000" b="1" dirty="0">
                <a:solidFill>
                  <a:srgbClr val="FF0000"/>
                </a:solidFill>
              </a:rPr>
              <a:t>to help businesses, especially medium and small businesses, adapt international contracts to situations such as </a:t>
            </a:r>
            <a:r>
              <a:rPr lang="en-US" sz="4000" b="1" dirty="0">
                <a:solidFill>
                  <a:srgbClr val="FF0000"/>
                </a:solidFill>
                <a:sym typeface="Arial Narrow"/>
              </a:rPr>
              <a:t>COVID-19 </a:t>
            </a:r>
            <a:r>
              <a:rPr lang="en-US" sz="4000" b="1" dirty="0" smtClean="0">
                <a:solidFill>
                  <a:srgbClr val="FF0000"/>
                </a:solidFill>
                <a:sym typeface="Arial Narrow"/>
              </a:rPr>
              <a:t>pandemic.</a:t>
            </a:r>
            <a:r>
              <a:rPr lang="en-US" sz="4000" b="1" dirty="0" smtClean="0">
                <a:solidFill>
                  <a:srgbClr val="FF0000"/>
                </a:solidFill>
              </a:rPr>
              <a:t> </a:t>
            </a:r>
            <a:endParaRPr sz="4000" b="1" dirty="0">
              <a:solidFill>
                <a:srgbClr val="FF0000"/>
              </a:solidFill>
            </a:endParaRPr>
          </a:p>
        </p:txBody>
      </p:sp>
      <p:sp>
        <p:nvSpPr>
          <p:cNvPr id="73" name="Очень крутой заголовок…"/>
          <p:cNvSpPr txBox="1"/>
          <p:nvPr/>
        </p:nvSpPr>
        <p:spPr>
          <a:xfrm>
            <a:off x="1124048" y="1640631"/>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4102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r>
              <a:rPr lang="fr-FR" sz="4800" dirty="0">
                <a:solidFill>
                  <a:srgbClr val="7030A0"/>
                </a:solidFill>
              </a:rPr>
              <a:t>ICC FORCE MAJEURE CLAUSE </a:t>
            </a:r>
            <a:r>
              <a:rPr lang="fr-FR" sz="4800" dirty="0" smtClean="0">
                <a:solidFill>
                  <a:srgbClr val="7030A0"/>
                </a:solidFill>
              </a:rPr>
              <a:t>2020</a:t>
            </a:r>
            <a:endParaRPr lang="fr-FR"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20599173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054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dirty="0"/>
              <a:t>“Force Majeure” means the occurrence of an event or circumstance that prevents or impedes a </a:t>
            </a:r>
            <a:r>
              <a:rPr lang="en-US" sz="4000" b="1" dirty="0" smtClean="0"/>
              <a:t>party from </a:t>
            </a:r>
            <a:r>
              <a:rPr lang="en-US" sz="4000" b="1" dirty="0"/>
              <a:t>performing one or more of its contractual obligations under the contract, if and to the </a:t>
            </a:r>
            <a:r>
              <a:rPr lang="en-US" sz="4000" b="1" dirty="0" smtClean="0"/>
              <a:t>extent that </a:t>
            </a:r>
            <a:r>
              <a:rPr lang="en-US" sz="4000" b="1" dirty="0"/>
              <a:t>that party proves: </a:t>
            </a:r>
            <a:endParaRPr lang="en-US" sz="4000" b="1" dirty="0" smtClean="0"/>
          </a:p>
          <a:p>
            <a:pPr algn="just">
              <a:spcBef>
                <a:spcPts val="2800"/>
              </a:spcBef>
              <a:buSzPct val="100000"/>
              <a:defRPr sz="2800">
                <a:solidFill>
                  <a:srgbClr val="253957"/>
                </a:solidFill>
                <a:latin typeface="+mn-lt"/>
                <a:ea typeface="+mn-ea"/>
                <a:cs typeface="+mn-cs"/>
                <a:sym typeface="Arial Narrow"/>
              </a:defRPr>
            </a:pPr>
            <a:r>
              <a:rPr lang="en-US" sz="4000" b="1" dirty="0" smtClean="0"/>
              <a:t>[</a:t>
            </a:r>
            <a:r>
              <a:rPr lang="en-US" sz="4000" b="1" dirty="0"/>
              <a:t>a] that such impediment is beyond its reasonable control; and </a:t>
            </a:r>
            <a:endParaRPr lang="en-US" sz="4000" b="1" dirty="0" smtClean="0"/>
          </a:p>
          <a:p>
            <a:pPr algn="just">
              <a:spcBef>
                <a:spcPts val="2800"/>
              </a:spcBef>
              <a:buSzPct val="100000"/>
              <a:defRPr sz="2800">
                <a:solidFill>
                  <a:srgbClr val="253957"/>
                </a:solidFill>
                <a:latin typeface="+mn-lt"/>
                <a:ea typeface="+mn-ea"/>
                <a:cs typeface="+mn-cs"/>
                <a:sym typeface="Arial Narrow"/>
              </a:defRPr>
            </a:pPr>
            <a:r>
              <a:rPr lang="en-US" sz="4000" b="1" dirty="0" smtClean="0"/>
              <a:t>[</a:t>
            </a:r>
            <a:r>
              <a:rPr lang="en-US" sz="4000" b="1" dirty="0"/>
              <a:t>b] </a:t>
            </a:r>
            <a:r>
              <a:rPr lang="en-US" sz="4000" b="1" dirty="0" smtClean="0"/>
              <a:t>that it </a:t>
            </a:r>
            <a:r>
              <a:rPr lang="en-US" sz="4000" b="1" dirty="0"/>
              <a:t>could not reasonably have been foreseen at the time of the conclusion of the contract; and</a:t>
            </a:r>
          </a:p>
          <a:p>
            <a:pPr algn="just">
              <a:spcBef>
                <a:spcPts val="2800"/>
              </a:spcBef>
              <a:buSzPct val="100000"/>
              <a:defRPr sz="2800">
                <a:solidFill>
                  <a:srgbClr val="253957"/>
                </a:solidFill>
                <a:latin typeface="+mn-lt"/>
                <a:ea typeface="+mn-ea"/>
                <a:cs typeface="+mn-cs"/>
                <a:sym typeface="Arial Narrow"/>
              </a:defRPr>
            </a:pPr>
            <a:r>
              <a:rPr lang="en-US" sz="4000" b="1" dirty="0"/>
              <a:t>[c] that the effects of the impediment could not reasonably have been avoided or </a:t>
            </a:r>
            <a:r>
              <a:rPr lang="en-US" sz="4000" b="1" dirty="0" smtClean="0"/>
              <a:t>overcome by </a:t>
            </a:r>
            <a:r>
              <a:rPr lang="en-US" sz="4000" b="1" dirty="0"/>
              <a:t>the affected party.</a:t>
            </a:r>
          </a:p>
          <a:p>
            <a:pPr algn="just">
              <a:spcBef>
                <a:spcPts val="2800"/>
              </a:spcBef>
              <a:buSzPct val="100000"/>
              <a:defRPr sz="2800">
                <a:solidFill>
                  <a:srgbClr val="253957"/>
                </a:solidFill>
                <a:latin typeface="+mn-lt"/>
                <a:ea typeface="+mn-ea"/>
                <a:cs typeface="+mn-cs"/>
                <a:sym typeface="Arial Narrow"/>
              </a:defRPr>
            </a:pPr>
            <a:endParaRPr lang="en-US"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702988" y="3601368"/>
            <a:ext cx="20927434" cy="11816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en-US" sz="4800" dirty="0" smtClean="0">
              <a:solidFill>
                <a:srgbClr val="7030A0"/>
              </a:solidFill>
            </a:endParaRPr>
          </a:p>
          <a:p>
            <a:pPr lvl="0" algn="ctr">
              <a:defRPr sz="3000">
                <a:solidFill>
                  <a:srgbClr val="253957"/>
                </a:solidFill>
                <a:latin typeface="+mn-lt"/>
                <a:ea typeface="+mn-ea"/>
                <a:cs typeface="+mn-cs"/>
                <a:sym typeface="Arial Narrow"/>
              </a:defRPr>
            </a:pPr>
            <a:r>
              <a:rPr lang="en-US" sz="4800" dirty="0" smtClean="0">
                <a:solidFill>
                  <a:srgbClr val="7030A0"/>
                </a:solidFill>
              </a:rPr>
              <a:t>ICC FORCE MAJEURE CLAUSE (SHORT FORM) </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55662438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859106" y="4413737"/>
            <a:ext cx="22036257" cy="8774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dirty="0">
                <a:solidFill>
                  <a:srgbClr val="253957"/>
                </a:solidFill>
                <a:sym typeface="Arial Narrow"/>
              </a:rPr>
              <a:t>2. In the absence of proof to the contrary, the following events affecting a party shall be </a:t>
            </a:r>
            <a:r>
              <a:rPr lang="en-US" sz="4000" b="1" dirty="0" smtClean="0">
                <a:solidFill>
                  <a:srgbClr val="253957"/>
                </a:solidFill>
                <a:sym typeface="Arial Narrow"/>
              </a:rPr>
              <a:t>presumed to </a:t>
            </a:r>
            <a:r>
              <a:rPr lang="en-US" sz="4000" b="1" dirty="0">
                <a:solidFill>
                  <a:srgbClr val="253957"/>
                </a:solidFill>
                <a:sym typeface="Arial Narrow"/>
              </a:rPr>
              <a:t>fulfil conditions (a) and (b) under paragraph 1 of this Clause: </a:t>
            </a:r>
            <a:endParaRPr lang="en-US" sz="4000" b="1" dirty="0" smtClean="0">
              <a:solidFill>
                <a:srgbClr val="253957"/>
              </a:solidFill>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smtClean="0">
                <a:solidFill>
                  <a:srgbClr val="253957"/>
                </a:solidFill>
                <a:sym typeface="Arial Narrow"/>
              </a:rPr>
              <a:t>(</a:t>
            </a:r>
            <a:r>
              <a:rPr lang="en-US" sz="4000" b="1" dirty="0" err="1">
                <a:solidFill>
                  <a:srgbClr val="253957"/>
                </a:solidFill>
                <a:sym typeface="Arial Narrow"/>
              </a:rPr>
              <a:t>i</a:t>
            </a:r>
            <a:r>
              <a:rPr lang="en-US" sz="4000" b="1" dirty="0">
                <a:solidFill>
                  <a:srgbClr val="253957"/>
                </a:solidFill>
                <a:sym typeface="Arial Narrow"/>
              </a:rPr>
              <a:t>) war (whether declared or not</a:t>
            </a:r>
            <a:r>
              <a:rPr lang="en-US" sz="4000" b="1" dirty="0" smtClean="0">
                <a:solidFill>
                  <a:srgbClr val="253957"/>
                </a:solidFill>
                <a:sym typeface="Arial Narrow"/>
              </a:rPr>
              <a:t>), hostilities</a:t>
            </a:r>
            <a:r>
              <a:rPr lang="en-US" sz="4000" b="1" dirty="0">
                <a:solidFill>
                  <a:srgbClr val="253957"/>
                </a:solidFill>
                <a:sym typeface="Arial Narrow"/>
              </a:rPr>
              <a:t>, invasion, act of foreign enemies, extensive military </a:t>
            </a:r>
            <a:r>
              <a:rPr lang="en-US" sz="4000" b="1" dirty="0" err="1">
                <a:solidFill>
                  <a:srgbClr val="253957"/>
                </a:solidFill>
                <a:sym typeface="Arial Narrow"/>
              </a:rPr>
              <a:t>mobilisation</a:t>
            </a:r>
            <a:r>
              <a:rPr lang="en-US" sz="4000" b="1" dirty="0">
                <a:solidFill>
                  <a:srgbClr val="253957"/>
                </a:solidFill>
                <a:sym typeface="Arial Narrow"/>
              </a:rPr>
              <a:t>; (ii) civil war, riot, </a:t>
            </a:r>
            <a:r>
              <a:rPr lang="en-US" sz="4000" b="1" dirty="0" smtClean="0">
                <a:solidFill>
                  <a:srgbClr val="253957"/>
                </a:solidFill>
                <a:sym typeface="Arial Narrow"/>
              </a:rPr>
              <a:t>rebellion and </a:t>
            </a:r>
            <a:r>
              <a:rPr lang="en-US" sz="4000" b="1" dirty="0">
                <a:solidFill>
                  <a:srgbClr val="253957"/>
                </a:solidFill>
                <a:sym typeface="Arial Narrow"/>
              </a:rPr>
              <a:t>revolution, military </a:t>
            </a:r>
            <a:r>
              <a:rPr lang="en-US" sz="4000" b="1" dirty="0" smtClean="0">
                <a:solidFill>
                  <a:srgbClr val="253957"/>
                </a:solidFill>
                <a:sym typeface="Arial Narrow"/>
              </a:rPr>
              <a:t>power</a:t>
            </a:r>
            <a:r>
              <a:rPr lang="en-US" sz="4000" b="1" dirty="0">
                <a:solidFill>
                  <a:srgbClr val="253957"/>
                </a:solidFill>
                <a:sym typeface="Arial Narrow"/>
              </a:rPr>
              <a:t>, insurrection, act of terrorism, sabotage or piracy</a:t>
            </a:r>
            <a:r>
              <a:rPr lang="en-US" sz="4000" b="1" dirty="0" smtClean="0">
                <a:solidFill>
                  <a:srgbClr val="253957"/>
                </a:solidFill>
                <a:sym typeface="Arial Narrow"/>
              </a:rPr>
              <a:t>; (</a:t>
            </a:r>
            <a:r>
              <a:rPr lang="en-US" sz="4000" b="1" dirty="0">
                <a:solidFill>
                  <a:srgbClr val="253957"/>
                </a:solidFill>
                <a:sym typeface="Arial Narrow"/>
              </a:rPr>
              <a:t>iii) currency and trade restriction, embargo, sanction; (iv) act of authority whether lawful </a:t>
            </a:r>
            <a:r>
              <a:rPr lang="en-US" sz="4000" b="1" dirty="0" smtClean="0">
                <a:solidFill>
                  <a:srgbClr val="253957"/>
                </a:solidFill>
                <a:sym typeface="Arial Narrow"/>
              </a:rPr>
              <a:t>or unlawful</a:t>
            </a:r>
            <a:r>
              <a:rPr lang="en-US" sz="4000" b="1" dirty="0">
                <a:solidFill>
                  <a:srgbClr val="253957"/>
                </a:solidFill>
                <a:sym typeface="Arial Narrow"/>
              </a:rPr>
              <a:t>, compliance with any law or governmental order, expropriation, </a:t>
            </a:r>
            <a:r>
              <a:rPr lang="en-US" sz="4000" b="1" dirty="0" smtClean="0">
                <a:solidFill>
                  <a:srgbClr val="253957"/>
                </a:solidFill>
                <a:sym typeface="Arial Narrow"/>
              </a:rPr>
              <a:t>requisition, </a:t>
            </a:r>
            <a:r>
              <a:rPr lang="en-US" sz="4000" b="1" dirty="0" err="1" smtClean="0">
                <a:solidFill>
                  <a:srgbClr val="253957"/>
                </a:solidFill>
                <a:sym typeface="Arial Narrow"/>
              </a:rPr>
              <a:t>nationalisation</a:t>
            </a:r>
            <a:r>
              <a:rPr lang="en-US" sz="4000" b="1" dirty="0">
                <a:solidFill>
                  <a:srgbClr val="253957"/>
                </a:solidFill>
                <a:sym typeface="Arial Narrow"/>
              </a:rPr>
              <a:t>; (v) plague, epidemic, natural disaster or extreme natural event; (vi) explosion, fire</a:t>
            </a:r>
            <a:r>
              <a:rPr lang="en-US" sz="4000" b="1" dirty="0" smtClean="0">
                <a:solidFill>
                  <a:srgbClr val="253957"/>
                </a:solidFill>
                <a:sym typeface="Arial Narrow"/>
              </a:rPr>
              <a:t>, destruction </a:t>
            </a:r>
            <a:r>
              <a:rPr lang="en-US" sz="4000" b="1" dirty="0">
                <a:solidFill>
                  <a:srgbClr val="253957"/>
                </a:solidFill>
                <a:sym typeface="Arial Narrow"/>
              </a:rPr>
              <a:t>of equipment, prolonged break-down of transport, telecommunication, </a:t>
            </a:r>
            <a:r>
              <a:rPr lang="en-US" sz="4000" b="1" dirty="0" smtClean="0">
                <a:solidFill>
                  <a:srgbClr val="253957"/>
                </a:solidFill>
                <a:sym typeface="Arial Narrow"/>
              </a:rPr>
              <a:t>information system </a:t>
            </a:r>
            <a:r>
              <a:rPr lang="en-US" sz="4000" b="1" dirty="0">
                <a:solidFill>
                  <a:srgbClr val="253957"/>
                </a:solidFill>
                <a:sym typeface="Arial Narrow"/>
              </a:rPr>
              <a:t>or energy; (vii) general </a:t>
            </a:r>
            <a:r>
              <a:rPr lang="en-US" sz="4000" b="1" dirty="0" err="1">
                <a:solidFill>
                  <a:srgbClr val="253957"/>
                </a:solidFill>
                <a:sym typeface="Arial Narrow"/>
              </a:rPr>
              <a:t>labour</a:t>
            </a:r>
            <a:r>
              <a:rPr lang="en-US" sz="4000" b="1" dirty="0">
                <a:solidFill>
                  <a:srgbClr val="253957"/>
                </a:solidFill>
                <a:sym typeface="Arial Narrow"/>
              </a:rPr>
              <a:t> disturbance such as boycott, strike and lock-out, go-slow</a:t>
            </a:r>
            <a:r>
              <a:rPr lang="en-US" sz="4000" b="1" dirty="0" smtClean="0">
                <a:solidFill>
                  <a:srgbClr val="253957"/>
                </a:solidFill>
                <a:sym typeface="Arial Narrow"/>
              </a:rPr>
              <a:t>, occupation </a:t>
            </a:r>
            <a:r>
              <a:rPr lang="en-US" sz="4000" b="1" dirty="0">
                <a:solidFill>
                  <a:srgbClr val="253957"/>
                </a:solidFill>
                <a:sym typeface="Arial Narrow"/>
              </a:rPr>
              <a:t>of factories and premises</a:t>
            </a:r>
            <a:r>
              <a:rPr lang="en-US" sz="4000" b="1" dirty="0" smtClean="0">
                <a:solidFill>
                  <a:srgbClr val="253957"/>
                </a:solidFill>
                <a:sym typeface="Arial Narrow"/>
              </a:rPr>
              <a:t>.</a:t>
            </a:r>
            <a:endParaRPr lang="en-US" sz="4000" b="1" dirty="0">
              <a:solidFill>
                <a:srgbClr val="253957"/>
              </a:solidFill>
              <a:sym typeface="Arial Narrow"/>
            </a:endParaRP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7051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ICC FORCE MAJEURE CLAUSE (SHORT FORM) </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875030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48908"/>
            <a:ext cx="21523142" cy="87395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t> </a:t>
            </a:r>
            <a:r>
              <a:rPr lang="en-US" sz="4000" b="1" dirty="0" smtClean="0"/>
              <a:t>	</a:t>
            </a:r>
            <a:r>
              <a:rPr lang="en-US" sz="4000" b="1" dirty="0" smtClean="0">
                <a:solidFill>
                  <a:srgbClr val="253957"/>
                </a:solidFill>
                <a:sym typeface="Arial Narrow"/>
              </a:rPr>
              <a:t>3</a:t>
            </a:r>
            <a:r>
              <a:rPr lang="en-US" sz="4000" b="1" dirty="0">
                <a:solidFill>
                  <a:srgbClr val="253957"/>
                </a:solidFill>
                <a:sym typeface="Arial Narrow"/>
              </a:rPr>
              <a:t>. A party successfully invoking this Clause is relieved from its duty to perform its obligations under the contract and from any liability in damages or from any other contractual remedy for breach of contract, from the time at which the impediment causes inability to perform, provided that the notice thereof is given without delay. </a:t>
            </a:r>
            <a:endParaRPr lang="en-US" sz="4000" b="1" dirty="0" smtClean="0">
              <a:solidFill>
                <a:srgbClr val="253957"/>
              </a:solidFill>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smtClean="0">
                <a:solidFill>
                  <a:srgbClr val="253957"/>
                </a:solidFill>
                <a:sym typeface="Arial Narrow"/>
              </a:rPr>
              <a:t>If </a:t>
            </a:r>
            <a:r>
              <a:rPr lang="en-US" sz="4000" b="1" dirty="0">
                <a:solidFill>
                  <a:srgbClr val="253957"/>
                </a:solidFill>
                <a:sym typeface="Arial Narrow"/>
              </a:rPr>
              <a:t>notice thereof is not given without delay, the relief is effective from the time at which notice thereof reaches the other party. Where the effect of </a:t>
            </a:r>
            <a:r>
              <a:rPr lang="en-US" sz="4000" b="1" dirty="0" smtClean="0">
                <a:solidFill>
                  <a:srgbClr val="253957"/>
                </a:solidFill>
                <a:sym typeface="Arial Narrow"/>
              </a:rPr>
              <a:t>the impediment </a:t>
            </a:r>
            <a:r>
              <a:rPr lang="en-US" sz="4000" b="1" dirty="0">
                <a:solidFill>
                  <a:srgbClr val="253957"/>
                </a:solidFill>
                <a:sym typeface="Arial Narrow"/>
              </a:rPr>
              <a:t>or event invoked is temporary, the above consequences shall apply only as long </a:t>
            </a:r>
            <a:r>
              <a:rPr lang="en-US" sz="4000" b="1" dirty="0" smtClean="0">
                <a:solidFill>
                  <a:srgbClr val="253957"/>
                </a:solidFill>
                <a:sym typeface="Arial Narrow"/>
              </a:rPr>
              <a:t>as the </a:t>
            </a:r>
            <a:r>
              <a:rPr lang="en-US" sz="4000" b="1" dirty="0">
                <a:solidFill>
                  <a:srgbClr val="253957"/>
                </a:solidFill>
                <a:sym typeface="Arial Narrow"/>
              </a:rPr>
              <a:t>impediment invoked impedes performance by the affected party. Where the duration of </a:t>
            </a:r>
            <a:r>
              <a:rPr lang="en-US" sz="4000" b="1" dirty="0" smtClean="0">
                <a:solidFill>
                  <a:srgbClr val="253957"/>
                </a:solidFill>
                <a:sym typeface="Arial Narrow"/>
              </a:rPr>
              <a:t>the impediment </a:t>
            </a:r>
            <a:r>
              <a:rPr lang="en-US" sz="4000" b="1" dirty="0">
                <a:solidFill>
                  <a:srgbClr val="253957"/>
                </a:solidFill>
                <a:sym typeface="Arial Narrow"/>
              </a:rPr>
              <a:t>invoked has the effect of substantially depriving the contracting parties of what </a:t>
            </a:r>
            <a:r>
              <a:rPr lang="en-US" sz="4000" b="1" dirty="0" smtClean="0">
                <a:solidFill>
                  <a:srgbClr val="253957"/>
                </a:solidFill>
                <a:sym typeface="Arial Narrow"/>
              </a:rPr>
              <a:t>they were </a:t>
            </a:r>
            <a:r>
              <a:rPr lang="en-US" sz="4000" b="1" dirty="0">
                <a:solidFill>
                  <a:srgbClr val="253957"/>
                </a:solidFill>
                <a:sym typeface="Arial Narrow"/>
              </a:rPr>
              <a:t>reasonably entitled to expect under the contract, either party has the right to terminate </a:t>
            </a:r>
            <a:r>
              <a:rPr lang="en-US" sz="4000" b="1" dirty="0" smtClean="0">
                <a:solidFill>
                  <a:srgbClr val="253957"/>
                </a:solidFill>
                <a:sym typeface="Arial Narrow"/>
              </a:rPr>
              <a:t>the contract </a:t>
            </a:r>
            <a:r>
              <a:rPr lang="en-US" sz="4000" b="1" dirty="0">
                <a:solidFill>
                  <a:srgbClr val="253957"/>
                </a:solidFill>
                <a:sym typeface="Arial Narrow"/>
              </a:rPr>
              <a:t>by notification within a reasonable period to the other party. </a:t>
            </a:r>
            <a:r>
              <a:rPr lang="en-US" sz="4000" b="1" u="sng" dirty="0">
                <a:solidFill>
                  <a:srgbClr val="253957"/>
                </a:solidFill>
                <a:sym typeface="Arial Narrow"/>
              </a:rPr>
              <a:t>Unless otherwise agreed, </a:t>
            </a:r>
            <a:r>
              <a:rPr lang="en-US" sz="4000" b="1" u="sng" dirty="0" smtClean="0">
                <a:solidFill>
                  <a:srgbClr val="253957"/>
                </a:solidFill>
                <a:sym typeface="Arial Narrow"/>
              </a:rPr>
              <a:t>the parties </a:t>
            </a:r>
            <a:r>
              <a:rPr lang="en-US" sz="4000" b="1" u="sng" dirty="0">
                <a:solidFill>
                  <a:srgbClr val="253957"/>
                </a:solidFill>
                <a:sym typeface="Arial Narrow"/>
              </a:rPr>
              <a:t>expressly agree that the contract may be terminated by either party if the duration of </a:t>
            </a:r>
            <a:r>
              <a:rPr lang="en-US" sz="4000" b="1" u="sng" dirty="0" smtClean="0">
                <a:solidFill>
                  <a:srgbClr val="253957"/>
                </a:solidFill>
                <a:sym typeface="Arial Narrow"/>
              </a:rPr>
              <a:t>the impediment </a:t>
            </a:r>
            <a:r>
              <a:rPr lang="en-US" sz="4000" b="1" u="sng" dirty="0">
                <a:solidFill>
                  <a:srgbClr val="253957"/>
                </a:solidFill>
                <a:sym typeface="Arial Narrow"/>
              </a:rPr>
              <a:t>exceeds 120 days. </a:t>
            </a: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7051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ICC FORCE MAJEURE CLAUSE (SHORT FORM) </a:t>
            </a: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71240275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202724"/>
            <a:ext cx="21523142" cy="9214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t>	In </a:t>
            </a:r>
            <a:r>
              <a:rPr lang="en-US" sz="4000" b="1" dirty="0"/>
              <a:t>Russia if we are talking about foreign trade </a:t>
            </a:r>
            <a:r>
              <a:rPr lang="en-US" sz="4000" b="1" dirty="0" smtClean="0"/>
              <a:t>transactions, </a:t>
            </a:r>
            <a:r>
              <a:rPr lang="en-US" sz="4000" b="1" dirty="0"/>
              <a:t>you need to get </a:t>
            </a:r>
            <a:r>
              <a:rPr lang="en-US" sz="4000" b="1" i="1" u="sng" dirty="0"/>
              <a:t>a certificate of force majeure</a:t>
            </a:r>
            <a:r>
              <a:rPr lang="en-US" sz="4000" b="1" dirty="0"/>
              <a:t>. This is issued by the chamber of Commerce of the Russian Federation (CCI of Russia) during the testimony of such circumstances </a:t>
            </a:r>
            <a:r>
              <a:rPr lang="en-US" sz="4000" b="1" dirty="0" smtClean="0"/>
              <a:t>(article </a:t>
            </a:r>
            <a:r>
              <a:rPr lang="en-US" sz="4000" b="1" dirty="0"/>
              <a:t>15 of the Law on chambers of Commerce and industry, </a:t>
            </a:r>
            <a:r>
              <a:rPr lang="en-US" sz="4000" b="1" dirty="0" smtClean="0"/>
              <a:t>article. </a:t>
            </a:r>
            <a:r>
              <a:rPr lang="en-US" sz="4000" b="1" dirty="0"/>
              <a:t>2.3 of the Regulations on the procedure for the witnessing of the Russian chamber of force </a:t>
            </a:r>
            <a:r>
              <a:rPr lang="en-US" sz="4000" b="1" dirty="0" smtClean="0"/>
              <a:t>majeure</a:t>
            </a:r>
            <a:r>
              <a:rPr lang="ru-RU" sz="4000" b="1" dirty="0" smtClean="0"/>
              <a:t> </a:t>
            </a:r>
            <a:r>
              <a:rPr lang="en-US" sz="4000" b="1" dirty="0" smtClean="0">
                <a:solidFill>
                  <a:srgbClr val="253957"/>
                </a:solidFill>
                <a:sym typeface="Arial Narrow"/>
              </a:rPr>
              <a:t>circumstances </a:t>
            </a:r>
            <a:r>
              <a:rPr lang="en-US" sz="4000" b="1" dirty="0">
                <a:solidFill>
                  <a:srgbClr val="253957"/>
                </a:solidFill>
                <a:sym typeface="Arial Narrow"/>
              </a:rPr>
              <a:t>approved by resolution of the Board of the CCI of the Russian Federation from December 23, 2015 No. </a:t>
            </a:r>
            <a:r>
              <a:rPr lang="en-US" sz="4000" b="1" dirty="0" smtClean="0">
                <a:solidFill>
                  <a:srgbClr val="253957"/>
                </a:solidFill>
                <a:sym typeface="Arial Narrow"/>
              </a:rPr>
              <a:t>173-14</a:t>
            </a:r>
            <a:r>
              <a:rPr lang="en-US" sz="4000" b="1" dirty="0" smtClean="0"/>
              <a:t>).</a:t>
            </a:r>
            <a:endParaRPr lang="ru-RU" sz="4000" b="1" dirty="0" smtClean="0"/>
          </a:p>
          <a:p>
            <a:pPr algn="just">
              <a:spcBef>
                <a:spcPts val="2800"/>
              </a:spcBef>
              <a:buSzPct val="100000"/>
              <a:defRPr sz="2800">
                <a:solidFill>
                  <a:srgbClr val="253957"/>
                </a:solidFill>
                <a:latin typeface="+mn-lt"/>
                <a:ea typeface="+mn-ea"/>
                <a:cs typeface="+mn-cs"/>
                <a:sym typeface="Arial Narrow"/>
              </a:defRPr>
            </a:pPr>
            <a:r>
              <a:rPr lang="ru-RU" sz="4000" b="1" dirty="0" smtClean="0"/>
              <a:t>	</a:t>
            </a:r>
            <a:r>
              <a:rPr lang="en-US" sz="4000" b="1" dirty="0" smtClean="0"/>
              <a:t>For </a:t>
            </a:r>
            <a:r>
              <a:rPr lang="en-US" sz="4000" b="1" dirty="0"/>
              <a:t>the purpose of official confirmation of a force majeure situation, the person has the right to apply to the chamber of Commerce of the Russian Federation, providing the necessary documents and information. </a:t>
            </a:r>
          </a:p>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u="sng" dirty="0"/>
              <a:t>Force majeure clause must be present in international commercial contracts. If it is not available, the CCI will most likely refuse to issue a "certificate of force majeure". In this case, you will have to go to court. An exception may be cases where force majeure is fixed at the legislative level.</a:t>
            </a:r>
          </a:p>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dirty="0" smtClean="0"/>
              <a:t> </a:t>
            </a: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23492"/>
            <a:ext cx="20927434" cy="8792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What confirms the force majeure circumstances in foreign trade transactions</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72571716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marL="742950" indent="-742950" algn="just">
              <a:buAutoNum type="arabicParenR"/>
            </a:pPr>
            <a:r>
              <a:rPr lang="en-US" sz="4000" b="1" dirty="0" smtClean="0"/>
              <a:t>the </a:t>
            </a:r>
            <a:r>
              <a:rPr lang="en-US" sz="4000" b="1" dirty="0"/>
              <a:t>event must be independent of the will of the party who can no longer perform his obligations</a:t>
            </a:r>
            <a:r>
              <a:rPr lang="en-US" sz="4000" b="1" dirty="0" smtClean="0"/>
              <a:t>;</a:t>
            </a:r>
            <a:endParaRPr lang="ru-RU" sz="4000" b="1" dirty="0" smtClean="0"/>
          </a:p>
          <a:p>
            <a:pPr algn="just"/>
            <a:r>
              <a:rPr lang="en-US" sz="4000" b="1" dirty="0" smtClean="0"/>
              <a:t>2</a:t>
            </a:r>
            <a:r>
              <a:rPr lang="en-US" sz="4000" b="1" dirty="0"/>
              <a:t>) the event is exceptional and is not common in specific circumstances and must not have been reasonably foreseeable at the time of entering into the contract</a:t>
            </a:r>
            <a:r>
              <a:rPr lang="en-US" sz="4000" b="1" dirty="0" smtClean="0"/>
              <a:t>;</a:t>
            </a:r>
            <a:endParaRPr lang="ru-RU" sz="4000" b="1" dirty="0" smtClean="0"/>
          </a:p>
          <a:p>
            <a:pPr algn="just"/>
            <a:r>
              <a:rPr lang="en-US" sz="4000" b="1" dirty="0" smtClean="0"/>
              <a:t>3</a:t>
            </a:r>
            <a:r>
              <a:rPr lang="en-US" sz="4000" b="1" dirty="0"/>
              <a:t>) the event must be unavoidable when performing the contract: performance must be impossible and not merely more onerous or more difficult.</a:t>
            </a:r>
            <a:endParaRPr lang="ru-RU" sz="4000" dirty="0"/>
          </a:p>
          <a:p>
            <a:pPr algn="just"/>
            <a:r>
              <a:rPr lang="ru-RU" sz="4000" dirty="0" smtClean="0">
                <a:solidFill>
                  <a:srgbClr val="FF0000"/>
                </a:solidFill>
              </a:rPr>
              <a:t>	</a:t>
            </a:r>
            <a:r>
              <a:rPr lang="en-US" sz="4000" u="sng" dirty="0" smtClean="0">
                <a:solidFill>
                  <a:srgbClr val="FF0000"/>
                </a:solidFill>
              </a:rPr>
              <a:t>The </a:t>
            </a:r>
            <a:r>
              <a:rPr lang="en-US" sz="4000" u="sng" dirty="0">
                <a:solidFill>
                  <a:srgbClr val="FF0000"/>
                </a:solidFill>
              </a:rPr>
              <a:t>coronavirus certainly meets signs </a:t>
            </a:r>
            <a:r>
              <a:rPr lang="en-US" sz="4000" b="1" u="sng" dirty="0">
                <a:solidFill>
                  <a:srgbClr val="FF0000"/>
                </a:solidFill>
              </a:rPr>
              <a:t>one</a:t>
            </a:r>
            <a:r>
              <a:rPr lang="en-US" sz="4000" u="sng" dirty="0">
                <a:solidFill>
                  <a:srgbClr val="FF0000"/>
                </a:solidFill>
              </a:rPr>
              <a:t> and </a:t>
            </a:r>
            <a:r>
              <a:rPr lang="en-US" sz="4000" b="1" u="sng" dirty="0">
                <a:solidFill>
                  <a:srgbClr val="FF0000"/>
                </a:solidFill>
              </a:rPr>
              <a:t>three</a:t>
            </a:r>
            <a:r>
              <a:rPr lang="en-US" sz="4000" u="sng" dirty="0">
                <a:solidFill>
                  <a:srgbClr val="FF0000"/>
                </a:solidFill>
              </a:rPr>
              <a:t> from the list above. </a:t>
            </a:r>
            <a:r>
              <a:rPr lang="en-US" sz="4000" dirty="0"/>
              <a:t>However, the parties may have different views on its exclusivity and its ability to anticipate the onset of an epidemic. </a:t>
            </a:r>
            <a:endParaRPr lang="ru-RU" sz="4000" dirty="0"/>
          </a:p>
          <a:p>
            <a:pPr algn="just"/>
            <a:r>
              <a:rPr lang="en-US" sz="4000" dirty="0"/>
              <a:t>	Someone can make the argument that there have been several global epidemics over the past two decades (SARS, Ebola, swine flu), which deprives the coronavirus of an exceptional character. As a counterargument, the other side may claim that the effects of the coronavirus are so different from previous pandemics that the current virus was impossible to predict.</a:t>
            </a:r>
            <a:endParaRPr lang="ru-RU" sz="4000" dirty="0"/>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smtClean="0">
                <a:solidFill>
                  <a:srgbClr val="7030A0"/>
                </a:solidFill>
              </a:rPr>
              <a:t>Features </a:t>
            </a:r>
            <a:r>
              <a:rPr lang="en-US" sz="4800" dirty="0">
                <a:solidFill>
                  <a:srgbClr val="7030A0"/>
                </a:solidFill>
              </a:rPr>
              <a:t>of an event that can be qualified as force </a:t>
            </a:r>
            <a:r>
              <a:rPr lang="en-US" sz="4800" dirty="0" smtClean="0">
                <a:solidFill>
                  <a:srgbClr val="7030A0"/>
                </a:solidFill>
              </a:rPr>
              <a:t>majeure</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47591751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just"/>
            <a:r>
              <a:rPr lang="en-US" sz="4000" b="1" dirty="0"/>
              <a:t>	Requirements for excusing </a:t>
            </a:r>
            <a:r>
              <a:rPr lang="en-US" sz="4000" b="1" dirty="0" smtClean="0"/>
              <a:t>non-performance</a:t>
            </a:r>
            <a:r>
              <a:rPr lang="ru-RU" sz="4000" b="1" dirty="0" smtClean="0"/>
              <a:t>:</a:t>
            </a:r>
            <a:endParaRPr lang="ru-RU" sz="4000" dirty="0"/>
          </a:p>
          <a:p>
            <a:pPr algn="just">
              <a:spcBef>
                <a:spcPts val="2800"/>
              </a:spcBef>
              <a:buSzPct val="100000"/>
              <a:defRPr sz="2800">
                <a:solidFill>
                  <a:srgbClr val="253957"/>
                </a:solidFill>
                <a:latin typeface="+mn-lt"/>
                <a:ea typeface="+mn-ea"/>
                <a:cs typeface="+mn-cs"/>
                <a:sym typeface="Arial Narrow"/>
              </a:defRPr>
            </a:pPr>
            <a:r>
              <a:rPr lang="ru-RU" sz="4000" b="1" dirty="0" smtClean="0"/>
              <a:t>	</a:t>
            </a:r>
            <a:r>
              <a:rPr lang="en-US" sz="4000" b="1" dirty="0" smtClean="0"/>
              <a:t>The </a:t>
            </a:r>
            <a:r>
              <a:rPr lang="en-US" sz="4000" b="1" dirty="0"/>
              <a:t>common basis, for most contract clauses, the CISG and the civilian laws </a:t>
            </a:r>
            <a:r>
              <a:rPr lang="en-US" sz="4000" b="1" dirty="0" smtClean="0"/>
              <a:t>in many states, </a:t>
            </a:r>
            <a:r>
              <a:rPr lang="en-US" sz="4000" b="1" dirty="0"/>
              <a:t>is that a party is excused for non-performance if an external, unforeseeable and irresistible event prevents fulfilment of that party’s contract obligations. The affected party has to give timely notice to the other party, and it has to mitigate the consequences of the force majeure event.</a:t>
            </a:r>
          </a:p>
          <a:p>
            <a:pPr algn="just">
              <a:spcBef>
                <a:spcPts val="2800"/>
              </a:spcBef>
              <a:buSzPct val="100000"/>
              <a:defRPr sz="2800">
                <a:solidFill>
                  <a:srgbClr val="253957"/>
                </a:solidFill>
                <a:latin typeface="+mn-lt"/>
                <a:ea typeface="+mn-ea"/>
                <a:cs typeface="+mn-cs"/>
                <a:sym typeface="Arial Narrow"/>
              </a:defRPr>
            </a:pPr>
            <a:r>
              <a:rPr lang="en-US" sz="4000" b="1" dirty="0"/>
              <a:t>		</a:t>
            </a:r>
            <a:r>
              <a:rPr lang="en-US" sz="4000" b="1" u="sng" dirty="0">
                <a:solidFill>
                  <a:srgbClr val="FF0000"/>
                </a:solidFill>
              </a:rPr>
              <a:t>In the context of the COVID-19 pandemic, this means that a party is excused for non-performance of its obligations if it notifies timely the other party and it proves that the pandemic was </a:t>
            </a:r>
            <a:endParaRPr lang="ru-RU" sz="4000" b="1" u="sng" dirty="0" smtClean="0">
              <a:solidFill>
                <a:srgbClr val="FF0000"/>
              </a:solidFill>
            </a:endParaRPr>
          </a:p>
          <a:p>
            <a:pPr algn="just">
              <a:spcBef>
                <a:spcPts val="2800"/>
              </a:spcBef>
              <a:buSzPct val="100000"/>
              <a:defRPr sz="2800">
                <a:solidFill>
                  <a:srgbClr val="253957"/>
                </a:solidFill>
                <a:latin typeface="+mn-lt"/>
                <a:ea typeface="+mn-ea"/>
                <a:cs typeface="+mn-cs"/>
                <a:sym typeface="Arial Narrow"/>
              </a:defRPr>
            </a:pPr>
            <a:r>
              <a:rPr lang="ru-RU" sz="4000" b="1" dirty="0" smtClean="0">
                <a:solidFill>
                  <a:srgbClr val="FF0000"/>
                </a:solidFill>
              </a:rPr>
              <a:t>1</a:t>
            </a:r>
            <a:r>
              <a:rPr lang="ru-RU" sz="4000" b="1" i="1" dirty="0" smtClean="0">
                <a:solidFill>
                  <a:srgbClr val="FF0000"/>
                </a:solidFill>
              </a:rPr>
              <a:t>) </a:t>
            </a:r>
            <a:r>
              <a:rPr lang="en-US" sz="4000" b="1" i="1" dirty="0" smtClean="0">
                <a:solidFill>
                  <a:srgbClr val="FF0000"/>
                </a:solidFill>
              </a:rPr>
              <a:t>an </a:t>
            </a:r>
            <a:r>
              <a:rPr lang="en-US" sz="4000" b="1" i="1" dirty="0">
                <a:solidFill>
                  <a:srgbClr val="FF0000"/>
                </a:solidFill>
              </a:rPr>
              <a:t>event beyond that party’s control, </a:t>
            </a:r>
            <a:r>
              <a:rPr lang="ru-RU" sz="4000" b="1" i="1" dirty="0" smtClean="0">
                <a:solidFill>
                  <a:srgbClr val="FF0000"/>
                </a:solidFill>
              </a:rPr>
              <a:t>2) </a:t>
            </a:r>
            <a:r>
              <a:rPr lang="en-US" sz="4000" b="1" i="1" dirty="0" smtClean="0">
                <a:solidFill>
                  <a:srgbClr val="FF0000"/>
                </a:solidFill>
              </a:rPr>
              <a:t>not </a:t>
            </a:r>
            <a:r>
              <a:rPr lang="en-US" sz="4000" b="1" i="1" dirty="0">
                <a:solidFill>
                  <a:srgbClr val="FF0000"/>
                </a:solidFill>
              </a:rPr>
              <a:t>foreseeable, </a:t>
            </a:r>
            <a:r>
              <a:rPr lang="ru-RU" sz="4000" b="1" i="1" dirty="0">
                <a:solidFill>
                  <a:srgbClr val="FF0000"/>
                </a:solidFill>
              </a:rPr>
              <a:t>3</a:t>
            </a:r>
            <a:r>
              <a:rPr lang="en-US" sz="4000" b="1" i="1" dirty="0" smtClean="0">
                <a:solidFill>
                  <a:srgbClr val="FF0000"/>
                </a:solidFill>
              </a:rPr>
              <a:t>) </a:t>
            </a:r>
            <a:r>
              <a:rPr lang="en-US" sz="4000" b="1" i="1" dirty="0">
                <a:solidFill>
                  <a:srgbClr val="FF0000"/>
                </a:solidFill>
              </a:rPr>
              <a:t>whose effects could not be overcome, and </a:t>
            </a:r>
            <a:r>
              <a:rPr lang="ru-RU" sz="4000" b="1" i="1" dirty="0" smtClean="0">
                <a:solidFill>
                  <a:srgbClr val="FF0000"/>
                </a:solidFill>
              </a:rPr>
              <a:t>4</a:t>
            </a:r>
            <a:r>
              <a:rPr lang="en-US" sz="4000" b="1" i="1" dirty="0" smtClean="0">
                <a:solidFill>
                  <a:srgbClr val="FF0000"/>
                </a:solidFill>
              </a:rPr>
              <a:t>) </a:t>
            </a:r>
            <a:r>
              <a:rPr lang="en-US" sz="4000" b="1" i="1" dirty="0">
                <a:solidFill>
                  <a:srgbClr val="FF0000"/>
                </a:solidFill>
              </a:rPr>
              <a:t>that prevented fulfilment of the contract. </a:t>
            </a:r>
          </a:p>
          <a:p>
            <a:pPr algn="just">
              <a:spcBef>
                <a:spcPts val="2800"/>
              </a:spcBef>
              <a:buSzPct val="100000"/>
              <a:defRPr sz="2800">
                <a:solidFill>
                  <a:srgbClr val="253957"/>
                </a:solidFill>
                <a:latin typeface="+mn-lt"/>
                <a:ea typeface="+mn-ea"/>
                <a:cs typeface="+mn-cs"/>
                <a:sym typeface="Arial Narrow"/>
              </a:defRPr>
            </a:pPr>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ru-RU" sz="4800" dirty="0" smtClean="0">
                <a:solidFill>
                  <a:srgbClr val="7030A0"/>
                </a:solidFill>
              </a:rPr>
              <a:t> </a:t>
            </a:r>
            <a:r>
              <a:rPr lang="en-US" sz="4800" dirty="0" smtClean="0">
                <a:solidFill>
                  <a:srgbClr val="7030A0"/>
                </a:solidFill>
              </a:rPr>
              <a:t>be </a:t>
            </a:r>
            <a:r>
              <a:rPr lang="en-US" sz="4800" dirty="0">
                <a:solidFill>
                  <a:srgbClr val="7030A0"/>
                </a:solidFill>
              </a:rPr>
              <a:t>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09681558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In </a:t>
            </a:r>
            <a:r>
              <a:rPr lang="en-US" sz="4000" b="1" dirty="0">
                <a:sym typeface="Arial Narrow"/>
              </a:rPr>
              <a:t>an unprecedented global crisis, the performance of contractual obligations has become very difficult, if not impossible, for many economic players who consequently are tempted to find a way to circumvent them. </a:t>
            </a:r>
            <a:r>
              <a:rPr lang="en-US" sz="4000" b="1" u="sng" dirty="0">
                <a:sym typeface="Arial Narrow"/>
              </a:rPr>
              <a:t>The crisis linked to the Covid-19 epidemic and the measures taken by governments</a:t>
            </a:r>
            <a:r>
              <a:rPr lang="en-US" sz="4000" b="1" dirty="0">
                <a:sym typeface="Arial Narrow"/>
              </a:rPr>
              <a:t> to limit the propagation of the virus has resulted in a number of companies being unable to perform or having great difficulty in performing their contractual obligations. If COVID-19-related lockdown measures affected performance of </a:t>
            </a:r>
            <a:r>
              <a:rPr lang="en-US" sz="4000" b="1" dirty="0" smtClean="0">
                <a:sym typeface="Arial Narrow"/>
              </a:rPr>
              <a:t>an international </a:t>
            </a:r>
            <a:r>
              <a:rPr lang="en-US" sz="4000" b="1" dirty="0">
                <a:sym typeface="Arial Narrow"/>
              </a:rPr>
              <a:t>commercial contract, the party who could not perform its obligations will seek to avoid being held liable for breach of contract. </a:t>
            </a:r>
            <a:endParaRPr lang="ru-RU" sz="4000" b="1" dirty="0" smtClean="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a:sym typeface="Arial Narrow"/>
              </a:rPr>
              <a:t>In such situations, the parties want to know what the contract, law and legal practice provide for in case of such circumstances.</a:t>
            </a:r>
            <a:r>
              <a:rPr lang="en-US" sz="4000" dirty="0">
                <a:sym typeface="Arial Narrow"/>
              </a:rPr>
              <a:t> </a:t>
            </a:r>
            <a:endParaRPr lang="en-US" sz="4000" dirty="0" smtClean="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a:sym typeface="Arial Narrow"/>
              </a:rPr>
              <a:t>T</a:t>
            </a:r>
            <a:r>
              <a:rPr lang="en-US" sz="4000" b="1" dirty="0" smtClean="0">
                <a:sym typeface="Arial Narrow"/>
              </a:rPr>
              <a:t>he </a:t>
            </a:r>
            <a:r>
              <a:rPr lang="en-US" sz="4000" b="1" dirty="0">
                <a:sym typeface="Arial Narrow"/>
              </a:rPr>
              <a:t>question is </a:t>
            </a:r>
            <a:r>
              <a:rPr lang="en-US" sz="4000" b="1" i="1" u="sng" dirty="0">
                <a:sym typeface="Arial Narrow"/>
              </a:rPr>
              <a:t>what should the parties to the international commercial contracts do and whether the situation with COVID-19 can be considered as force majeure or there are some other legal instruments to resolve this situation.</a:t>
            </a:r>
            <a:endParaRPr lang="en-US" sz="4000" dirty="0">
              <a:sym typeface="Arial Narrow"/>
            </a:endParaRPr>
          </a:p>
          <a:p>
            <a:pPr algn="l">
              <a:spcBef>
                <a:spcPts val="2800"/>
              </a:spcBef>
              <a:buSzPct val="100000"/>
              <a:defRPr sz="2800">
                <a:solidFill>
                  <a:srgbClr val="253957"/>
                </a:solidFill>
                <a:latin typeface="+mn-lt"/>
                <a:ea typeface="+mn-ea"/>
                <a:cs typeface="+mn-cs"/>
                <a:sym typeface="Arial Narrow"/>
              </a:defRPr>
            </a:pPr>
            <a:endParaRPr lang="ru-RU" dirty="0" smtClean="0"/>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Impact of coronavirus on international commercial contracts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17782646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just"/>
            <a:r>
              <a:rPr lang="en-US" sz="4000" b="1" dirty="0"/>
              <a:t>	</a:t>
            </a:r>
            <a:r>
              <a:rPr lang="en-US" sz="4000" b="1" u="sng" dirty="0"/>
              <a:t>The event must be </a:t>
            </a:r>
            <a:r>
              <a:rPr lang="en-US" sz="4000" b="1" u="sng" dirty="0" smtClean="0"/>
              <a:t>beyond party’s </a:t>
            </a:r>
            <a:r>
              <a:rPr lang="en-US" sz="4000" b="1" u="sng" dirty="0"/>
              <a:t>control</a:t>
            </a:r>
            <a:r>
              <a:rPr lang="ru-RU" sz="4000" b="1" dirty="0" smtClean="0"/>
              <a:t>	</a:t>
            </a:r>
            <a:endParaRPr lang="en-US" sz="4000" b="1" dirty="0" smtClean="0"/>
          </a:p>
          <a:p>
            <a:pPr algn="just"/>
            <a:r>
              <a:rPr lang="ru-RU" sz="4000" i="1" dirty="0"/>
              <a:t> </a:t>
            </a:r>
            <a:r>
              <a:rPr lang="en-US" sz="4000" u="sng" dirty="0"/>
              <a:t>Therefore, if the production facilities of a party were subject to lockdown, making it impossible to produce the goods that were the object of the contract, the first requirement for invoking force majeure is met.</a:t>
            </a:r>
            <a:endParaRPr lang="ru-RU" sz="4000" u="sng" dirty="0"/>
          </a:p>
          <a:p>
            <a:pPr algn="just"/>
            <a:r>
              <a:rPr lang="en-US" sz="4000" dirty="0"/>
              <a:t>		</a:t>
            </a:r>
            <a:r>
              <a:rPr lang="en-US" sz="4000" i="1" dirty="0"/>
              <a:t>Less clear is a situation in which the pandemic affects a party’s performance further up in its production chain—for example, delivery of raw materials. The pandemic is an external event, but the choice of how to procure raw materials is within the control of the affected party. Assume that delivery of raw materials becomes impossible because the affected party’s country closed the borders to deliveries from the supplier’s country: will supplier failure due to the pandemic qualify as force majeure? There is no unitary answer to this question, not even within the civil law family. </a:t>
            </a:r>
            <a:endParaRPr lang="ru-RU" sz="4000" dirty="0"/>
          </a:p>
          <a:p>
            <a:pPr algn="just"/>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631122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669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b="1" dirty="0"/>
              <a:t>	</a:t>
            </a:r>
            <a:r>
              <a:rPr lang="en-US" sz="4000" b="1" u="sng" dirty="0"/>
              <a:t>The event must be </a:t>
            </a:r>
            <a:r>
              <a:rPr lang="en-US" sz="4000" b="1" u="sng" dirty="0" smtClean="0"/>
              <a:t>beyond party’s </a:t>
            </a:r>
            <a:r>
              <a:rPr lang="en-US" sz="4000" b="1" u="sng" dirty="0"/>
              <a:t>control</a:t>
            </a:r>
            <a:r>
              <a:rPr lang="ru-RU" sz="4000" b="1" dirty="0" smtClean="0"/>
              <a:t>	</a:t>
            </a:r>
            <a:endParaRPr lang="en-US" sz="4000" b="1" dirty="0" smtClean="0"/>
          </a:p>
          <a:p>
            <a:pPr algn="just"/>
            <a:r>
              <a:rPr lang="ru-RU" sz="4000" i="1" dirty="0"/>
              <a:t> </a:t>
            </a:r>
            <a:r>
              <a:rPr lang="en-US" sz="4000" i="1" dirty="0"/>
              <a:t>According to the prevailing (but not the only) interpretation of the CISG, the choice of supplier falls within the sphere of risk of the producer: “In general, the seller is not exempted under Article 79(1) when those within its sphere of risk fail to perform; for example, the seller’s own staff or personnel and those engaged to provide the seller with raw materials or semi-manufactured goods.” </a:t>
            </a:r>
            <a:r>
              <a:rPr lang="en-US" sz="4000" i="1" dirty="0">
                <a:solidFill>
                  <a:srgbClr val="FF0000"/>
                </a:solidFill>
              </a:rPr>
              <a:t>Therefore, a party who did not receive its raw materials due to delivery restrictions imposed in the COVID-19 emergency will not be able to invoke force majeure under the CISG – at least not as long as there are alternative suppliers. The first requirement for invoking force majeure, therefore, is not </a:t>
            </a:r>
            <a:r>
              <a:rPr lang="en-US" sz="4000" i="1" dirty="0" smtClean="0">
                <a:solidFill>
                  <a:srgbClr val="FF0000"/>
                </a:solidFill>
              </a:rPr>
              <a:t>met.</a:t>
            </a:r>
          </a:p>
          <a:p>
            <a:pPr algn="just"/>
            <a:r>
              <a:rPr lang="en-US" sz="4000" i="1" dirty="0" smtClean="0"/>
              <a:t>In </a:t>
            </a:r>
            <a:r>
              <a:rPr lang="en-US" sz="4000" i="1" dirty="0"/>
              <a:t>Germany and in Norway, for example, the affected party may be excused if it proves that it has not acted negligently, even though the event affected that party’s own procurement risk. </a:t>
            </a:r>
            <a:r>
              <a:rPr lang="en-US" sz="4000" i="1" dirty="0" smtClean="0">
                <a:solidFill>
                  <a:srgbClr val="FF0000"/>
                </a:solidFill>
              </a:rPr>
              <a:t>If </a:t>
            </a:r>
            <a:r>
              <a:rPr lang="en-US" sz="4000" i="1" dirty="0">
                <a:solidFill>
                  <a:srgbClr val="FF0000"/>
                </a:solidFill>
              </a:rPr>
              <a:t>a party can prove that it has acted diligently when it chose the supplier, it will not be considered liable if the supplier fails to deliver the raw materials. The first requirement for invoking force majeure, therefore, is met.</a:t>
            </a:r>
            <a:endParaRPr lang="ru-RU" sz="4000" dirty="0">
              <a:solidFill>
                <a:srgbClr val="FF0000"/>
              </a:solidFill>
            </a:endParaRPr>
          </a:p>
          <a:p>
            <a:pPr algn="just"/>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412474619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just"/>
            <a:r>
              <a:rPr lang="en-US" sz="4000" b="1" dirty="0"/>
              <a:t>	</a:t>
            </a:r>
            <a:r>
              <a:rPr lang="en-US" sz="4000" b="1" u="sng" dirty="0"/>
              <a:t>The event must be </a:t>
            </a:r>
            <a:r>
              <a:rPr lang="en-US" sz="4000" b="1" u="sng" dirty="0" smtClean="0"/>
              <a:t>unforeseeable</a:t>
            </a:r>
          </a:p>
          <a:p>
            <a:pPr algn="just"/>
            <a:r>
              <a:rPr lang="ru-RU" sz="4000" b="1" dirty="0" smtClean="0"/>
              <a:t>	</a:t>
            </a:r>
            <a:endParaRPr lang="en-US" sz="4000" b="1" dirty="0" smtClean="0"/>
          </a:p>
          <a:p>
            <a:pPr algn="just"/>
            <a:r>
              <a:rPr lang="ru-RU" sz="4000" i="1" dirty="0"/>
              <a:t> </a:t>
            </a:r>
            <a:r>
              <a:rPr lang="en-US" sz="4000" dirty="0" err="1"/>
              <a:t>Unforeseeability</a:t>
            </a:r>
            <a:r>
              <a:rPr lang="en-US" sz="4000" dirty="0"/>
              <a:t> will be assessed on a case-by-case basis, taking into consideration the specific circumstances. </a:t>
            </a:r>
            <a:r>
              <a:rPr lang="en-US" sz="4000" dirty="0">
                <a:solidFill>
                  <a:srgbClr val="FF0000"/>
                </a:solidFill>
              </a:rPr>
              <a:t>In the case of the COVID-19, it is fair to assume that the lockdown was foreseeable if the contract was entered into after the WHO international crisis declaration or the pandemic declaration.</a:t>
            </a:r>
            <a:r>
              <a:rPr lang="en-US" sz="4000" dirty="0"/>
              <a:t> However, the specific circumstances of the case may lead to consideration that the event was foreseeable even before that date, for example, if the contract was to be performed in a region that was already hit by the virus prior to the WHO declarations.</a:t>
            </a:r>
            <a:endParaRPr lang="ru-RU" sz="4000" dirty="0"/>
          </a:p>
          <a:p>
            <a:pPr algn="just"/>
            <a:endParaRPr sz="40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633658409"/>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l"/>
            <a:r>
              <a:rPr lang="en-US" sz="4000" b="1" dirty="0"/>
              <a:t>	</a:t>
            </a:r>
            <a:r>
              <a:rPr lang="en-US" sz="4000" b="1" u="sng" dirty="0"/>
              <a:t>The consequences may not be reasonably </a:t>
            </a:r>
            <a:r>
              <a:rPr lang="en-US" sz="4000" b="1" u="sng" dirty="0" smtClean="0"/>
              <a:t>overcome</a:t>
            </a:r>
          </a:p>
          <a:p>
            <a:pPr algn="l"/>
            <a:endParaRPr lang="ru-RU" sz="4000" dirty="0"/>
          </a:p>
          <a:p>
            <a:pPr algn="just"/>
            <a:r>
              <a:rPr lang="en-US" sz="4000" u="sng" dirty="0"/>
              <a:t>A party is excused only if it has made reasonable efforts to overcome the effects of the event</a:t>
            </a:r>
            <a:r>
              <a:rPr lang="en-US" sz="4000" dirty="0"/>
              <a:t>. In the example of procurement of raw materials disrupted by transport restrictions, this means that the affected party will have to pursue alternative sources of procurement, even though this means an increase in procurement costs. The affected party, however, is only expected to overcome the effects of the event as long as this requires reasonable efforts. </a:t>
            </a:r>
            <a:r>
              <a:rPr lang="en-US" sz="4000" u="sng" dirty="0"/>
              <a:t>If the effects may be overcome, but this requires a disproportionate effort, non-performance will be excused</a:t>
            </a:r>
            <a:r>
              <a:rPr lang="en-US" sz="4000" dirty="0"/>
              <a:t>. Depending on the contract, this may mean that the affected party must fulfil its obligations even if this entails taking losses – as long as the losses are not unbearable</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33565528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l"/>
            <a:r>
              <a:rPr lang="en-US" sz="4000" b="1" dirty="0"/>
              <a:t>	</a:t>
            </a:r>
            <a:r>
              <a:rPr lang="en-US" sz="4000" b="1" u="sng" dirty="0"/>
              <a:t>Performance must be </a:t>
            </a:r>
            <a:r>
              <a:rPr lang="en-US" sz="4000" b="1" u="sng" dirty="0" smtClean="0"/>
              <a:t>prevented</a:t>
            </a:r>
          </a:p>
          <a:p>
            <a:pPr algn="l"/>
            <a:endParaRPr lang="ru-RU" sz="4000" dirty="0"/>
          </a:p>
          <a:p>
            <a:pPr algn="just"/>
            <a:r>
              <a:rPr lang="en-US" sz="4000" dirty="0"/>
              <a:t>Under German and Norwegian law, force majeure is triggered if performance has become excessively burdensome for that party, or if the effort required to perform is not proportionate to that party’s interest in the contract. </a:t>
            </a:r>
            <a:r>
              <a:rPr lang="en-US" sz="4000" u="sng" dirty="0"/>
              <a:t>In other systems, such as in France and in Italy, it is necessary that performance has become physically or legally impossible.</a:t>
            </a:r>
            <a:r>
              <a:rPr lang="en-US" sz="4000" dirty="0"/>
              <a:t> In these systems, if performance has become excessively burdensome (which is sometimes defined as hardship), but is still possible, force majeure is not applicable. A different mechanism is available for hardship, with different effects. </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911758185"/>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l"/>
            <a:r>
              <a:rPr lang="en-US" sz="4000" b="1" dirty="0"/>
              <a:t>	</a:t>
            </a:r>
            <a:r>
              <a:rPr lang="en-US" sz="4000" b="1" u="sng" dirty="0"/>
              <a:t>EU </a:t>
            </a:r>
            <a:r>
              <a:rPr lang="en-US" sz="4000" b="1" u="sng" dirty="0" smtClean="0"/>
              <a:t>law, French</a:t>
            </a:r>
            <a:r>
              <a:rPr lang="ru-RU" sz="4000" b="1" u="sng" dirty="0" smtClean="0"/>
              <a:t> </a:t>
            </a:r>
            <a:r>
              <a:rPr lang="en-US" sz="4000" b="1" u="sng" dirty="0" smtClean="0"/>
              <a:t>and Russian </a:t>
            </a:r>
            <a:r>
              <a:rPr lang="en-US" sz="4000" b="1" u="sng" dirty="0" smtClean="0"/>
              <a:t>case law </a:t>
            </a:r>
            <a:r>
              <a:rPr lang="en-US" sz="4000" b="1" u="sng" dirty="0"/>
              <a:t>recognizes </a:t>
            </a:r>
            <a:r>
              <a:rPr lang="en-US" sz="4000" b="1" u="sng" dirty="0" err="1" smtClean="0"/>
              <a:t>Covid</a:t>
            </a:r>
            <a:r>
              <a:rPr lang="en-US" sz="4000" b="1" u="sng" dirty="0" smtClean="0"/>
              <a:t> -19 as </a:t>
            </a:r>
            <a:r>
              <a:rPr lang="en-US" sz="4000" b="1" u="sng" dirty="0"/>
              <a:t>force majeure</a:t>
            </a:r>
            <a:endParaRPr lang="en-US" sz="4000" b="1" u="sng" dirty="0" smtClean="0"/>
          </a:p>
          <a:p>
            <a:pPr algn="l"/>
            <a:endParaRPr lang="ru-RU" sz="4000" dirty="0"/>
          </a:p>
          <a:p>
            <a:pPr algn="just"/>
            <a:r>
              <a:rPr lang="en-US" sz="4000" dirty="0" smtClean="0"/>
              <a:t>	</a:t>
            </a:r>
            <a:r>
              <a:rPr lang="en-US" sz="4000" b="1" u="sng" dirty="0" smtClean="0">
                <a:solidFill>
                  <a:srgbClr val="00B050"/>
                </a:solidFill>
              </a:rPr>
              <a:t>EU </a:t>
            </a:r>
            <a:r>
              <a:rPr lang="en-US" sz="4000" b="1" u="sng" dirty="0">
                <a:solidFill>
                  <a:srgbClr val="00B050"/>
                </a:solidFill>
              </a:rPr>
              <a:t>law </a:t>
            </a:r>
            <a:r>
              <a:rPr lang="en-US" sz="4000" dirty="0"/>
              <a:t>Since the COVID-19 outbreak </a:t>
            </a:r>
            <a:r>
              <a:rPr lang="en-US" sz="4000" b="1" i="1" dirty="0"/>
              <a:t>is an unforeseen event constituting force majeure likely to impede the affected economic entities</a:t>
            </a:r>
            <a:r>
              <a:rPr lang="en-US" sz="4000" dirty="0"/>
              <a:t> - </a:t>
            </a:r>
            <a:r>
              <a:rPr lang="en-US" sz="4000" b="1" u="sng" dirty="0"/>
              <a:t>On the consequences of the COVID-19 outbreak on anti-dumping and anti-subsidy investigations </a:t>
            </a:r>
            <a:r>
              <a:rPr lang="en-US" sz="4000" b="1" u="sng" dirty="0">
                <a:solidFill>
                  <a:srgbClr val="00B050"/>
                </a:solidFill>
              </a:rPr>
              <a:t>(2020/C 86/06)</a:t>
            </a:r>
            <a:endParaRPr lang="ru-RU" sz="4000" dirty="0">
              <a:solidFill>
                <a:srgbClr val="00B050"/>
              </a:solidFill>
            </a:endParaRPr>
          </a:p>
          <a:p>
            <a:pPr algn="just"/>
            <a:r>
              <a:rPr lang="en-US" sz="4000" dirty="0"/>
              <a:t>	In the case </a:t>
            </a:r>
            <a:r>
              <a:rPr lang="en-US" sz="4000" dirty="0" smtClean="0"/>
              <a:t>of Covid-19</a:t>
            </a:r>
            <a:r>
              <a:rPr lang="en-US" sz="4000" dirty="0"/>
              <a:t>, the situation is without precedent due to the widespread nature and seriousness of the virus, therefore </a:t>
            </a:r>
            <a:r>
              <a:rPr lang="en-US" sz="4000" dirty="0" smtClean="0">
                <a:solidFill>
                  <a:srgbClr val="00B050"/>
                </a:solidFill>
              </a:rPr>
              <a:t>French </a:t>
            </a:r>
            <a:r>
              <a:rPr lang="en-US" sz="4000" dirty="0">
                <a:solidFill>
                  <a:srgbClr val="00B050"/>
                </a:solidFill>
              </a:rPr>
              <a:t>courts </a:t>
            </a:r>
            <a:r>
              <a:rPr lang="en-US" sz="4000" dirty="0"/>
              <a:t>might consider in certain cases that the conditions of a force majeure event have been met. </a:t>
            </a:r>
            <a:r>
              <a:rPr lang="en-US" sz="4000" dirty="0" smtClean="0">
                <a:solidFill>
                  <a:srgbClr val="00B050"/>
                </a:solidFill>
              </a:rPr>
              <a:t>(Court </a:t>
            </a:r>
            <a:r>
              <a:rPr lang="en-US" sz="4000" dirty="0">
                <a:solidFill>
                  <a:srgbClr val="00B050"/>
                </a:solidFill>
              </a:rPr>
              <a:t>of Appeal of Colmar, 16 March 2020, No. 20/01142; </a:t>
            </a:r>
            <a:r>
              <a:rPr lang="en-US" sz="4000" dirty="0" smtClean="0">
                <a:solidFill>
                  <a:srgbClr val="00B050"/>
                </a:solidFill>
              </a:rPr>
              <a:t>Court </a:t>
            </a:r>
            <a:r>
              <a:rPr lang="en-US" sz="4000" dirty="0">
                <a:solidFill>
                  <a:srgbClr val="00B050"/>
                </a:solidFill>
              </a:rPr>
              <a:t>of appeal of Bordeaux, 19 March 2020, No. 20/01415</a:t>
            </a:r>
            <a:r>
              <a:rPr lang="en-US" sz="4000" dirty="0" smtClean="0">
                <a:solidFill>
                  <a:srgbClr val="00B050"/>
                </a:solidFill>
              </a:rPr>
              <a:t>).</a:t>
            </a:r>
          </a:p>
          <a:p>
            <a:pPr algn="just"/>
            <a:r>
              <a:rPr lang="en-US" sz="4000" dirty="0" smtClean="0"/>
              <a:t>	</a:t>
            </a:r>
            <a:r>
              <a:rPr lang="en-US" sz="4000" dirty="0" smtClean="0">
                <a:solidFill>
                  <a:srgbClr val="00B050"/>
                </a:solidFill>
              </a:rPr>
              <a:t>The </a:t>
            </a:r>
            <a:r>
              <a:rPr lang="en-US" sz="4000" dirty="0">
                <a:solidFill>
                  <a:srgbClr val="00B050"/>
                </a:solidFill>
              </a:rPr>
              <a:t>Supreme Court of the Russian Federation </a:t>
            </a:r>
            <a:r>
              <a:rPr lang="en-US" sz="4000" dirty="0"/>
              <a:t>explained that </a:t>
            </a:r>
            <a:r>
              <a:rPr lang="en-US" sz="4000" dirty="0" smtClean="0"/>
              <a:t>Covid-19 is </a:t>
            </a:r>
            <a:r>
              <a:rPr lang="en-US" sz="4000" dirty="0"/>
              <a:t>recognized as a </a:t>
            </a:r>
            <a:r>
              <a:rPr lang="en-US" sz="4000" dirty="0" smtClean="0"/>
              <a:t>force majeure </a:t>
            </a:r>
            <a:r>
              <a:rPr lang="en-US" sz="4000" dirty="0"/>
              <a:t>only together with restrictive measures, and if your business is not affected by these restrictive measures, then we cannot refer to force </a:t>
            </a:r>
            <a:r>
              <a:rPr lang="en-US" sz="4000" dirty="0" smtClean="0"/>
              <a:t>majeure. </a:t>
            </a:r>
            <a:endParaRPr lang="ru-RU" sz="4000" dirty="0"/>
          </a:p>
          <a:p>
            <a:pPr algn="just"/>
            <a:endParaRPr lang="ru-RU" sz="4000" dirty="0">
              <a:solidFill>
                <a:srgbClr val="00B050"/>
              </a:solidFill>
            </a:endParaRP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61917194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83014"/>
            <a:ext cx="21523142" cy="842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l"/>
            <a:r>
              <a:rPr lang="en-US" sz="4000" b="1" dirty="0"/>
              <a:t>	</a:t>
            </a:r>
            <a:r>
              <a:rPr lang="en-US" sz="4000" b="1" u="sng" dirty="0"/>
              <a:t>Effects of force majeure on </a:t>
            </a:r>
            <a:r>
              <a:rPr lang="en-US" sz="4000" b="1" u="sng" dirty="0" smtClean="0"/>
              <a:t>contracts</a:t>
            </a:r>
          </a:p>
          <a:p>
            <a:pPr algn="l"/>
            <a:endParaRPr lang="ru-RU" sz="4000" dirty="0"/>
          </a:p>
          <a:p>
            <a:pPr algn="just"/>
            <a:r>
              <a:rPr lang="en-US" sz="4000" dirty="0" smtClean="0"/>
              <a:t>	</a:t>
            </a:r>
            <a:r>
              <a:rPr lang="en-US" sz="4000" b="1" dirty="0">
                <a:solidFill>
                  <a:srgbClr val="FF0000"/>
                </a:solidFill>
              </a:rPr>
              <a:t>The effects of a force majeure situation are, generally, that performance of the contract is suspended without liability for any of the parties. This is quite relevant to the COVID-19 emergency, as lockdown has temporary effects. In practice, performance of the contract shall be resumed after the lockdown measures no longer are in force, and each party will bear the consequences that the delay had on that party’s interests</a:t>
            </a:r>
            <a:r>
              <a:rPr lang="en-US" sz="4000" b="1" dirty="0"/>
              <a:t>.</a:t>
            </a:r>
            <a:r>
              <a:rPr lang="en-US" sz="4000" dirty="0"/>
              <a:t> However, the contract may be terminated if the other party loses interest in the belated performance of the contract. Generally, both parties are under an obligation to perform in good faith and thus attempt to overcome the effects of the force majeure event. This means that the parties may need to renegotiate the contract, for example, modifying volumes and time of performance, to reflect the changed interests after the suspension ceases to have effect.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endParaRPr lang="ru-RU" sz="4800" dirty="0" smtClean="0">
              <a:solidFill>
                <a:srgbClr val="7030A0"/>
              </a:solidFill>
            </a:endParaRPr>
          </a:p>
          <a:p>
            <a:pPr lvl="0" algn="ctr">
              <a:defRPr sz="3000">
                <a:solidFill>
                  <a:srgbClr val="253957"/>
                </a:solidFill>
                <a:latin typeface="+mn-lt"/>
                <a:ea typeface="+mn-ea"/>
                <a:cs typeface="+mn-cs"/>
                <a:sym typeface="Arial Narrow"/>
              </a:defRPr>
            </a:pPr>
            <a:endParaRPr lang="ru-RU" sz="4800" dirty="0">
              <a:solidFill>
                <a:srgbClr val="7030A0"/>
              </a:solidFill>
            </a:endParaRPr>
          </a:p>
          <a:p>
            <a:pPr lvl="0" algn="ctr">
              <a:defRPr sz="3000">
                <a:solidFill>
                  <a:srgbClr val="253957"/>
                </a:solidFill>
                <a:latin typeface="+mn-lt"/>
                <a:ea typeface="+mn-ea"/>
                <a:cs typeface="+mn-cs"/>
                <a:sym typeface="Arial Narrow"/>
              </a:defRPr>
            </a:pPr>
            <a:r>
              <a:rPr lang="en-US" sz="4800" dirty="0">
                <a:solidFill>
                  <a:srgbClr val="7030A0"/>
                </a:solidFill>
              </a:rPr>
              <a:t>Can </a:t>
            </a:r>
            <a:r>
              <a:rPr lang="en-US" sz="4800" dirty="0" smtClean="0">
                <a:solidFill>
                  <a:srgbClr val="7030A0"/>
                </a:solidFill>
              </a:rPr>
              <a:t>Covid-19 </a:t>
            </a:r>
            <a:r>
              <a:rPr lang="en-US" sz="4800" dirty="0">
                <a:solidFill>
                  <a:srgbClr val="7030A0"/>
                </a:solidFill>
              </a:rPr>
              <a:t>be considered a force </a:t>
            </a:r>
            <a:r>
              <a:rPr lang="en-US" sz="4800" dirty="0" smtClean="0">
                <a:solidFill>
                  <a:srgbClr val="7030A0"/>
                </a:solidFill>
              </a:rPr>
              <a:t>majeure for international commercial contracts?</a:t>
            </a:r>
            <a:endParaRPr lang="en-US"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987903223"/>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31323"/>
            <a:ext cx="22493458" cy="8686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smtClean="0"/>
              <a:t>1</a:t>
            </a:r>
            <a:r>
              <a:rPr lang="en-US" sz="4000" b="1" dirty="0"/>
              <a:t>. Check the applicable law.</a:t>
            </a:r>
          </a:p>
          <a:p>
            <a:pPr algn="just">
              <a:spcBef>
                <a:spcPts val="2800"/>
              </a:spcBef>
              <a:buSzPct val="100000"/>
              <a:defRPr sz="2800">
                <a:solidFill>
                  <a:srgbClr val="253957"/>
                </a:solidFill>
                <a:latin typeface="+mn-lt"/>
                <a:ea typeface="+mn-ea"/>
                <a:cs typeface="+mn-cs"/>
                <a:sym typeface="Arial Narrow"/>
              </a:defRPr>
            </a:pPr>
            <a:r>
              <a:rPr lang="en-US" sz="4000" b="1" dirty="0"/>
              <a:t>2. Check if the contract includes a force majeure clause - this clause must be spelled out properly with the most detailed list of circumstances that can be considered force majeure, including </a:t>
            </a:r>
            <a:r>
              <a:rPr lang="en-US" sz="4000" b="1" dirty="0" err="1"/>
              <a:t>Covid</a:t>
            </a:r>
            <a:r>
              <a:rPr lang="en-US" sz="4000" b="1" dirty="0"/>
              <a:t> -19.</a:t>
            </a:r>
          </a:p>
          <a:p>
            <a:pPr algn="just">
              <a:spcBef>
                <a:spcPts val="2800"/>
              </a:spcBef>
              <a:buSzPct val="100000"/>
              <a:defRPr sz="2800">
                <a:solidFill>
                  <a:srgbClr val="253957"/>
                </a:solidFill>
                <a:latin typeface="+mn-lt"/>
                <a:ea typeface="+mn-ea"/>
                <a:cs typeface="+mn-cs"/>
                <a:sym typeface="Arial Narrow"/>
              </a:defRPr>
            </a:pPr>
            <a:r>
              <a:rPr lang="en-US" sz="4000" b="1" dirty="0"/>
              <a:t>3. Check if the conditions required for force majeure, under the contract (if applicable) or by law, have been </a:t>
            </a:r>
            <a:r>
              <a:rPr lang="en-US" sz="4000" b="1" dirty="0" smtClean="0"/>
              <a:t>met.</a:t>
            </a:r>
            <a:endParaRPr lang="en-US" sz="4000" b="1" dirty="0"/>
          </a:p>
          <a:p>
            <a:pPr algn="just">
              <a:spcBef>
                <a:spcPts val="2800"/>
              </a:spcBef>
              <a:buSzPct val="100000"/>
              <a:defRPr sz="2800">
                <a:solidFill>
                  <a:srgbClr val="253957"/>
                </a:solidFill>
                <a:latin typeface="+mn-lt"/>
                <a:ea typeface="+mn-ea"/>
                <a:cs typeface="+mn-cs"/>
                <a:sym typeface="Arial Narrow"/>
              </a:defRPr>
            </a:pPr>
            <a:r>
              <a:rPr lang="en-US" sz="4000" b="1" dirty="0" smtClean="0"/>
              <a:t>4</a:t>
            </a:r>
            <a:r>
              <a:rPr lang="en-US" sz="4000" b="1" dirty="0"/>
              <a:t>. </a:t>
            </a:r>
            <a:r>
              <a:rPr lang="en-US" sz="4000" b="1" dirty="0" err="1"/>
              <a:t>Analyse</a:t>
            </a:r>
            <a:r>
              <a:rPr lang="en-US" sz="4000" b="1" dirty="0"/>
              <a:t> the terms on which the clause is to apply (as applicable).</a:t>
            </a:r>
          </a:p>
          <a:p>
            <a:pPr algn="just">
              <a:spcBef>
                <a:spcPts val="2800"/>
              </a:spcBef>
              <a:buSzPct val="100000"/>
              <a:defRPr sz="2800">
                <a:solidFill>
                  <a:srgbClr val="253957"/>
                </a:solidFill>
                <a:latin typeface="+mn-lt"/>
                <a:ea typeface="+mn-ea"/>
                <a:cs typeface="+mn-cs"/>
                <a:sym typeface="Arial Narrow"/>
              </a:defRPr>
            </a:pPr>
            <a:r>
              <a:rPr lang="en-US" sz="4000" b="1" dirty="0"/>
              <a:t>5. Collect evidence of the situation of force majeure, the steps taken to try to perform the contract and the communications with the other contracting party. It is also important to enlist the support of the authorities authorized to conduct the procedure for witnessing force majeure and issuing appropriate certificates. Currently, the chamber of Commerce and industry (for foreign economic transactions) has the authority to issue a certificate on the occurrence of force majeure in the Russian Federation.</a:t>
            </a:r>
          </a:p>
          <a:p>
            <a:pPr algn="just">
              <a:spcBef>
                <a:spcPts val="2800"/>
              </a:spcBef>
              <a:buSzPct val="100000"/>
              <a:defRPr sz="2800">
                <a:solidFill>
                  <a:srgbClr val="253957"/>
                </a:solidFill>
                <a:latin typeface="+mn-lt"/>
                <a:ea typeface="+mn-ea"/>
                <a:cs typeface="+mn-cs"/>
                <a:sym typeface="Arial Narrow"/>
              </a:defRPr>
            </a:pPr>
            <a:r>
              <a:rPr lang="en-US" sz="4000" b="1" dirty="0"/>
              <a:t>6. Prepare resumption of the contract if it is suspended.</a:t>
            </a: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847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What action should be taken if </a:t>
            </a:r>
            <a:r>
              <a:rPr lang="en-US" sz="4800" dirty="0" smtClean="0">
                <a:solidFill>
                  <a:srgbClr val="7030A0"/>
                </a:solidFill>
              </a:rPr>
              <a:t>a party to a contract  want to </a:t>
            </a:r>
            <a:r>
              <a:rPr lang="en-US" sz="4800" dirty="0">
                <a:solidFill>
                  <a:srgbClr val="7030A0"/>
                </a:solidFill>
              </a:rPr>
              <a:t>invoke force </a:t>
            </a:r>
            <a:r>
              <a:rPr lang="en-US" sz="4800" dirty="0" smtClean="0">
                <a:solidFill>
                  <a:srgbClr val="7030A0"/>
                </a:solidFill>
              </a:rPr>
              <a:t>majeure?</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18605843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12677"/>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spcBef>
                <a:spcPts val="2800"/>
              </a:spcBef>
              <a:buSzPct val="100000"/>
              <a:defRPr sz="2800">
                <a:solidFill>
                  <a:srgbClr val="253957"/>
                </a:solidFill>
                <a:latin typeface="+mn-lt"/>
                <a:ea typeface="+mn-ea"/>
                <a:cs typeface="+mn-cs"/>
                <a:sym typeface="Arial Narrow"/>
              </a:defRPr>
            </a:pPr>
            <a:r>
              <a:rPr lang="en-US" sz="6600" u="sng" dirty="0" smtClean="0">
                <a:solidFill>
                  <a:srgbClr val="7030A0"/>
                </a:solidFill>
                <a:sym typeface="Arial Narrow"/>
              </a:rPr>
              <a:t>Part </a:t>
            </a:r>
            <a:r>
              <a:rPr lang="en-US" sz="6600" u="sng" dirty="0">
                <a:solidFill>
                  <a:srgbClr val="7030A0"/>
                </a:solidFill>
                <a:sym typeface="Arial Narrow"/>
              </a:rPr>
              <a:t>2</a:t>
            </a:r>
            <a:r>
              <a:rPr lang="en-US" sz="6600" u="sng" dirty="0" smtClean="0">
                <a:solidFill>
                  <a:srgbClr val="7030A0"/>
                </a:solidFill>
                <a:sym typeface="Arial Narrow"/>
              </a:rPr>
              <a:t>.</a:t>
            </a:r>
            <a:r>
              <a:rPr lang="en-US" sz="6600" u="sng" dirty="0">
                <a:solidFill>
                  <a:srgbClr val="7030A0"/>
                </a:solidFill>
                <a:sym typeface="Arial Narrow"/>
              </a:rPr>
              <a:t>	COVID-19 as </a:t>
            </a:r>
            <a:r>
              <a:rPr lang="en-US" sz="6600" u="sng" dirty="0" smtClean="0">
                <a:solidFill>
                  <a:srgbClr val="7030A0"/>
                </a:solidFill>
                <a:sym typeface="Arial Narrow"/>
              </a:rPr>
              <a:t>Inability </a:t>
            </a:r>
            <a:r>
              <a:rPr lang="en-US" sz="6600" u="sng" dirty="0">
                <a:solidFill>
                  <a:srgbClr val="7030A0"/>
                </a:solidFill>
                <a:sym typeface="Arial Narrow"/>
              </a:rPr>
              <a:t>to perform an obligation</a:t>
            </a:r>
          </a:p>
          <a:p>
            <a:pPr algn="just">
              <a:spcBef>
                <a:spcPts val="2800"/>
              </a:spcBef>
              <a:buSzPct val="100000"/>
              <a:defRPr sz="2800">
                <a:solidFill>
                  <a:srgbClr val="253957"/>
                </a:solidFill>
                <a:latin typeface="+mn-lt"/>
                <a:ea typeface="+mn-ea"/>
                <a:cs typeface="+mn-cs"/>
                <a:sym typeface="Arial Narrow"/>
              </a:defRPr>
            </a:pPr>
            <a:endParaRPr sz="66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596913040"/>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31322"/>
            <a:ext cx="22493458" cy="91088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r>
              <a:rPr lang="en-US" sz="4000" u="sng" dirty="0" smtClean="0"/>
              <a:t>In </a:t>
            </a:r>
            <a:r>
              <a:rPr lang="en-US" sz="4000" u="sng" dirty="0"/>
              <a:t>theory, the coronavirus and its consequences can terminate the obligations under the contract altogether, and not just release the parties from liability for non-performance, as would be the case of force majeure.</a:t>
            </a:r>
            <a:r>
              <a:rPr lang="en-US" sz="4000" dirty="0"/>
              <a:t>	</a:t>
            </a:r>
            <a:endParaRPr lang="en-US" sz="4000" dirty="0" smtClean="0"/>
          </a:p>
          <a:p>
            <a:pPr algn="just"/>
            <a:endParaRPr lang="ru-RU" sz="4000" dirty="0"/>
          </a:p>
          <a:p>
            <a:pPr algn="just"/>
            <a:r>
              <a:rPr lang="en-US" sz="4000" dirty="0"/>
              <a:t>	</a:t>
            </a:r>
            <a:r>
              <a:rPr lang="en-US" sz="4000" dirty="0">
                <a:solidFill>
                  <a:srgbClr val="00B050"/>
                </a:solidFill>
              </a:rPr>
              <a:t>Article 416 of the Civil code of the Russian Federation states the following:</a:t>
            </a:r>
            <a:endParaRPr lang="ru-RU" sz="4000" dirty="0">
              <a:solidFill>
                <a:srgbClr val="00B050"/>
              </a:solidFill>
            </a:endParaRPr>
          </a:p>
          <a:p>
            <a:pPr algn="just"/>
            <a:r>
              <a:rPr lang="en-US" sz="4000" dirty="0"/>
              <a:t>	</a:t>
            </a:r>
            <a:r>
              <a:rPr lang="en-US" sz="4000" b="1" dirty="0"/>
              <a:t>The obligation is terminated by the impossibility of performance if it is caused by a circumstance that occurred after the occurrence of the obligation, for which neither party is responsible.</a:t>
            </a:r>
            <a:endParaRPr lang="ru-RU" sz="4000" dirty="0"/>
          </a:p>
          <a:p>
            <a:pPr algn="just"/>
            <a:r>
              <a:rPr lang="en-US" sz="4000" dirty="0"/>
              <a:t>	These are cases where the obligation cannot be fulfilled physically, even if the grounds that caused the impossibility of performance will disappear. </a:t>
            </a:r>
            <a:r>
              <a:rPr lang="en-US" sz="4000" u="sng" dirty="0"/>
              <a:t>This means that if it is impossible to assign another person to perform the obligation, or if the impossibility is temporary, then article 416 of the Civil code will not apply. </a:t>
            </a:r>
            <a:endParaRPr lang="ru-RU" sz="4000" u="sng" dirty="0"/>
          </a:p>
          <a:p>
            <a:pPr algn="just"/>
            <a:r>
              <a:rPr lang="en-US" sz="4000" dirty="0"/>
              <a:t>	</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847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r>
              <a:rPr lang="en-US" sz="4800" dirty="0" smtClean="0">
                <a:solidFill>
                  <a:srgbClr val="7030A0"/>
                </a:solidFill>
              </a:rPr>
              <a:t>Russian law</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70188960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First,</a:t>
            </a:r>
            <a:r>
              <a:rPr lang="en-US" sz="4400" b="1" dirty="0">
                <a:sym typeface="Arial Narrow"/>
              </a:rPr>
              <a:t> </a:t>
            </a:r>
            <a:r>
              <a:rPr lang="en-US" sz="4400" b="1" u="sng" dirty="0">
                <a:sym typeface="Arial Narrow"/>
              </a:rPr>
              <a:t>contracts are to make transactions more secure</a:t>
            </a:r>
            <a:r>
              <a:rPr lang="en-US" sz="4400" b="1" dirty="0">
                <a:sym typeface="Arial Narrow"/>
              </a:rPr>
              <a:t>. If trust is lacking, a system of legal rules is necessary to back up agreements sealed to allocate risks. </a:t>
            </a:r>
          </a:p>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Second</a:t>
            </a:r>
            <a:r>
              <a:rPr lang="en-US" sz="4400" b="1" dirty="0">
                <a:sym typeface="Arial Narrow"/>
              </a:rPr>
              <a:t>, </a:t>
            </a:r>
            <a:r>
              <a:rPr lang="en-US" sz="4400" b="1" u="sng" dirty="0">
                <a:sym typeface="Arial Narrow"/>
              </a:rPr>
              <a:t>contracts help to decide who will be liable if things go wrong</a:t>
            </a:r>
            <a:r>
              <a:rPr lang="en-US" sz="4400" b="1" dirty="0">
                <a:sym typeface="Arial Narrow"/>
              </a:rPr>
              <a:t>. Parties wish to know in advance and do this by means of contractual provisions, for instance in terms dealing with mistake or exemption clauses.</a:t>
            </a:r>
          </a:p>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Third</a:t>
            </a:r>
            <a:r>
              <a:rPr lang="en-US" sz="4400" b="1" dirty="0">
                <a:sym typeface="Arial Narrow"/>
              </a:rPr>
              <a:t>, </a:t>
            </a:r>
            <a:r>
              <a:rPr lang="en-US" sz="4400" b="1" u="sng" dirty="0">
                <a:sym typeface="Arial Narrow"/>
              </a:rPr>
              <a:t>contract law exists to resolve disputes and provide for sanctions </a:t>
            </a:r>
            <a:r>
              <a:rPr lang="en-US" sz="4400" b="1" dirty="0">
                <a:sym typeface="Arial Narrow"/>
              </a:rPr>
              <a:t>if one party breaks his word, defaults or breaks the rules of contract law. Contract law enforces a person’s word, making promises that are seriously given enforceable by law. There is an ethical element, therefore, in the origins of contract law.</a:t>
            </a:r>
          </a:p>
          <a:p>
            <a:pPr algn="l">
              <a:spcBef>
                <a:spcPts val="2800"/>
              </a:spcBef>
              <a:buSzPct val="100000"/>
              <a:defRPr sz="2800">
                <a:solidFill>
                  <a:srgbClr val="253957"/>
                </a:solidFill>
                <a:latin typeface="+mn-lt"/>
                <a:ea typeface="+mn-ea"/>
                <a:cs typeface="+mn-cs"/>
                <a:sym typeface="Arial Narrow"/>
              </a:defRPr>
            </a:pPr>
            <a:endParaRPr lang="ru-RU" dirty="0" smtClean="0"/>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The functions of contract making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4149591052"/>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31322"/>
            <a:ext cx="22493458" cy="91088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The </a:t>
            </a:r>
            <a:r>
              <a:rPr lang="en-US" sz="4000" dirty="0"/>
              <a:t>impossibility is also legal when it is physically possible to fulfill the obligation, but its performance will be contrary to the law. This situation is regulated by article 417 of the civil code of the Russian Federation:</a:t>
            </a:r>
            <a:endParaRPr lang="ru-RU" sz="4000" dirty="0"/>
          </a:p>
          <a:p>
            <a:pPr algn="just"/>
            <a:r>
              <a:rPr lang="en-US" sz="4000" dirty="0"/>
              <a:t>	If, as a result of the issuance of an act of a state authority or local self-government body, the performance of the obligation becomes impossible in full or in part, the obligation is terminated in full or in the corresponding part</a:t>
            </a:r>
            <a:r>
              <a:rPr lang="en-US" sz="4000" dirty="0" smtClean="0"/>
              <a:t>.</a:t>
            </a:r>
          </a:p>
          <a:p>
            <a:pPr algn="just"/>
            <a:r>
              <a:rPr lang="en-US" sz="4000" b="1" u="sng" dirty="0"/>
              <a:t>I</a:t>
            </a:r>
            <a:r>
              <a:rPr lang="en-US" sz="4000" b="1" u="sng" dirty="0" smtClean="0"/>
              <a:t>n </a:t>
            </a:r>
            <a:r>
              <a:rPr lang="en-US" sz="4000" b="1" u="sng" dirty="0"/>
              <a:t>both cases </a:t>
            </a:r>
            <a:r>
              <a:rPr lang="en-US" sz="4000" b="1" u="sng" dirty="0" smtClean="0"/>
              <a:t>(article 416 and 417) the </a:t>
            </a:r>
            <a:r>
              <a:rPr lang="en-US" sz="4000" b="1" u="sng" dirty="0"/>
              <a:t>point is that the impossibility must be permanent and final, not temporary. It is the permanent final impossibility that is the main criterion by which force majeure can be distinguished from the impossibility of performance. </a:t>
            </a:r>
            <a:endParaRPr lang="ru-RU" sz="4000" dirty="0"/>
          </a:p>
          <a:p>
            <a:pPr algn="just"/>
            <a:r>
              <a:rPr lang="en-US" sz="4000" dirty="0" smtClean="0"/>
              <a:t>	The </a:t>
            </a:r>
            <a:r>
              <a:rPr lang="en-US" sz="4000" dirty="0"/>
              <a:t>only exception is if the impossibility is temporary, but it is known that the circumstances that caused the impossibility will not disappear before the expiration of the obligation.</a:t>
            </a:r>
            <a:endParaRPr lang="ru-RU" sz="4000" dirty="0"/>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847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r>
              <a:rPr lang="en-US" sz="4800" dirty="0" smtClean="0">
                <a:solidFill>
                  <a:srgbClr val="7030A0"/>
                </a:solidFill>
              </a:rPr>
              <a:t>Russian law</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197181185"/>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31322"/>
            <a:ext cx="22493458" cy="91088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r>
              <a:rPr lang="en-US" sz="4000" dirty="0"/>
              <a:t> </a:t>
            </a:r>
            <a:r>
              <a:rPr lang="en-US" sz="4000" u="sng" dirty="0"/>
              <a:t>The consequence of </a:t>
            </a:r>
            <a:r>
              <a:rPr lang="en-US" sz="4000" u="sng" dirty="0" smtClean="0"/>
              <a:t>inability </a:t>
            </a:r>
            <a:r>
              <a:rPr lang="en-US" sz="4000" u="sng" dirty="0"/>
              <a:t>to perform is the automatic termination of the obligation. In case of permanent and final impossibility, the debtor does not even need to notify the creditor of the obligation. If only one obligation resulted from the </a:t>
            </a:r>
            <a:r>
              <a:rPr lang="en-US" sz="4000" u="sng" dirty="0" smtClean="0"/>
              <a:t>contract</a:t>
            </a:r>
            <a:r>
              <a:rPr lang="en-US" sz="4000" u="sng" dirty="0" smtClean="0"/>
              <a:t>, </a:t>
            </a:r>
            <a:r>
              <a:rPr lang="en-US" sz="4000" u="sng" dirty="0"/>
              <a:t>the </a:t>
            </a:r>
            <a:r>
              <a:rPr lang="en-US" sz="4000" u="sng" dirty="0" smtClean="0"/>
              <a:t>contract </a:t>
            </a:r>
            <a:r>
              <a:rPr lang="en-US" sz="4000" u="sng" dirty="0"/>
              <a:t>will automatically be terminated.</a:t>
            </a:r>
            <a:endParaRPr lang="ru-RU" sz="4000" u="sng" dirty="0"/>
          </a:p>
          <a:p>
            <a:pPr algn="just"/>
            <a:r>
              <a:rPr lang="en-US" sz="4000" dirty="0"/>
              <a:t>	</a:t>
            </a:r>
            <a:r>
              <a:rPr lang="en-US" sz="4000" u="sng" dirty="0"/>
              <a:t>An important point is that the impossibility of performance must be subsequent, that is, it must occur after the conclusion of the contract. </a:t>
            </a:r>
            <a:r>
              <a:rPr lang="en-US" sz="4000" dirty="0"/>
              <a:t>In case of initial impossibility, a different approach is applied. If both the debtor and the creditor knew at the time of conclusion of the contract that it would be impossible to perform the obligation, such a contract is imaginary and does not create any obligations.</a:t>
            </a:r>
            <a:endParaRPr lang="ru-RU" sz="4000" dirty="0"/>
          </a:p>
          <a:p>
            <a:pPr algn="just"/>
            <a:r>
              <a:rPr lang="en-US" sz="4000" dirty="0"/>
              <a:t>	If only the debtor knew for certain that the obligation assumed by him could not be fulfilled, and the creditor believed that the performance was possible, then the obligation exists, and the debtor is liable to the creditor for its non-performance.</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847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r>
              <a:rPr lang="en-US" sz="4800" dirty="0"/>
              <a:t> </a:t>
            </a:r>
            <a:r>
              <a:rPr lang="en-US" sz="4800" dirty="0">
                <a:solidFill>
                  <a:srgbClr val="7030A0"/>
                </a:solidFill>
              </a:rPr>
              <a:t>Effects of Inability to perform an obligation </a:t>
            </a:r>
            <a:r>
              <a:rPr lang="en-US" sz="4800" dirty="0" smtClean="0">
                <a:solidFill>
                  <a:srgbClr val="7030A0"/>
                </a:solidFill>
              </a:rPr>
              <a:t>on </a:t>
            </a:r>
            <a:r>
              <a:rPr lang="en-US" sz="4800" dirty="0">
                <a:solidFill>
                  <a:srgbClr val="7030A0"/>
                </a:solidFill>
              </a:rPr>
              <a:t>contracts</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19718118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5134707"/>
            <a:ext cx="22493458" cy="79834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endParaRPr lang="en-US" sz="4000" dirty="0" smtClean="0"/>
          </a:p>
          <a:p>
            <a:pPr algn="just"/>
            <a:endParaRPr lang="en-US" sz="4000" dirty="0"/>
          </a:p>
          <a:p>
            <a:pPr algn="just"/>
            <a:r>
              <a:rPr lang="en-US" sz="4000" dirty="0" smtClean="0"/>
              <a:t>1</a:t>
            </a:r>
            <a:r>
              <a:rPr lang="en-US" sz="4000" dirty="0"/>
              <a:t>. Check the applicable law.</a:t>
            </a:r>
          </a:p>
          <a:p>
            <a:pPr algn="just"/>
            <a:r>
              <a:rPr lang="en-US" sz="4000" dirty="0"/>
              <a:t>2. Check if the contractual requirements have been met.</a:t>
            </a:r>
          </a:p>
          <a:p>
            <a:pPr algn="just"/>
            <a:r>
              <a:rPr lang="en-US" sz="4000" dirty="0"/>
              <a:t>3</a:t>
            </a:r>
            <a:r>
              <a:rPr lang="en-US" sz="4000" dirty="0" smtClean="0"/>
              <a:t>. </a:t>
            </a:r>
            <a:r>
              <a:rPr lang="en-US" sz="4000" dirty="0"/>
              <a:t>Collect evidence of the material adverse change and of the communications with the </a:t>
            </a:r>
            <a:r>
              <a:rPr lang="en-US" sz="4000" dirty="0" smtClean="0"/>
              <a:t>other contracting </a:t>
            </a:r>
            <a:r>
              <a:rPr lang="en-US" sz="4000" dirty="0"/>
              <a:t>party.</a:t>
            </a:r>
            <a:endParaRPr lang="ru-RU" sz="4000" dirty="0"/>
          </a:p>
          <a:p>
            <a:pPr algn="just"/>
            <a:endParaRPr lang="ru-RU" sz="4000" dirty="0"/>
          </a:p>
          <a:p>
            <a:pPr algn="just">
              <a:spcBef>
                <a:spcPts val="2800"/>
              </a:spcBef>
              <a:buSzPct val="100000"/>
              <a:defRPr sz="2800">
                <a:solidFill>
                  <a:srgbClr val="253957"/>
                </a:solidFill>
                <a:latin typeface="+mn-lt"/>
                <a:ea typeface="+mn-ea"/>
                <a:cs typeface="+mn-cs"/>
                <a:sym typeface="Arial Narrow"/>
              </a:defRPr>
            </a:pPr>
            <a:endParaRPr lang="ru-RU" sz="4000" b="1" dirty="0" smtClean="0">
              <a:solidFill>
                <a:srgbClr val="FF0000"/>
              </a:solidFill>
            </a:endParaRPr>
          </a:p>
          <a:p>
            <a:pPr algn="just">
              <a:spcBef>
                <a:spcPts val="2800"/>
              </a:spcBef>
              <a:buSzPct val="100000"/>
              <a:defRPr sz="2800">
                <a:solidFill>
                  <a:srgbClr val="253957"/>
                </a:solidFill>
                <a:latin typeface="+mn-lt"/>
                <a:ea typeface="+mn-ea"/>
                <a:cs typeface="+mn-cs"/>
                <a:sym typeface="Arial Narrow"/>
              </a:defRPr>
            </a:pPr>
            <a:endParaRPr lang="ru-RU" sz="4000" b="1" dirty="0">
              <a:solidFill>
                <a:srgbClr val="FF0000"/>
              </a:solidFill>
            </a:endParaRPr>
          </a:p>
          <a:p>
            <a:pPr algn="just">
              <a:spcBef>
                <a:spcPts val="2800"/>
              </a:spcBef>
              <a:buSzPct val="100000"/>
              <a:defRPr sz="2800">
                <a:solidFill>
                  <a:srgbClr val="253957"/>
                </a:solidFill>
                <a:latin typeface="+mn-lt"/>
                <a:ea typeface="+mn-ea"/>
                <a:cs typeface="+mn-cs"/>
                <a:sym typeface="Arial Narrow"/>
              </a:defRPr>
            </a:pPr>
            <a:endParaRPr lang="en-US" sz="4000" b="1" dirty="0">
              <a:solidFill>
                <a:srgbClr val="FF0000"/>
              </a:solidFill>
            </a:endParaRP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6"/>
            <a:ext cx="20927434" cy="17232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What action should be taken if </a:t>
            </a:r>
            <a:r>
              <a:rPr lang="en-US" sz="4800" dirty="0" smtClean="0">
                <a:solidFill>
                  <a:srgbClr val="7030A0"/>
                </a:solidFill>
              </a:rPr>
              <a:t>a party to a contract  want to </a:t>
            </a:r>
            <a:r>
              <a:rPr lang="en-US" sz="4800" dirty="0">
                <a:solidFill>
                  <a:srgbClr val="7030A0"/>
                </a:solidFill>
              </a:rPr>
              <a:t>invoke </a:t>
            </a:r>
            <a:r>
              <a:rPr lang="en-US" sz="4800" dirty="0" smtClean="0">
                <a:solidFill>
                  <a:srgbClr val="7030A0"/>
                </a:solidFill>
              </a:rPr>
              <a:t>inability to perform the obligation?</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687494449"/>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12677"/>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lvl="0">
              <a:spcBef>
                <a:spcPts val="2800"/>
              </a:spcBef>
              <a:buSzPct val="100000"/>
              <a:defRPr sz="2800">
                <a:solidFill>
                  <a:srgbClr val="253957"/>
                </a:solidFill>
                <a:latin typeface="+mn-lt"/>
                <a:ea typeface="+mn-ea"/>
                <a:cs typeface="+mn-cs"/>
                <a:sym typeface="Arial Narrow"/>
              </a:defRPr>
            </a:pPr>
            <a:r>
              <a:rPr lang="en-US" sz="6600" u="sng" dirty="0" smtClean="0">
                <a:solidFill>
                  <a:srgbClr val="7030A0"/>
                </a:solidFill>
                <a:sym typeface="Arial Narrow"/>
              </a:rPr>
              <a:t>Part </a:t>
            </a:r>
            <a:r>
              <a:rPr lang="en-US" sz="6600" u="sng" dirty="0">
                <a:solidFill>
                  <a:srgbClr val="7030A0"/>
                </a:solidFill>
                <a:sym typeface="Arial Narrow"/>
              </a:rPr>
              <a:t>3</a:t>
            </a:r>
            <a:r>
              <a:rPr lang="en-US" sz="6600" u="sng" dirty="0" smtClean="0">
                <a:solidFill>
                  <a:srgbClr val="7030A0"/>
                </a:solidFill>
                <a:sym typeface="Arial Narrow"/>
              </a:rPr>
              <a:t>.</a:t>
            </a:r>
            <a:r>
              <a:rPr lang="en-US" sz="6600" u="sng" dirty="0">
                <a:solidFill>
                  <a:srgbClr val="7030A0"/>
                </a:solidFill>
                <a:sym typeface="Arial Narrow"/>
              </a:rPr>
              <a:t>	COVID-19 </a:t>
            </a:r>
            <a:r>
              <a:rPr lang="en-US" sz="6600" u="sng" dirty="0" smtClean="0">
                <a:solidFill>
                  <a:srgbClr val="7030A0"/>
                </a:solidFill>
                <a:sym typeface="Arial Narrow"/>
              </a:rPr>
              <a:t>as </a:t>
            </a:r>
            <a:r>
              <a:rPr lang="en-US" sz="6600" u="sng" dirty="0">
                <a:solidFill>
                  <a:srgbClr val="7030A0"/>
                </a:solidFill>
                <a:sym typeface="Arial Narrow"/>
              </a:rPr>
              <a:t>Significant change in </a:t>
            </a:r>
            <a:r>
              <a:rPr lang="en-US" sz="6600" u="sng" dirty="0" smtClean="0">
                <a:solidFill>
                  <a:srgbClr val="7030A0"/>
                </a:solidFill>
                <a:sym typeface="Arial Narrow"/>
              </a:rPr>
              <a:t>circumstances</a:t>
            </a:r>
            <a:endParaRPr lang="ru-RU" sz="6600" u="sng" dirty="0" smtClean="0">
              <a:solidFill>
                <a:srgbClr val="7030A0"/>
              </a:solidFill>
              <a:sym typeface="Arial Narrow"/>
            </a:endParaRPr>
          </a:p>
          <a:p>
            <a:pPr algn="just">
              <a:spcBef>
                <a:spcPts val="2800"/>
              </a:spcBef>
              <a:buSzPct val="100000"/>
              <a:defRPr sz="2800">
                <a:solidFill>
                  <a:srgbClr val="253957"/>
                </a:solidFill>
                <a:latin typeface="+mn-lt"/>
                <a:ea typeface="+mn-ea"/>
                <a:cs typeface="+mn-cs"/>
                <a:sym typeface="Arial Narrow"/>
              </a:defRPr>
            </a:pPr>
            <a:endParaRPr sz="66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21669556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431323"/>
            <a:ext cx="22493458" cy="91088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r>
              <a:rPr lang="en-US" sz="4000" dirty="0" smtClean="0">
                <a:solidFill>
                  <a:srgbClr val="00B050"/>
                </a:solidFill>
              </a:rPr>
              <a:t>Article </a:t>
            </a:r>
            <a:r>
              <a:rPr lang="en-US" sz="4000" dirty="0">
                <a:solidFill>
                  <a:srgbClr val="00B050"/>
                </a:solidFill>
              </a:rPr>
              <a:t>451 of the </a:t>
            </a:r>
            <a:r>
              <a:rPr lang="en-US" sz="4000" dirty="0" smtClean="0">
                <a:solidFill>
                  <a:srgbClr val="00B050"/>
                </a:solidFill>
              </a:rPr>
              <a:t>Civil </a:t>
            </a:r>
            <a:r>
              <a:rPr lang="en-US" sz="4000" dirty="0">
                <a:solidFill>
                  <a:srgbClr val="00B050"/>
                </a:solidFill>
              </a:rPr>
              <a:t>code of the Russian </a:t>
            </a:r>
            <a:r>
              <a:rPr lang="en-US" sz="4000" dirty="0" smtClean="0">
                <a:solidFill>
                  <a:srgbClr val="00B050"/>
                </a:solidFill>
              </a:rPr>
              <a:t>Federation states:</a:t>
            </a:r>
            <a:endParaRPr lang="ru-RU" sz="4000" dirty="0">
              <a:solidFill>
                <a:srgbClr val="00B050"/>
              </a:solidFill>
            </a:endParaRPr>
          </a:p>
          <a:p>
            <a:pPr algn="just"/>
            <a:r>
              <a:rPr lang="en-US" sz="4000" dirty="0"/>
              <a:t>A significant change in the circumstances from which the parties proceeded at the conclusion of the </a:t>
            </a:r>
            <a:r>
              <a:rPr lang="en-US" sz="4000" dirty="0" smtClean="0"/>
              <a:t>contract </a:t>
            </a:r>
            <a:r>
              <a:rPr lang="en-US" sz="4000" dirty="0"/>
              <a:t>is the basis for its modification or termination, unless otherwise provided by the contract</a:t>
            </a:r>
            <a:r>
              <a:rPr lang="en-US" sz="4000" dirty="0" smtClean="0"/>
              <a:t> </a:t>
            </a:r>
            <a:r>
              <a:rPr lang="en-US" sz="4000" dirty="0"/>
              <a:t>or follows from its substance.</a:t>
            </a:r>
            <a:endParaRPr lang="ru-RU" sz="4000" dirty="0"/>
          </a:p>
          <a:p>
            <a:pPr algn="just"/>
            <a:r>
              <a:rPr lang="en-US" sz="4000" dirty="0"/>
              <a:t>	</a:t>
            </a:r>
            <a:r>
              <a:rPr lang="en-US" sz="4000" b="1" u="sng" dirty="0"/>
              <a:t>To distinguish force majeure from a significant change in </a:t>
            </a:r>
            <a:r>
              <a:rPr lang="en-US" sz="4000" b="1" u="sng" dirty="0" smtClean="0"/>
              <a:t>circumstances</a:t>
            </a:r>
            <a:r>
              <a:rPr lang="ru-RU" sz="4000" b="1" u="sng" dirty="0" smtClean="0"/>
              <a:t>:</a:t>
            </a:r>
            <a:r>
              <a:rPr lang="en-US" sz="4000" b="1" u="sng" dirty="0" smtClean="0"/>
              <a:t> </a:t>
            </a:r>
          </a:p>
          <a:p>
            <a:pPr algn="just"/>
            <a:r>
              <a:rPr lang="en-US" sz="4000" dirty="0" smtClean="0"/>
              <a:t>In </a:t>
            </a:r>
            <a:r>
              <a:rPr lang="en-US" sz="4000" dirty="0"/>
              <a:t>case of force majeure, the circumstance should completely block the performance of the obligation, and not just complicate it. </a:t>
            </a:r>
            <a:endParaRPr lang="ru-RU" sz="4000" dirty="0"/>
          </a:p>
          <a:p>
            <a:pPr algn="just"/>
            <a:r>
              <a:rPr lang="en-US" sz="4000" dirty="0"/>
              <a:t>	</a:t>
            </a:r>
            <a:r>
              <a:rPr lang="en-US" sz="4000" dirty="0">
                <a:solidFill>
                  <a:srgbClr val="FF0000"/>
                </a:solidFill>
              </a:rPr>
              <a:t>For example, if as a result of the spread of a virus, the term of performance of the obligation increases (an alternative longer route is required for delivery of the goods), then we are talking about a significant change in circumstances.</a:t>
            </a:r>
            <a:endParaRPr lang="ru-RU" sz="4000" dirty="0">
              <a:solidFill>
                <a:srgbClr val="FF0000"/>
              </a:solidFill>
            </a:endParaRPr>
          </a:p>
          <a:p>
            <a:pPr algn="just"/>
            <a:r>
              <a:rPr lang="en-US" sz="4000" dirty="0" smtClean="0"/>
              <a:t> 	</a:t>
            </a:r>
            <a:endParaRPr lang="ru-RU" sz="4000" u="sng"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847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a:t>
            </a:r>
            <a:r>
              <a:rPr lang="en-US" sz="4800" dirty="0"/>
              <a:t> </a:t>
            </a:r>
            <a:r>
              <a:rPr lang="en-US" sz="4800" dirty="0" smtClean="0">
                <a:solidFill>
                  <a:srgbClr val="7030A0"/>
                </a:solidFill>
              </a:rPr>
              <a:t>Russian law</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96500603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r>
              <a:rPr lang="en-US" sz="4000" b="1" u="sng" dirty="0"/>
              <a:t>A change in circumstances is recognized as significant</a:t>
            </a:r>
            <a:r>
              <a:rPr lang="en-US" sz="4000" b="1" dirty="0"/>
              <a:t> when they have changed so much that, if the parties could have reasonably foreseen it, the contract would not have been concluded by them at all or would have been concluded on significantly different terms.</a:t>
            </a:r>
            <a:endParaRPr lang="ru-RU" sz="4000" b="1" dirty="0"/>
          </a:p>
          <a:p>
            <a:pPr algn="just"/>
            <a:r>
              <a:rPr lang="en-US" sz="4000" dirty="0"/>
              <a:t>	</a:t>
            </a:r>
            <a:r>
              <a:rPr lang="en-US" sz="4000" u="sng" dirty="0"/>
              <a:t>If the parties have not reached </a:t>
            </a:r>
            <a:r>
              <a:rPr lang="en-US" sz="4000" u="sng" dirty="0" smtClean="0"/>
              <a:t>a consensus to </a:t>
            </a:r>
            <a:r>
              <a:rPr lang="en-US" sz="4000" u="sng" dirty="0"/>
              <a:t>bring the </a:t>
            </a:r>
            <a:r>
              <a:rPr lang="en-US" sz="4000" u="sng" dirty="0" smtClean="0"/>
              <a:t>contract </a:t>
            </a:r>
            <a:r>
              <a:rPr lang="en-US" sz="4000" u="sng" dirty="0"/>
              <a:t>into line with significantly changed circumstances or to terminate it, the </a:t>
            </a:r>
            <a:r>
              <a:rPr lang="en-US" sz="4000" u="sng" dirty="0" smtClean="0"/>
              <a:t>contract </a:t>
            </a:r>
            <a:r>
              <a:rPr lang="en-US" sz="4000" u="sng" dirty="0"/>
              <a:t>may be terminated or amended by the court at the request of </a:t>
            </a:r>
            <a:r>
              <a:rPr lang="en-US" sz="4000" u="sng" dirty="0" smtClean="0"/>
              <a:t>the </a:t>
            </a:r>
            <a:r>
              <a:rPr lang="en-US" sz="4000" u="sng" dirty="0"/>
              <a:t>party, provided that the following conditions are met simultaneously:</a:t>
            </a:r>
            <a:endParaRPr lang="ru-RU" sz="4000" dirty="0"/>
          </a:p>
          <a:p>
            <a:pPr algn="just"/>
            <a:r>
              <a:rPr lang="en-US" sz="4000" dirty="0"/>
              <a:t>1) At the time of signing the contract, the parties assumed that such a change in circumstances would not occur.</a:t>
            </a:r>
            <a:endParaRPr lang="ru-RU" sz="4000" dirty="0"/>
          </a:p>
          <a:p>
            <a:pPr algn="just"/>
            <a:r>
              <a:rPr lang="en-US" sz="4000" dirty="0"/>
              <a:t>2) The change in circumstances is caused by reasons that </a:t>
            </a:r>
            <a:r>
              <a:rPr lang="en-US" sz="4000" dirty="0" smtClean="0"/>
              <a:t>party </a:t>
            </a:r>
            <a:r>
              <a:rPr lang="en-US" sz="4000" dirty="0"/>
              <a:t>could not overcome after their occurrence.</a:t>
            </a:r>
            <a:endParaRPr lang="ru-RU" sz="4000" dirty="0"/>
          </a:p>
          <a:p>
            <a:pPr algn="just"/>
            <a:r>
              <a:rPr lang="en-US" sz="4000" dirty="0"/>
              <a:t>3) The performance of the contract without changing its terms would so violate the balance of property interests of the parties corresponding to the contract and would cause such damage to the </a:t>
            </a:r>
            <a:r>
              <a:rPr lang="en-US" sz="4000" dirty="0" smtClean="0"/>
              <a:t>party </a:t>
            </a:r>
            <a:r>
              <a:rPr lang="en-US" sz="4000" dirty="0"/>
              <a:t>that it would largely lose what it had the right to expect at the conclusion of the contract.</a:t>
            </a:r>
            <a:endParaRPr lang="ru-RU" sz="4000" dirty="0"/>
          </a:p>
          <a:p>
            <a:pPr algn="just"/>
            <a:r>
              <a:rPr lang="en-US" sz="4000" dirty="0"/>
              <a:t>4) It does not follow from the customs or substance of the contract that the risk of changing circumstances is borne by the </a:t>
            </a:r>
            <a:r>
              <a:rPr lang="en-US" sz="4000" dirty="0" smtClean="0"/>
              <a:t>party.</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a:solidFill>
                  <a:srgbClr val="7030A0"/>
                </a:solidFill>
              </a:rPr>
              <a:t>	</a:t>
            </a:r>
            <a:r>
              <a:rPr lang="en-US" sz="4800" dirty="0"/>
              <a:t> </a:t>
            </a:r>
            <a:r>
              <a:rPr lang="en-US" sz="4800" dirty="0">
                <a:solidFill>
                  <a:srgbClr val="7030A0"/>
                </a:solidFill>
              </a:rPr>
              <a:t>Legal definition of significant change in the circumstances</a:t>
            </a:r>
            <a:r>
              <a:rPr lang="en-US" sz="4800" dirty="0" smtClean="0">
                <a:solidFill>
                  <a:srgbClr val="7030A0"/>
                </a:solidFill>
              </a:rPr>
              <a:t>:</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603780742"/>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algn="just"/>
            <a:r>
              <a:rPr lang="en-US" sz="4000" dirty="0"/>
              <a:t>	</a:t>
            </a:r>
            <a:r>
              <a:rPr lang="en-US" sz="4000" dirty="0" smtClean="0"/>
              <a:t>A significant </a:t>
            </a:r>
            <a:r>
              <a:rPr lang="en-US" sz="4000" dirty="0"/>
              <a:t>change in circumstances does not entitle the obligated party to default and be released from liability. </a:t>
            </a:r>
            <a:endParaRPr lang="en-US" sz="4000" dirty="0" smtClean="0"/>
          </a:p>
          <a:p>
            <a:pPr algn="just"/>
            <a:r>
              <a:rPr lang="en-US" sz="4000" dirty="0"/>
              <a:t>	</a:t>
            </a:r>
            <a:r>
              <a:rPr lang="en-US" sz="4000" dirty="0" smtClean="0"/>
              <a:t>In </a:t>
            </a:r>
            <a:r>
              <a:rPr lang="en-US" sz="4000" dirty="0"/>
              <a:t>case of a significant change in circumstances, the obligated party only </a:t>
            </a:r>
            <a:r>
              <a:rPr lang="en-US" sz="4000" b="1" u="sng" dirty="0"/>
              <a:t>has the right to agree with the other parties to terminate or change the contract.</a:t>
            </a:r>
            <a:r>
              <a:rPr lang="en-US" sz="4000" dirty="0"/>
              <a:t> </a:t>
            </a:r>
            <a:endParaRPr lang="en-US" sz="4000" dirty="0" smtClean="0"/>
          </a:p>
          <a:p>
            <a:pPr algn="just"/>
            <a:r>
              <a:rPr lang="en-US" sz="4000" dirty="0"/>
              <a:t>	</a:t>
            </a:r>
            <a:r>
              <a:rPr lang="en-US" sz="4000" dirty="0" smtClean="0"/>
              <a:t>This </a:t>
            </a:r>
            <a:r>
              <a:rPr lang="en-US" sz="4000" dirty="0"/>
              <a:t>right is secured by the possibility to go to court if </a:t>
            </a:r>
            <a:r>
              <a:rPr lang="en-US" sz="4000" dirty="0" smtClean="0"/>
              <a:t>a consensus still </a:t>
            </a:r>
            <a:r>
              <a:rPr lang="en-US" sz="4000" dirty="0"/>
              <a:t>cannot be reached</a:t>
            </a:r>
            <a:r>
              <a:rPr lang="en-US" sz="4000" dirty="0" smtClean="0"/>
              <a:t>.</a:t>
            </a:r>
            <a:endParaRPr lang="ru-RU" sz="4000" dirty="0" smtClean="0"/>
          </a:p>
          <a:p>
            <a:pPr algn="just"/>
            <a:endParaRPr lang="ru-RU" sz="4000" dirty="0"/>
          </a:p>
          <a:p>
            <a:pPr>
              <a:spcBef>
                <a:spcPts val="2800"/>
              </a:spcBef>
              <a:buSzPct val="100000"/>
              <a:defRPr sz="2800">
                <a:solidFill>
                  <a:srgbClr val="253957"/>
                </a:solidFill>
                <a:latin typeface="+mn-lt"/>
                <a:ea typeface="+mn-ea"/>
                <a:cs typeface="+mn-cs"/>
                <a:sym typeface="Arial Narrow"/>
              </a:defRPr>
            </a:pPr>
            <a:r>
              <a:rPr lang="en-US" sz="4000" b="1" dirty="0">
                <a:solidFill>
                  <a:schemeClr val="tx1"/>
                </a:solidFill>
                <a:sym typeface="Arial Narrow"/>
              </a:rPr>
              <a:t>In civil law of European states significant change in </a:t>
            </a:r>
            <a:r>
              <a:rPr lang="en-US" sz="4000" b="1" dirty="0" smtClean="0">
                <a:solidFill>
                  <a:schemeClr val="tx1"/>
                </a:solidFill>
                <a:sym typeface="Arial Narrow"/>
              </a:rPr>
              <a:t>circumstances is </a:t>
            </a:r>
            <a:r>
              <a:rPr lang="en-US" sz="4000" b="1" dirty="0">
                <a:solidFill>
                  <a:schemeClr val="tx1"/>
                </a:solidFill>
                <a:sym typeface="Arial Narrow"/>
              </a:rPr>
              <a:t>divided into two parts and two relevant contract clauses: </a:t>
            </a:r>
            <a:r>
              <a:rPr lang="en-US" sz="4000" b="1" i="1" dirty="0">
                <a:solidFill>
                  <a:schemeClr val="tx1"/>
                </a:solidFill>
                <a:sym typeface="Arial Narrow"/>
              </a:rPr>
              <a:t>revision due to </a:t>
            </a:r>
            <a:r>
              <a:rPr lang="en-US" sz="4000" b="1" i="1" dirty="0" err="1">
                <a:solidFill>
                  <a:schemeClr val="tx1"/>
                </a:solidFill>
                <a:sym typeface="Arial Narrow"/>
              </a:rPr>
              <a:t>unforeseeability</a:t>
            </a:r>
            <a:r>
              <a:rPr lang="en-US" sz="4000" b="1" i="1" dirty="0">
                <a:solidFill>
                  <a:schemeClr val="tx1"/>
                </a:solidFill>
                <a:sym typeface="Arial Narrow"/>
              </a:rPr>
              <a:t> (hardship clause) </a:t>
            </a:r>
            <a:r>
              <a:rPr lang="en-US" sz="4000" b="1" dirty="0">
                <a:solidFill>
                  <a:schemeClr val="tx1"/>
                </a:solidFill>
                <a:sym typeface="Arial Narrow"/>
              </a:rPr>
              <a:t>and </a:t>
            </a:r>
            <a:r>
              <a:rPr lang="en-US" sz="4000" b="1" i="1" dirty="0">
                <a:solidFill>
                  <a:schemeClr val="tx1"/>
                </a:solidFill>
                <a:sym typeface="Arial Narrow"/>
              </a:rPr>
              <a:t>material adverse change </a:t>
            </a:r>
            <a:r>
              <a:rPr lang="en-US" sz="4000" b="1" i="1" dirty="0" smtClean="0">
                <a:solidFill>
                  <a:schemeClr val="tx1"/>
                </a:solidFill>
                <a:sym typeface="Arial Narrow"/>
              </a:rPr>
              <a:t>clause.</a:t>
            </a:r>
            <a:endParaRPr lang="ru-RU" sz="4000" i="1" dirty="0">
              <a:solidFill>
                <a:schemeClr val="tx1"/>
              </a:solidFill>
              <a:sym typeface="Arial Narrow"/>
            </a:endParaRPr>
          </a:p>
          <a:p>
            <a:pPr lvl="0">
              <a:spcBef>
                <a:spcPts val="2800"/>
              </a:spcBef>
              <a:buSzPct val="100000"/>
              <a:defRPr sz="2800">
                <a:solidFill>
                  <a:srgbClr val="253957"/>
                </a:solidFill>
                <a:latin typeface="+mn-lt"/>
                <a:ea typeface="+mn-ea"/>
                <a:cs typeface="+mn-cs"/>
                <a:sym typeface="Arial Narrow"/>
              </a:defRPr>
            </a:pPr>
            <a:endParaRPr lang="en-US" sz="8800" i="1" u="sng" dirty="0">
              <a:solidFill>
                <a:srgbClr val="7030A0"/>
              </a:solidFill>
              <a:sym typeface="Arial Narrow"/>
            </a:endParaRPr>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Effects of significant change in circumstances </a:t>
            </a:r>
            <a:r>
              <a:rPr lang="en-US" sz="4800" dirty="0" smtClean="0">
                <a:solidFill>
                  <a:srgbClr val="7030A0"/>
                </a:solidFill>
              </a:rPr>
              <a:t>on contracts</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159581515"/>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endParaRPr lang="ru-RU" sz="4000" dirty="0" smtClean="0"/>
          </a:p>
          <a:p>
            <a:pPr algn="just"/>
            <a:r>
              <a:rPr lang="en-US" sz="4000" dirty="0" smtClean="0"/>
              <a:t>1</a:t>
            </a:r>
            <a:r>
              <a:rPr lang="en-US" sz="4000" dirty="0"/>
              <a:t>. Check the applicable law.</a:t>
            </a:r>
          </a:p>
          <a:p>
            <a:pPr algn="just"/>
            <a:r>
              <a:rPr lang="en-US" sz="4000" dirty="0"/>
              <a:t>2. Check if the contractual requirements have been met.</a:t>
            </a:r>
          </a:p>
          <a:p>
            <a:pPr algn="just"/>
            <a:r>
              <a:rPr lang="en-US" sz="4000" dirty="0"/>
              <a:t>3</a:t>
            </a:r>
            <a:r>
              <a:rPr lang="en-US" sz="4000" dirty="0" smtClean="0"/>
              <a:t>. </a:t>
            </a:r>
            <a:r>
              <a:rPr lang="en-US" sz="4000" dirty="0"/>
              <a:t>Collect evidence of the material adverse change and of the communications with the </a:t>
            </a:r>
            <a:r>
              <a:rPr lang="en-US" sz="4000" dirty="0" smtClean="0"/>
              <a:t>other contracting </a:t>
            </a:r>
            <a:r>
              <a:rPr lang="en-US" sz="4000" dirty="0"/>
              <a:t>party.</a:t>
            </a:r>
            <a:endParaRPr lang="ru-RU" sz="4000" dirty="0"/>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4"/>
            <a:ext cx="20927434" cy="15122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What action should be taken to invoke a significant change in circumstances </a:t>
            </a:r>
            <a:r>
              <a:rPr lang="en-US" sz="4800" dirty="0" smtClean="0">
                <a:solidFill>
                  <a:srgbClr val="7030A0"/>
                </a:solidFill>
              </a:rPr>
              <a:t>or </a:t>
            </a:r>
            <a:r>
              <a:rPr lang="en-US" sz="4800" dirty="0">
                <a:solidFill>
                  <a:srgbClr val="7030A0"/>
                </a:solidFill>
              </a:rPr>
              <a:t>if the other contracting party wants to invoke it?</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517071354"/>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12677"/>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lvl="0">
              <a:spcBef>
                <a:spcPts val="2800"/>
              </a:spcBef>
              <a:buSzPct val="100000"/>
              <a:defRPr sz="2800">
                <a:solidFill>
                  <a:srgbClr val="253957"/>
                </a:solidFill>
                <a:latin typeface="+mn-lt"/>
                <a:ea typeface="+mn-ea"/>
                <a:cs typeface="+mn-cs"/>
                <a:sym typeface="Arial Narrow"/>
              </a:defRPr>
            </a:pPr>
            <a:r>
              <a:rPr lang="en-US" sz="6600" u="sng" dirty="0" smtClean="0">
                <a:solidFill>
                  <a:srgbClr val="7030A0"/>
                </a:solidFill>
                <a:sym typeface="Arial Narrow"/>
              </a:rPr>
              <a:t>Part </a:t>
            </a:r>
            <a:r>
              <a:rPr lang="en-US" sz="6600" u="sng" dirty="0">
                <a:solidFill>
                  <a:srgbClr val="7030A0"/>
                </a:solidFill>
                <a:sym typeface="Arial Narrow"/>
              </a:rPr>
              <a:t>4</a:t>
            </a:r>
            <a:r>
              <a:rPr lang="en-US" sz="6600" u="sng" dirty="0" smtClean="0">
                <a:solidFill>
                  <a:srgbClr val="7030A0"/>
                </a:solidFill>
                <a:sym typeface="Arial Narrow"/>
              </a:rPr>
              <a:t>.</a:t>
            </a:r>
            <a:r>
              <a:rPr lang="en-US" sz="6600" u="sng" dirty="0">
                <a:solidFill>
                  <a:srgbClr val="7030A0"/>
                </a:solidFill>
                <a:sym typeface="Arial Narrow"/>
              </a:rPr>
              <a:t>	COVID-19 </a:t>
            </a:r>
            <a:r>
              <a:rPr lang="en-US" sz="6600" u="sng" dirty="0" smtClean="0">
                <a:solidFill>
                  <a:srgbClr val="7030A0"/>
                </a:solidFill>
                <a:sym typeface="Arial Narrow"/>
              </a:rPr>
              <a:t>as a </a:t>
            </a:r>
            <a:r>
              <a:rPr lang="en-US" sz="6600" u="sng" dirty="0">
                <a:solidFill>
                  <a:srgbClr val="7030A0"/>
                </a:solidFill>
                <a:sym typeface="Arial Narrow"/>
              </a:rPr>
              <a:t>basis for contract revision due to </a:t>
            </a:r>
            <a:r>
              <a:rPr lang="en-US" sz="6600" u="sng" dirty="0" err="1">
                <a:solidFill>
                  <a:srgbClr val="7030A0"/>
                </a:solidFill>
                <a:sym typeface="Arial Narrow"/>
              </a:rPr>
              <a:t>unforeseeability</a:t>
            </a:r>
            <a:r>
              <a:rPr lang="en-US" sz="6600" u="sng" dirty="0">
                <a:solidFill>
                  <a:srgbClr val="7030A0"/>
                </a:solidFill>
                <a:sym typeface="Arial Narrow"/>
              </a:rPr>
              <a:t> (hardship clause</a:t>
            </a:r>
            <a:r>
              <a:rPr lang="en-US" sz="6600" u="sng" dirty="0" smtClean="0">
                <a:solidFill>
                  <a:srgbClr val="7030A0"/>
                </a:solidFill>
                <a:sym typeface="Arial Narrow"/>
              </a:rPr>
              <a:t>)</a:t>
            </a:r>
            <a:r>
              <a:rPr lang="ru-RU" sz="6600" u="sng" dirty="0" smtClean="0">
                <a:solidFill>
                  <a:srgbClr val="7030A0"/>
                </a:solidFill>
                <a:sym typeface="Arial Narrow"/>
              </a:rPr>
              <a:t> </a:t>
            </a:r>
            <a:r>
              <a:rPr lang="en-US" sz="6600" u="sng" dirty="0" smtClean="0">
                <a:solidFill>
                  <a:srgbClr val="7030A0"/>
                </a:solidFill>
                <a:sym typeface="Arial Narrow"/>
              </a:rPr>
              <a:t>and material </a:t>
            </a:r>
            <a:r>
              <a:rPr lang="en-US" sz="6600" u="sng" dirty="0">
                <a:solidFill>
                  <a:srgbClr val="7030A0"/>
                </a:solidFill>
                <a:sym typeface="Arial Narrow"/>
              </a:rPr>
              <a:t>adverse change </a:t>
            </a:r>
            <a:r>
              <a:rPr lang="en-US" sz="6600" u="sng" dirty="0" smtClean="0">
                <a:solidFill>
                  <a:srgbClr val="7030A0"/>
                </a:solidFill>
                <a:sym typeface="Arial Narrow"/>
              </a:rPr>
              <a:t>clause</a:t>
            </a:r>
            <a:endParaRPr lang="ru-RU" sz="6600" u="sng" dirty="0" smtClean="0">
              <a:solidFill>
                <a:srgbClr val="7030A0"/>
              </a:solidFill>
              <a:sym typeface="Arial Narrow"/>
            </a:endParaRPr>
          </a:p>
          <a:p>
            <a:pPr lvl="0">
              <a:spcBef>
                <a:spcPts val="2800"/>
              </a:spcBef>
              <a:buSzPct val="100000"/>
              <a:defRPr sz="2800">
                <a:solidFill>
                  <a:srgbClr val="253957"/>
                </a:solidFill>
                <a:latin typeface="+mn-lt"/>
                <a:ea typeface="+mn-ea"/>
                <a:cs typeface="+mn-cs"/>
                <a:sym typeface="Arial Narrow"/>
              </a:defRPr>
            </a:pPr>
            <a:endParaRPr lang="ru-RU" sz="6600" u="sng" dirty="0" smtClean="0">
              <a:solidFill>
                <a:srgbClr val="7030A0"/>
              </a:solidFill>
              <a:sym typeface="Arial Narrow"/>
            </a:endParaRP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596267505"/>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algn="just"/>
            <a:r>
              <a:rPr lang="en-US" sz="4000" dirty="0"/>
              <a:t>	</a:t>
            </a:r>
            <a:r>
              <a:rPr lang="en-US" sz="4000" dirty="0">
                <a:solidFill>
                  <a:srgbClr val="00B050"/>
                </a:solidFill>
              </a:rPr>
              <a:t> </a:t>
            </a:r>
            <a:r>
              <a:rPr lang="en-US" sz="4000" dirty="0" smtClean="0">
                <a:solidFill>
                  <a:srgbClr val="00B050"/>
                </a:solidFill>
              </a:rPr>
              <a:t>Articles </a:t>
            </a:r>
            <a:r>
              <a:rPr lang="en-US" sz="4000" dirty="0">
                <a:solidFill>
                  <a:srgbClr val="00B050"/>
                </a:solidFill>
              </a:rPr>
              <a:t>1195 of the French Civil Code, Article 1467 of the Italian Civil Code </a:t>
            </a:r>
            <a:r>
              <a:rPr lang="en-US" sz="4000" dirty="0"/>
              <a:t>have a similar to Russian significant change in circumstances</a:t>
            </a:r>
            <a:r>
              <a:rPr lang="en-US" sz="4000" b="1" dirty="0"/>
              <a:t> </a:t>
            </a:r>
            <a:r>
              <a:rPr lang="en-US" sz="4000" dirty="0"/>
              <a:t>mechanism: In France and in Italy, the force majeure rule only applies when performance is fully prevented. </a:t>
            </a:r>
            <a:r>
              <a:rPr lang="en-US" sz="4000" u="sng" dirty="0"/>
              <a:t>If performance become excessively burdensome, the mechanism of hardship is available.</a:t>
            </a:r>
            <a:r>
              <a:rPr lang="en-US" sz="4000" dirty="0"/>
              <a:t> Many contracts contain hardship clauses. Failing a contract regulation of hardship, statutory rules may be applicable. </a:t>
            </a:r>
            <a:r>
              <a:rPr lang="en-US" sz="4000" b="1" dirty="0"/>
              <a:t>In case of hardship, the obligation to perform is not suspended, but the affected party may request that the terms of the contract be renegotiated. </a:t>
            </a:r>
            <a:r>
              <a:rPr lang="en-US" sz="4000" dirty="0"/>
              <a:t>In case renegotiation fails, ultimately the affected party may request the court to adjust the terms of the contract, or to terminate the contract.</a:t>
            </a:r>
            <a:r>
              <a:rPr lang="en-US" sz="4000" baseline="30000" dirty="0"/>
              <a:t> </a:t>
            </a:r>
            <a:r>
              <a:rPr lang="en-US" sz="4000" dirty="0">
                <a:solidFill>
                  <a:srgbClr val="FF0000"/>
                </a:solidFill>
              </a:rPr>
              <a:t>Considering that the affected party is under the obligation to perform pending negotiations, and that the threshold for court adjustment is quite high, the statutory hardship regulation does not seem to give an immediate relief in case of lockdown caused by the </a:t>
            </a:r>
            <a:r>
              <a:rPr lang="en-US" sz="4000" dirty="0" smtClean="0">
                <a:solidFill>
                  <a:srgbClr val="FF0000"/>
                </a:solidFill>
              </a:rPr>
              <a:t>Covid-19</a:t>
            </a:r>
            <a:r>
              <a:rPr lang="en-US" sz="4000" dirty="0">
                <a:solidFill>
                  <a:srgbClr val="FF0000"/>
                </a:solidFill>
              </a:rPr>
              <a:t>.</a:t>
            </a:r>
            <a:r>
              <a:rPr lang="en-US" sz="4000" dirty="0"/>
              <a:t> </a:t>
            </a:r>
            <a:r>
              <a:rPr lang="en-US" sz="4000" u="sng" dirty="0">
                <a:solidFill>
                  <a:srgbClr val="00B050"/>
                </a:solidFill>
              </a:rPr>
              <a:t>Under German and Norwegian law</a:t>
            </a:r>
            <a:r>
              <a:rPr lang="en-US" sz="4000" u="sng" dirty="0"/>
              <a:t>, force majeure is triggered if performance has become excessively burdensome for that party, or if the effort required to perform is not proportionate to that party’s interest in the contract</a:t>
            </a:r>
            <a:r>
              <a:rPr lang="en-US" sz="4000" u="sng" dirty="0" smtClean="0"/>
              <a:t>.</a:t>
            </a:r>
            <a:endParaRPr lang="ru-RU" sz="4000" u="sng"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	 R</a:t>
            </a:r>
            <a:r>
              <a:rPr lang="en-US" sz="4800" dirty="0" smtClean="0">
                <a:solidFill>
                  <a:srgbClr val="7030A0"/>
                </a:solidFill>
              </a:rPr>
              <a:t>evision </a:t>
            </a:r>
            <a:r>
              <a:rPr lang="en-US" sz="4800" dirty="0">
                <a:solidFill>
                  <a:srgbClr val="7030A0"/>
                </a:solidFill>
              </a:rPr>
              <a:t>due to </a:t>
            </a:r>
            <a:r>
              <a:rPr lang="en-US" sz="4800" dirty="0" err="1">
                <a:solidFill>
                  <a:srgbClr val="7030A0"/>
                </a:solidFill>
              </a:rPr>
              <a:t>unforeseeability</a:t>
            </a:r>
            <a:r>
              <a:rPr lang="en-US" sz="4800" dirty="0">
                <a:solidFill>
                  <a:srgbClr val="7030A0"/>
                </a:solidFill>
              </a:rPr>
              <a:t> (hardship clause) </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38147477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400" b="1" u="sng" dirty="0">
                <a:sym typeface="Arial Narrow"/>
              </a:rPr>
              <a:t>International instruments have identified contracts as “international” when</a:t>
            </a:r>
            <a:r>
              <a:rPr lang="en-US" sz="4400" b="1" u="sng" dirty="0" smtClean="0">
                <a:sym typeface="Arial Narrow"/>
              </a:rPr>
              <a:t>:</a:t>
            </a:r>
          </a:p>
          <a:p>
            <a:pPr algn="just">
              <a:spcBef>
                <a:spcPts val="2800"/>
              </a:spcBef>
              <a:buSzPct val="100000"/>
              <a:defRPr sz="2800">
                <a:solidFill>
                  <a:srgbClr val="253957"/>
                </a:solidFill>
                <a:latin typeface="+mn-lt"/>
                <a:ea typeface="+mn-ea"/>
                <a:cs typeface="+mn-cs"/>
                <a:sym typeface="Arial Narrow"/>
              </a:defRPr>
            </a:pPr>
            <a:endParaRPr lang="en-US" sz="4400" b="1" u="sng" dirty="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the parties concluding the agreement come from two or more different States </a:t>
            </a:r>
            <a:r>
              <a:rPr lang="en-US" sz="4400" b="1" dirty="0">
                <a:solidFill>
                  <a:srgbClr val="00B050"/>
                </a:solidFill>
                <a:sym typeface="Arial Narrow"/>
              </a:rPr>
              <a:t>(UN Convention on Contracts for the International Sale of Goods (Vienna, 1980) (the “CISG”), Article 1(1); </a:t>
            </a:r>
            <a:endParaRPr lang="en-US" sz="4400" b="1" dirty="0" smtClean="0">
              <a:solidFill>
                <a:srgbClr val="00B050"/>
              </a:solidFill>
              <a:sym typeface="Arial Narrow"/>
            </a:endParaRPr>
          </a:p>
          <a:p>
            <a:pPr algn="just">
              <a:spcBef>
                <a:spcPts val="2800"/>
              </a:spcBef>
              <a:buSzPct val="100000"/>
              <a:defRPr sz="2800">
                <a:solidFill>
                  <a:srgbClr val="253957"/>
                </a:solidFill>
                <a:latin typeface="+mn-lt"/>
                <a:ea typeface="+mn-ea"/>
                <a:cs typeface="+mn-cs"/>
                <a:sym typeface="Arial Narrow"/>
              </a:defRPr>
            </a:pPr>
            <a:endParaRPr lang="en-US" sz="4400" b="1" dirty="0">
              <a:solidFill>
                <a:srgbClr val="00B050"/>
              </a:solidFill>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contracts have significant connections with more than one State, involving a choice between the laws of different States, or affecting the interests of international trade. </a:t>
            </a:r>
            <a:r>
              <a:rPr lang="en-US" sz="4400" b="1" dirty="0">
                <a:solidFill>
                  <a:srgbClr val="00B050"/>
                </a:solidFill>
                <a:sym typeface="Arial Narrow"/>
              </a:rPr>
              <a:t>(Preamble, Comment 1 </a:t>
            </a:r>
            <a:r>
              <a:rPr lang="en-US" sz="4400" b="1" dirty="0" err="1">
                <a:solidFill>
                  <a:srgbClr val="00B050"/>
                </a:solidFill>
                <a:sym typeface="Arial Narrow"/>
              </a:rPr>
              <a:t>Unidroit</a:t>
            </a:r>
            <a:r>
              <a:rPr lang="en-US" sz="4400" b="1" dirty="0">
                <a:solidFill>
                  <a:srgbClr val="00B050"/>
                </a:solidFill>
                <a:sym typeface="Arial Narrow"/>
              </a:rPr>
              <a:t> Principles 2010.)</a:t>
            </a:r>
          </a:p>
          <a:p>
            <a:pPr algn="l">
              <a:spcBef>
                <a:spcPts val="2800"/>
              </a:spcBef>
              <a:buSzPct val="100000"/>
              <a:defRPr sz="2800">
                <a:solidFill>
                  <a:srgbClr val="253957"/>
                </a:solidFill>
                <a:latin typeface="+mn-lt"/>
                <a:ea typeface="+mn-ea"/>
                <a:cs typeface="+mn-cs"/>
                <a:sym typeface="Arial Narrow"/>
              </a:defRPr>
            </a:pPr>
            <a:endParaRPr lang="ru-RU" dirty="0" smtClean="0"/>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Definition </a:t>
            </a:r>
            <a:r>
              <a:rPr lang="en-US" sz="4800" i="1" dirty="0">
                <a:solidFill>
                  <a:srgbClr val="7030A0"/>
                </a:solidFill>
              </a:rPr>
              <a:t>“international” </a:t>
            </a:r>
            <a:endParaRPr lang="ru-RU" sz="4800" b="0" i="1"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414959105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algn="just"/>
            <a:r>
              <a:rPr lang="en-US" sz="4000" dirty="0"/>
              <a:t>	</a:t>
            </a:r>
            <a:r>
              <a:rPr lang="en-US" sz="4000" i="1" dirty="0">
                <a:solidFill>
                  <a:srgbClr val="00B050"/>
                </a:solidFill>
              </a:rPr>
              <a:t> </a:t>
            </a:r>
            <a:r>
              <a:rPr lang="en-US" sz="4000" i="1" dirty="0"/>
              <a:t>«If a change of circumstances that was unforeseeable at the time of the conclusion of the contract makes performance of the contract excessively onerous for a party who had not accepted the risk of such a change, that party may ask the other contracting party to renegotiate the contract. The requesting party must continue to perform its obligations during the renegotiation. In the event of refusal or the failure of renegotiation, the parties may agree to </a:t>
            </a:r>
            <a:r>
              <a:rPr lang="en-US" sz="4000" i="1" dirty="0" smtClean="0"/>
              <a:t>terminate </a:t>
            </a:r>
            <a:r>
              <a:rPr lang="en-US" sz="4000" i="1" dirty="0"/>
              <a:t>the contract, at a date and on terms which they may determine, or, by common agreement, they may ask a judge to adapt the contract. In the absence of an agreement within a reasonable period of time, the judge may at the request of one party revise or rescind the contract at a date and on terms which he will determine </a:t>
            </a:r>
            <a:r>
              <a:rPr lang="en-US" sz="4000" i="1" dirty="0" smtClean="0"/>
              <a:t>».</a:t>
            </a:r>
            <a:endParaRPr lang="ru-RU" sz="4000" i="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Legal definition of revision </a:t>
            </a:r>
            <a:r>
              <a:rPr lang="en-US" sz="4800" dirty="0">
                <a:solidFill>
                  <a:srgbClr val="7030A0"/>
                </a:solidFill>
              </a:rPr>
              <a:t>due to </a:t>
            </a:r>
            <a:r>
              <a:rPr lang="en-US" sz="4800" dirty="0" err="1">
                <a:solidFill>
                  <a:srgbClr val="7030A0"/>
                </a:solidFill>
              </a:rPr>
              <a:t>unforeseeability</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623797773"/>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algn="just"/>
            <a:r>
              <a:rPr lang="en-US" sz="4000" dirty="0"/>
              <a:t>	</a:t>
            </a:r>
            <a:r>
              <a:rPr lang="en-US" sz="4000" i="1" dirty="0">
                <a:solidFill>
                  <a:srgbClr val="00B050"/>
                </a:solidFill>
              </a:rPr>
              <a:t> </a:t>
            </a:r>
            <a:r>
              <a:rPr lang="en-US" sz="4000" u="sng" dirty="0"/>
              <a:t>Accordingly there are three cumulative conditions which must be fulfilled in order to renegotiate the contract on this basis:</a:t>
            </a:r>
            <a:endParaRPr lang="ru-RU" sz="4000" u="sng" dirty="0"/>
          </a:p>
          <a:p>
            <a:pPr algn="just"/>
            <a:r>
              <a:rPr lang="en-US" sz="4000" dirty="0"/>
              <a:t>(a) </a:t>
            </a:r>
            <a:r>
              <a:rPr lang="en-US" sz="4000" b="1" i="1" dirty="0"/>
              <a:t>an unforeseen change of circumstances when the contract was entered into</a:t>
            </a:r>
            <a:r>
              <a:rPr lang="en-US" sz="4000" dirty="0"/>
              <a:t>;</a:t>
            </a:r>
            <a:endParaRPr lang="ru-RU" sz="4000" dirty="0"/>
          </a:p>
          <a:p>
            <a:pPr algn="just"/>
            <a:r>
              <a:rPr lang="en-US" sz="4000" dirty="0"/>
              <a:t>(b) </a:t>
            </a:r>
            <a:r>
              <a:rPr lang="en-US" sz="4000" b="1" i="1" dirty="0"/>
              <a:t>such change of circumstances must result in performance of the contract by one party being excessively onerous;</a:t>
            </a:r>
            <a:endParaRPr lang="ru-RU" sz="4000" b="1" i="1" dirty="0"/>
          </a:p>
          <a:p>
            <a:pPr algn="just"/>
            <a:r>
              <a:rPr lang="en-US" sz="4000" dirty="0"/>
              <a:t>(c) </a:t>
            </a:r>
            <a:r>
              <a:rPr lang="en-US" sz="4000" b="1" i="1" dirty="0"/>
              <a:t>that party must not have accepted the risk of this change</a:t>
            </a:r>
            <a:r>
              <a:rPr lang="en-US" sz="4000" b="1" i="1" dirty="0" smtClean="0"/>
              <a:t>.</a:t>
            </a:r>
          </a:p>
          <a:p>
            <a:pPr algn="just"/>
            <a:endParaRPr lang="en-US" sz="4000" dirty="0"/>
          </a:p>
          <a:p>
            <a:pPr algn="just"/>
            <a:r>
              <a:rPr lang="en-US" sz="4000" dirty="0" smtClean="0"/>
              <a:t>	Whilst </a:t>
            </a:r>
            <a:r>
              <a:rPr lang="en-US" sz="4000" dirty="0"/>
              <a:t>this provision may allow renegotiation of the contract, </a:t>
            </a:r>
            <a:r>
              <a:rPr lang="en-US" sz="4000" dirty="0" smtClean="0"/>
              <a:t>it </a:t>
            </a:r>
            <a:r>
              <a:rPr lang="en-US" sz="4000" dirty="0"/>
              <a:t>does not allow the affected party to refrain from executing his contractual obligations; he must continue to perform whilst the negotiation is taking place</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Conditions for revision </a:t>
            </a:r>
            <a:r>
              <a:rPr lang="en-US" sz="4800" dirty="0">
                <a:solidFill>
                  <a:srgbClr val="7030A0"/>
                </a:solidFill>
              </a:rPr>
              <a:t>due to </a:t>
            </a:r>
            <a:r>
              <a:rPr lang="en-US" sz="4800" dirty="0" err="1">
                <a:solidFill>
                  <a:srgbClr val="7030A0"/>
                </a:solidFill>
              </a:rPr>
              <a:t>unforeseeability</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05223361"/>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algn="just"/>
            <a:r>
              <a:rPr lang="en-US" sz="4000" dirty="0"/>
              <a:t>	</a:t>
            </a:r>
            <a:r>
              <a:rPr lang="en-US" sz="4000" i="1" dirty="0">
                <a:solidFill>
                  <a:srgbClr val="00B050"/>
                </a:solidFill>
              </a:rPr>
              <a:t> </a:t>
            </a:r>
            <a:r>
              <a:rPr lang="en-US" sz="4000" dirty="0"/>
              <a:t>Clauses which provide for renegotiation or adaptation of a contract in the case of the occurrence of an unforeseeable event, are generally called </a:t>
            </a:r>
            <a:r>
              <a:rPr lang="en-US" sz="4000" b="1" dirty="0"/>
              <a:t>hardship clauses</a:t>
            </a:r>
            <a:r>
              <a:rPr lang="en-US" sz="4000" dirty="0"/>
              <a:t>, or revision, adaptation or renegotiation clauses.</a:t>
            </a:r>
            <a:endParaRPr lang="ru-RU" sz="4000" dirty="0"/>
          </a:p>
          <a:p>
            <a:pPr algn="just"/>
            <a:r>
              <a:rPr lang="en-US" sz="4000" dirty="0" smtClean="0"/>
              <a:t>	Where </a:t>
            </a:r>
            <a:r>
              <a:rPr lang="en-US" sz="4000" dirty="0"/>
              <a:t>such a clause is provided for in the contract, it should be </a:t>
            </a:r>
            <a:r>
              <a:rPr lang="en-US" sz="4000" dirty="0" err="1"/>
              <a:t>analysed</a:t>
            </a:r>
            <a:r>
              <a:rPr lang="en-US" sz="4000" dirty="0"/>
              <a:t> in order to determine its scope, the procedures for its implementation and the consequences of its application</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 Hardship </a:t>
            </a:r>
            <a:r>
              <a:rPr lang="en-US" sz="4800" dirty="0" smtClean="0">
                <a:solidFill>
                  <a:srgbClr val="7030A0"/>
                </a:solidFill>
              </a:rPr>
              <a:t>clauses</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517272532"/>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p>
          <a:p>
            <a:pPr marL="742950" indent="-742950" algn="just">
              <a:buAutoNum type="arabicPeriod"/>
            </a:pPr>
            <a:r>
              <a:rPr lang="en-US" sz="4000" i="1" dirty="0" smtClean="0"/>
              <a:t>A </a:t>
            </a:r>
            <a:r>
              <a:rPr lang="en-US" sz="4000" i="1" dirty="0"/>
              <a:t>party to a contract is bound to perform its contractual duties even if events have </a:t>
            </a:r>
            <a:r>
              <a:rPr lang="en-US" sz="4000" i="1" dirty="0" smtClean="0"/>
              <a:t>rendered performance </a:t>
            </a:r>
            <a:r>
              <a:rPr lang="en-US" sz="4000" i="1" dirty="0"/>
              <a:t>more onerous than could reasonably have been anticipated at the time of </a:t>
            </a:r>
            <a:r>
              <a:rPr lang="en-US" sz="4000" i="1" dirty="0" smtClean="0"/>
              <a:t>the conclusion </a:t>
            </a:r>
            <a:r>
              <a:rPr lang="en-US" sz="4000" i="1" dirty="0"/>
              <a:t>of the contract</a:t>
            </a:r>
            <a:r>
              <a:rPr lang="en-US" sz="4000" i="1" dirty="0" smtClean="0"/>
              <a:t>.</a:t>
            </a:r>
          </a:p>
          <a:p>
            <a:pPr algn="just"/>
            <a:endParaRPr lang="en-US" sz="4000" i="1" dirty="0"/>
          </a:p>
          <a:p>
            <a:pPr algn="just"/>
            <a:r>
              <a:rPr lang="en-US" sz="4000" i="1" dirty="0"/>
              <a:t>2. Notwithstanding paragraph 1 of this Clause, where a party to a contract proves that:</a:t>
            </a:r>
          </a:p>
          <a:p>
            <a:pPr algn="just"/>
            <a:r>
              <a:rPr lang="en-US" sz="4000" i="1" dirty="0"/>
              <a:t>a) the continued performance of its contractual duties has become excessively onerous due to </a:t>
            </a:r>
            <a:r>
              <a:rPr lang="en-US" sz="4000" i="1" dirty="0" smtClean="0"/>
              <a:t>an event </a:t>
            </a:r>
            <a:r>
              <a:rPr lang="en-US" sz="4000" i="1" dirty="0"/>
              <a:t>beyond its reasonable control which it could not reasonably have been expected to </a:t>
            </a:r>
            <a:r>
              <a:rPr lang="en-US" sz="4000" i="1" dirty="0" smtClean="0"/>
              <a:t>have taken </a:t>
            </a:r>
            <a:r>
              <a:rPr lang="en-US" sz="4000" i="1" dirty="0"/>
              <a:t>into account at the time of the conclusion of the contract; and that</a:t>
            </a:r>
          </a:p>
          <a:p>
            <a:pPr algn="just"/>
            <a:r>
              <a:rPr lang="en-US" sz="4000" i="1" dirty="0"/>
              <a:t>b) it could not reasonably have avoided or overcome the event or its consequences, </a:t>
            </a:r>
            <a:endParaRPr lang="en-US" sz="4000" i="1" dirty="0" smtClean="0"/>
          </a:p>
          <a:p>
            <a:pPr algn="just"/>
            <a:r>
              <a:rPr lang="en-US" sz="4000" i="1" dirty="0" smtClean="0"/>
              <a:t>the parties are </a:t>
            </a:r>
            <a:r>
              <a:rPr lang="en-US" sz="4000" i="1" dirty="0"/>
              <a:t>bound, within a reasonable time of the invocation of this Clause, to negotiate </a:t>
            </a:r>
            <a:r>
              <a:rPr lang="en-US" sz="4000" i="1" dirty="0" smtClean="0"/>
              <a:t>alternative contractual </a:t>
            </a:r>
            <a:r>
              <a:rPr lang="en-US" sz="4000" i="1" dirty="0"/>
              <a:t>terms which reasonably allow to overcome the consequences of the event. </a:t>
            </a:r>
            <a:endParaRPr lang="en-US" sz="4000" i="1" dirty="0" smtClean="0"/>
          </a:p>
          <a:p>
            <a:pPr algn="just"/>
            <a:endParaRPr lang="ru-RU" sz="4000" i="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smtClean="0">
                <a:solidFill>
                  <a:srgbClr val="7030A0"/>
                </a:solidFill>
              </a:rPr>
              <a:t>ICC </a:t>
            </a:r>
            <a:r>
              <a:rPr lang="en-US" sz="4800" dirty="0">
                <a:solidFill>
                  <a:srgbClr val="7030A0"/>
                </a:solidFill>
              </a:rPr>
              <a:t>Hardship </a:t>
            </a:r>
            <a:r>
              <a:rPr lang="en-US" sz="4800" dirty="0" smtClean="0">
                <a:solidFill>
                  <a:srgbClr val="7030A0"/>
                </a:solidFill>
              </a:rPr>
              <a:t>clause 2020</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297460482"/>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smtClean="0"/>
              <a:t>	</a:t>
            </a:r>
            <a:r>
              <a:rPr lang="en-US" sz="4000" dirty="0"/>
              <a:t>	</a:t>
            </a:r>
            <a:r>
              <a:rPr lang="en-US" sz="4000" i="1" dirty="0"/>
              <a:t>Where there is a hardship clause it needs to be </a:t>
            </a:r>
            <a:r>
              <a:rPr lang="en-US" sz="4000" i="1" dirty="0" smtClean="0"/>
              <a:t>analy</a:t>
            </a:r>
            <a:r>
              <a:rPr lang="en-US" sz="4000" i="1" dirty="0"/>
              <a:t>z</a:t>
            </a:r>
            <a:r>
              <a:rPr lang="en-US" sz="4000" i="1" dirty="0" smtClean="0"/>
              <a:t>ed </a:t>
            </a:r>
            <a:r>
              <a:rPr lang="en-US" sz="4000" i="1" dirty="0"/>
              <a:t>by reference to the events referred to in the clause and the terminology used </a:t>
            </a:r>
            <a:r>
              <a:rPr lang="en-US" sz="4000" i="1" dirty="0" smtClean="0"/>
              <a:t>to </a:t>
            </a:r>
            <a:r>
              <a:rPr lang="en-US" sz="4000" i="1" dirty="0"/>
              <a:t>determine if Covid-19 may be invoked in this connection. </a:t>
            </a:r>
            <a:r>
              <a:rPr lang="en-US" sz="4000" i="1" dirty="0" smtClean="0"/>
              <a:t>	In </a:t>
            </a:r>
            <a:r>
              <a:rPr lang="en-US" sz="4000" i="1" dirty="0"/>
              <a:t>the absence of such a clause the legal definition of </a:t>
            </a:r>
            <a:r>
              <a:rPr lang="en-US" sz="4000" i="1" dirty="0" err="1"/>
              <a:t>unforeseeability</a:t>
            </a:r>
            <a:r>
              <a:rPr lang="en-US" sz="4000" i="1" dirty="0"/>
              <a:t> shall apply.</a:t>
            </a:r>
            <a:endParaRPr lang="ru-RU" sz="4000" dirty="0"/>
          </a:p>
          <a:p>
            <a:pPr algn="just"/>
            <a:r>
              <a:rPr lang="en-US" sz="4000" i="1" dirty="0" smtClean="0"/>
              <a:t>	In </a:t>
            </a:r>
            <a:r>
              <a:rPr lang="en-US" sz="4000" i="1" dirty="0"/>
              <a:t>any case, the existence of an unforeseeable event and the need to revise or </a:t>
            </a:r>
            <a:r>
              <a:rPr lang="en-US" sz="4000" i="1" dirty="0" smtClean="0"/>
              <a:t>terminate </a:t>
            </a:r>
            <a:r>
              <a:rPr lang="en-US" sz="4000" i="1" dirty="0"/>
              <a:t>the contract will need to be determined on a case-by-case basis. </a:t>
            </a:r>
            <a:endParaRPr lang="en-US" sz="4000" i="1" dirty="0" smtClean="0"/>
          </a:p>
          <a:p>
            <a:pPr algn="just"/>
            <a:r>
              <a:rPr lang="en-US" sz="4000" b="1" i="1" dirty="0" smtClean="0"/>
              <a:t>	If </a:t>
            </a:r>
            <a:r>
              <a:rPr lang="en-US" sz="4000" b="1" i="1" dirty="0"/>
              <a:t>such a clause excluding the provisions of Article 1195 does not appear in the contract, it is reasonable to consider whether the present circumstances may allow a request for a revision of the contract to be made.</a:t>
            </a:r>
            <a:endParaRPr lang="ru-RU" sz="4000" dirty="0"/>
          </a:p>
          <a:p>
            <a:pPr algn="just"/>
            <a:r>
              <a:rPr lang="en-US" sz="4000" b="1" dirty="0" smtClean="0"/>
              <a:t>	</a:t>
            </a:r>
            <a:r>
              <a:rPr lang="en-US" sz="4000" b="1" u="sng" dirty="0" smtClean="0">
                <a:solidFill>
                  <a:srgbClr val="FF0000"/>
                </a:solidFill>
              </a:rPr>
              <a:t>Such </a:t>
            </a:r>
            <a:r>
              <a:rPr lang="en-US" sz="4000" b="1" u="sng" dirty="0">
                <a:solidFill>
                  <a:srgbClr val="FF0000"/>
                </a:solidFill>
              </a:rPr>
              <a:t>revision request could apply if the epidemic of Covid-19 represents a change in circumstances that was unforeseeable at the time the contract was entered into (a), and if such change resulted in the performance of the contract being excessively onerous for one party (b</a:t>
            </a:r>
            <a:r>
              <a:rPr lang="en-US" sz="4000" b="1" u="sng" dirty="0" smtClean="0">
                <a:solidFill>
                  <a:srgbClr val="FF0000"/>
                </a:solidFill>
              </a:rPr>
              <a:t>).</a:t>
            </a:r>
            <a:endParaRPr lang="ru-RU" sz="4000" dirty="0">
              <a:solidFill>
                <a:srgbClr val="FF0000"/>
              </a:solidFill>
            </a:endParaRPr>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 Could revision due to </a:t>
            </a:r>
            <a:r>
              <a:rPr lang="en-US" sz="4800" dirty="0" err="1">
                <a:solidFill>
                  <a:srgbClr val="7030A0"/>
                </a:solidFill>
              </a:rPr>
              <a:t>unforeseeability</a:t>
            </a:r>
            <a:r>
              <a:rPr lang="en-US" sz="4800" dirty="0">
                <a:solidFill>
                  <a:srgbClr val="7030A0"/>
                </a:solidFill>
              </a:rPr>
              <a:t> be invoked in </a:t>
            </a:r>
            <a:r>
              <a:rPr lang="en-US" sz="4800" dirty="0" smtClean="0">
                <a:solidFill>
                  <a:srgbClr val="7030A0"/>
                </a:solidFill>
              </a:rPr>
              <a:t>Covid-19 situation</a:t>
            </a:r>
            <a:r>
              <a:rPr lang="ru-RU" sz="4800" dirty="0" smtClean="0">
                <a:solidFill>
                  <a:srgbClr val="7030A0"/>
                </a:solidFill>
              </a:rPr>
              <a:t>?</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195400314"/>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r>
              <a:rPr lang="en-US" sz="4000" dirty="0" smtClean="0"/>
              <a:t>	</a:t>
            </a:r>
          </a:p>
          <a:p>
            <a:endParaRPr lang="en-US" sz="4000" dirty="0"/>
          </a:p>
          <a:p>
            <a:pPr algn="just"/>
            <a:r>
              <a:rPr lang="en-US" sz="4000" dirty="0"/>
              <a:t>	</a:t>
            </a:r>
            <a:r>
              <a:rPr lang="en-US" sz="4000" b="1" dirty="0"/>
              <a:t>Having regard to the importance of the epidemic, it could be argued that the pandemic itself or more specifically its consequences (restrictions on movement, border closure, prohibition of meetings, etc.) constitute a change in circumstances.</a:t>
            </a:r>
            <a:endParaRPr lang="ru-RU" sz="4000" dirty="0"/>
          </a:p>
          <a:p>
            <a:pPr algn="just"/>
            <a:r>
              <a:rPr lang="en-US" sz="4000" dirty="0" smtClean="0"/>
              <a:t>	It </a:t>
            </a:r>
            <a:r>
              <a:rPr lang="en-US" sz="4000" dirty="0"/>
              <a:t>may be difficult to demonstrate the unforeseeable nature of this change of circumstances. The foreseeability of the epidemic and its consequences are subject to the same analysis as to determine force majeure</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 (a) Does Covid-19 represent an unforeseeable change in </a:t>
            </a:r>
            <a:r>
              <a:rPr lang="en-US" sz="4800" dirty="0" smtClean="0">
                <a:solidFill>
                  <a:srgbClr val="7030A0"/>
                </a:solidFill>
              </a:rPr>
              <a:t>circumstances</a:t>
            </a:r>
            <a:r>
              <a:rPr lang="ru-RU" sz="4800" dirty="0" smtClean="0">
                <a:solidFill>
                  <a:srgbClr val="7030A0"/>
                </a:solidFill>
              </a:rPr>
              <a:t>?</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39711394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202723"/>
            <a:ext cx="22877584" cy="9337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a:t>	</a:t>
            </a:r>
            <a:r>
              <a:rPr lang="en-US" sz="4000" b="1" dirty="0">
                <a:solidFill>
                  <a:srgbClr val="FF0000"/>
                </a:solidFill>
              </a:rPr>
              <a:t>In the absence of contractual arrangements, the contracting party seeking to rely on revision due to </a:t>
            </a:r>
            <a:r>
              <a:rPr lang="en-US" sz="4000" b="1" dirty="0" err="1">
                <a:solidFill>
                  <a:srgbClr val="FF0000"/>
                </a:solidFill>
              </a:rPr>
              <a:t>unforeseeability</a:t>
            </a:r>
            <a:r>
              <a:rPr lang="en-US" sz="4000" b="1" dirty="0">
                <a:solidFill>
                  <a:srgbClr val="FF0000"/>
                </a:solidFill>
              </a:rPr>
              <a:t> will have to show that performance of the contract had been made excessively onerous by the pandemic or its consequences.</a:t>
            </a:r>
            <a:endParaRPr lang="ru-RU" sz="4000" dirty="0">
              <a:solidFill>
                <a:srgbClr val="FF0000"/>
              </a:solidFill>
            </a:endParaRPr>
          </a:p>
          <a:p>
            <a:pPr algn="just"/>
            <a:r>
              <a:rPr lang="en-US" sz="4000" dirty="0" smtClean="0"/>
              <a:t>	</a:t>
            </a:r>
            <a:r>
              <a:rPr lang="en-US" sz="4000" u="sng" dirty="0" smtClean="0"/>
              <a:t>It </a:t>
            </a:r>
            <a:r>
              <a:rPr lang="en-US" sz="4000" u="sng" dirty="0"/>
              <a:t>should be noted that the </a:t>
            </a:r>
            <a:r>
              <a:rPr lang="en-US" sz="4000" u="sng" dirty="0" smtClean="0"/>
              <a:t>increase </a:t>
            </a:r>
            <a:r>
              <a:rPr lang="en-US" sz="4000" u="sng" dirty="0"/>
              <a:t>in the cost of a service or a reduction in the value of its counterpart, following a change in circumstances, is not in itself a cause for revision due to </a:t>
            </a:r>
            <a:r>
              <a:rPr lang="en-US" sz="4000" u="sng" dirty="0" err="1"/>
              <a:t>unforeseeability</a:t>
            </a:r>
            <a:r>
              <a:rPr lang="en-US" sz="4000" u="sng" dirty="0"/>
              <a:t>. </a:t>
            </a:r>
            <a:r>
              <a:rPr lang="en-US" sz="4000" dirty="0"/>
              <a:t>The binding nature of a contract means that each party must bear the risk of normal fluctuations in values.</a:t>
            </a:r>
            <a:endParaRPr lang="ru-RU" sz="4000" dirty="0"/>
          </a:p>
          <a:p>
            <a:pPr algn="just"/>
            <a:r>
              <a:rPr lang="en-US" sz="4000" dirty="0" smtClean="0"/>
              <a:t>	</a:t>
            </a:r>
            <a:r>
              <a:rPr lang="en-US" sz="4000" u="sng" dirty="0" smtClean="0"/>
              <a:t>In </a:t>
            </a:r>
            <a:r>
              <a:rPr lang="en-US" sz="4000" u="sng" dirty="0"/>
              <a:t>addition, it will be necessary to show the causal link between, on the one hand, the epidemic and/or its consequences and, on the other hand, the excessive difficulties suffered by the debtor in the performance of his contractual obligations.</a:t>
            </a:r>
            <a:endParaRPr lang="ru-RU" sz="4000" u="sng" dirty="0"/>
          </a:p>
          <a:p>
            <a:pPr algn="just"/>
            <a:r>
              <a:rPr lang="en-US" sz="4000" dirty="0" smtClean="0"/>
              <a:t>	</a:t>
            </a:r>
            <a:r>
              <a:rPr lang="en-US" sz="4000" dirty="0" smtClean="0">
                <a:solidFill>
                  <a:srgbClr val="FF0000"/>
                </a:solidFill>
              </a:rPr>
              <a:t>If </a:t>
            </a:r>
            <a:r>
              <a:rPr lang="en-US" sz="4000" dirty="0">
                <a:solidFill>
                  <a:srgbClr val="FF0000"/>
                </a:solidFill>
              </a:rPr>
              <a:t>a contracting party is able to fulfill these conditions he shall be entitled to request a revision of the contract due to the Covid-19 epidemic and the governmental measures currently in force.</a:t>
            </a:r>
            <a:endParaRPr lang="ru-RU" sz="4000" dirty="0">
              <a:solidFill>
                <a:srgbClr val="FF0000"/>
              </a:solidFill>
            </a:endParaRPr>
          </a:p>
          <a:p>
            <a:pPr algn="just"/>
            <a:r>
              <a:rPr lang="en-US" sz="4000" dirty="0"/>
              <a:t>However, this approach is not adapted to urgent situations: the implementation of the revision procedure takes a relatively long time and during this time the parties are required to continue to perform the contract</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376247"/>
            <a:ext cx="20927434" cy="826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 (b) Is performance of the contract made excessively onerous?</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484633675"/>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a:t>	</a:t>
            </a:r>
            <a:endParaRPr lang="en-US" sz="4000" dirty="0" smtClean="0"/>
          </a:p>
          <a:p>
            <a:pPr algn="just"/>
            <a:r>
              <a:rPr lang="en-US" sz="4000" dirty="0" smtClean="0"/>
              <a:t>1</a:t>
            </a:r>
            <a:r>
              <a:rPr lang="en-US" sz="4000" dirty="0"/>
              <a:t>. Check the applicable law.</a:t>
            </a:r>
            <a:endParaRPr lang="ru-RU" sz="4000" dirty="0"/>
          </a:p>
          <a:p>
            <a:pPr algn="just"/>
            <a:r>
              <a:rPr lang="en-US" sz="4000" dirty="0"/>
              <a:t>2. Check if the contract includes a hardship clause.</a:t>
            </a:r>
            <a:endParaRPr lang="ru-RU" sz="4000" dirty="0"/>
          </a:p>
          <a:p>
            <a:pPr algn="just"/>
            <a:r>
              <a:rPr lang="en-US" sz="4000" dirty="0"/>
              <a:t>3. Check if the requirements under the contract or, failing which, by law, have been met:</a:t>
            </a:r>
            <a:endParaRPr lang="ru-RU" sz="4000" dirty="0"/>
          </a:p>
          <a:p>
            <a:pPr algn="just"/>
            <a:r>
              <a:rPr lang="en-US" sz="4000" dirty="0"/>
              <a:t>a. was the change in circumstances unforeseeable when the contract was entered into: was the contract entered into before or after the beginning of the epidemic? had the first public announcements on governmental measures been made?</a:t>
            </a:r>
            <a:endParaRPr lang="ru-RU" sz="4000" dirty="0"/>
          </a:p>
          <a:p>
            <a:pPr algn="just"/>
            <a:r>
              <a:rPr lang="en-US" sz="4000" dirty="0"/>
              <a:t>b. was performance of the contract made excessively onerous?</a:t>
            </a:r>
            <a:endParaRPr lang="ru-RU" sz="4000" dirty="0"/>
          </a:p>
          <a:p>
            <a:pPr algn="just"/>
            <a:r>
              <a:rPr lang="en-US" sz="4000" dirty="0"/>
              <a:t>4. Identify the conditions of implementation of the clause (as applicable).</a:t>
            </a:r>
            <a:endParaRPr lang="ru-RU" sz="4000" dirty="0"/>
          </a:p>
          <a:p>
            <a:pPr algn="just"/>
            <a:r>
              <a:rPr lang="en-US" sz="4000" dirty="0"/>
              <a:t>5. Anticipate and measure the consequences of implementing a revision due to </a:t>
            </a:r>
            <a:r>
              <a:rPr lang="en-US" sz="4000" dirty="0" err="1"/>
              <a:t>unforeseeability</a:t>
            </a:r>
            <a:r>
              <a:rPr lang="en-US" sz="4000" dirty="0"/>
              <a:t>; in the absence of agreement between the parties, there is a risk of revision of the contract by the judge or of judicial rescission.</a:t>
            </a:r>
            <a:endParaRPr lang="ru-RU" sz="4000" dirty="0"/>
          </a:p>
          <a:p>
            <a:pPr algn="just"/>
            <a:r>
              <a:rPr lang="en-US" sz="4000" dirty="0"/>
              <a:t>6. Collect evidence of the situation of </a:t>
            </a:r>
            <a:r>
              <a:rPr lang="en-US" sz="4000" dirty="0" err="1"/>
              <a:t>unforeseeability</a:t>
            </a:r>
            <a:r>
              <a:rPr lang="en-US" sz="4000" dirty="0"/>
              <a:t> and of the communications with the other contracting party</a:t>
            </a:r>
            <a:r>
              <a:rPr lang="en-US" sz="4000"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5"/>
            <a:ext cx="20927434" cy="16881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What action should be taken in order to ask for a revision of the contract due to </a:t>
            </a:r>
            <a:r>
              <a:rPr lang="en-US" sz="4800" dirty="0" err="1">
                <a:solidFill>
                  <a:srgbClr val="7030A0"/>
                </a:solidFill>
              </a:rPr>
              <a:t>unforeseeability</a:t>
            </a:r>
            <a:r>
              <a:rPr lang="en-US" sz="4800" dirty="0">
                <a:solidFill>
                  <a:srgbClr val="7030A0"/>
                </a:solidFill>
              </a:rPr>
              <a:t> or if </a:t>
            </a:r>
            <a:r>
              <a:rPr lang="en-US" sz="4800" dirty="0" smtClean="0">
                <a:solidFill>
                  <a:srgbClr val="7030A0"/>
                </a:solidFill>
              </a:rPr>
              <a:t>another </a:t>
            </a:r>
            <a:r>
              <a:rPr lang="en-US" sz="4800" dirty="0">
                <a:solidFill>
                  <a:srgbClr val="7030A0"/>
                </a:solidFill>
              </a:rPr>
              <a:t>contracting party make such a request?</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2332640226"/>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a:t>	</a:t>
            </a:r>
            <a:endParaRPr lang="en-US" sz="4000" dirty="0" smtClean="0"/>
          </a:p>
          <a:p>
            <a:pPr algn="just"/>
            <a:r>
              <a:rPr lang="en-US" sz="4000" dirty="0"/>
              <a:t>	</a:t>
            </a:r>
            <a:r>
              <a:rPr lang="en-US" sz="4000" dirty="0" smtClean="0"/>
              <a:t>Material </a:t>
            </a:r>
            <a:r>
              <a:rPr lang="en-US" sz="4000" dirty="0"/>
              <a:t>adverse change clauses (MAC clauses) allow a party to a contract to withdraw from a transaction or to renegotiate part of the contract where an event </a:t>
            </a:r>
            <a:r>
              <a:rPr lang="en-US" sz="4000" b="1" u="sng" dirty="0"/>
              <a:t>materially reducing the profitability of the transaction</a:t>
            </a:r>
            <a:r>
              <a:rPr lang="en-US" sz="4000" dirty="0"/>
              <a:t> occurs after the signing of the initial commitment. </a:t>
            </a:r>
            <a:endParaRPr lang="en-US" sz="4000" dirty="0" smtClean="0"/>
          </a:p>
          <a:p>
            <a:pPr algn="just"/>
            <a:endParaRPr lang="en-US" sz="4000" dirty="0"/>
          </a:p>
          <a:p>
            <a:pPr algn="just"/>
            <a:r>
              <a:rPr lang="en-US" sz="4000" dirty="0" smtClean="0"/>
              <a:t>	Each </a:t>
            </a:r>
            <a:r>
              <a:rPr lang="en-US" sz="4000" dirty="0"/>
              <a:t>contractual MAC clause individually defines the adverse events likely to enable its implementation and the consequences of their occurrence. </a:t>
            </a:r>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4"/>
            <a:ext cx="20927434" cy="15122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err="1">
                <a:solidFill>
                  <a:srgbClr val="7030A0"/>
                </a:solidFill>
              </a:rPr>
              <a:t>Сovid</a:t>
            </a:r>
            <a:r>
              <a:rPr lang="en-US" sz="4800" dirty="0">
                <a:solidFill>
                  <a:srgbClr val="7030A0"/>
                </a:solidFill>
              </a:rPr>
              <a:t> </a:t>
            </a:r>
            <a:r>
              <a:rPr lang="en-US" sz="4800" dirty="0" smtClean="0">
                <a:solidFill>
                  <a:srgbClr val="7030A0"/>
                </a:solidFill>
              </a:rPr>
              <a:t>–19 </a:t>
            </a:r>
            <a:r>
              <a:rPr lang="en-US" sz="4800" dirty="0">
                <a:solidFill>
                  <a:srgbClr val="7030A0"/>
                </a:solidFill>
              </a:rPr>
              <a:t>as a basis for </a:t>
            </a:r>
            <a:r>
              <a:rPr lang="en-US" sz="4800" dirty="0" smtClean="0">
                <a:solidFill>
                  <a:srgbClr val="7030A0"/>
                </a:solidFill>
              </a:rPr>
              <a:t>application of </a:t>
            </a:r>
            <a:r>
              <a:rPr lang="en-US" sz="4800" dirty="0">
                <a:solidFill>
                  <a:srgbClr val="7030A0"/>
                </a:solidFill>
              </a:rPr>
              <a:t>material adverse change </a:t>
            </a:r>
            <a:r>
              <a:rPr lang="en-US" sz="4800" dirty="0" smtClean="0">
                <a:solidFill>
                  <a:srgbClr val="7030A0"/>
                </a:solidFill>
              </a:rPr>
              <a:t>clause</a:t>
            </a:r>
          </a:p>
          <a:p>
            <a:pPr algn="ctr">
              <a:defRPr sz="3000">
                <a:solidFill>
                  <a:srgbClr val="253957"/>
                </a:solidFill>
                <a:latin typeface="+mn-lt"/>
                <a:ea typeface="+mn-ea"/>
                <a:cs typeface="+mn-cs"/>
                <a:sym typeface="Arial Narrow"/>
              </a:defRPr>
            </a:pPr>
            <a:r>
              <a:rPr lang="en-US" sz="4800" dirty="0">
                <a:solidFill>
                  <a:srgbClr val="7030A0"/>
                </a:solidFill>
              </a:rPr>
              <a:t>Legal definition and the regime of material adverse change clauses</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538864249"/>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r>
              <a:rPr lang="en-US" sz="4000" dirty="0"/>
              <a:t>		In order to determine whether the MAC clauses are applicable to the Covid-19 epidemic and/or to the governmental measures currently in force, it is necessary to </a:t>
            </a:r>
            <a:r>
              <a:rPr lang="en-US" sz="4000" dirty="0" smtClean="0"/>
              <a:t>analyze </a:t>
            </a:r>
            <a:r>
              <a:rPr lang="en-US" sz="4000" dirty="0"/>
              <a:t>each clause’s terms and definitions.</a:t>
            </a:r>
            <a:endParaRPr lang="ru-RU" sz="4000" dirty="0"/>
          </a:p>
          <a:p>
            <a:pPr algn="just"/>
            <a:r>
              <a:rPr lang="en-US" sz="4000" b="1" dirty="0" smtClean="0"/>
              <a:t>	Material </a:t>
            </a:r>
            <a:r>
              <a:rPr lang="en-US" sz="4000" b="1" dirty="0"/>
              <a:t>adverse changes may be defined by a general formula, such as "event that is beyond the parties' control and which </a:t>
            </a:r>
            <a:r>
              <a:rPr lang="en-US" sz="4000" b="1" u="sng" dirty="0"/>
              <a:t>substantially affects the economy of the contract” or “a significant adverse change within the company".</a:t>
            </a:r>
            <a:endParaRPr lang="ru-RU" sz="4000" u="sng" dirty="0"/>
          </a:p>
          <a:p>
            <a:pPr algn="just"/>
            <a:r>
              <a:rPr lang="en-US" sz="4000" dirty="0" smtClean="0"/>
              <a:t>	</a:t>
            </a:r>
            <a:r>
              <a:rPr lang="en-US" sz="4000" dirty="0" smtClean="0">
                <a:solidFill>
                  <a:srgbClr val="FF0000"/>
                </a:solidFill>
              </a:rPr>
              <a:t>Having </a:t>
            </a:r>
            <a:r>
              <a:rPr lang="en-US" sz="4000" dirty="0">
                <a:solidFill>
                  <a:srgbClr val="FF0000"/>
                </a:solidFill>
              </a:rPr>
              <a:t>regard to the Covid-19 epidemic and its consequences, a number of MAC clauses drafted in such a way are likely to apply. But in the event of litigation, a judge will have a wide discretion in applying these clauses.</a:t>
            </a:r>
            <a:endParaRPr lang="ru-RU" sz="4000" dirty="0">
              <a:solidFill>
                <a:srgbClr val="FF0000"/>
              </a:solidFill>
            </a:endParaRPr>
          </a:p>
          <a:p>
            <a:pPr algn="just"/>
            <a:r>
              <a:rPr lang="en-US" sz="4000" dirty="0" smtClean="0"/>
              <a:t>	This </a:t>
            </a:r>
            <a:r>
              <a:rPr lang="en-US" sz="4000" dirty="0"/>
              <a:t>wide discretion will be considerably reduced </a:t>
            </a:r>
            <a:r>
              <a:rPr lang="en-US" sz="4000" b="1" u="sng" dirty="0"/>
              <a:t>when the MAC clause lists in detail the events which may trigger its implementation.</a:t>
            </a:r>
            <a:r>
              <a:rPr lang="en-US" sz="4000" dirty="0"/>
              <a:t> </a:t>
            </a:r>
            <a:r>
              <a:rPr lang="en-US" sz="4000" b="1" u="sng" dirty="0"/>
              <a:t>In addition, certain MAC clauses stipulate accounting and financial thresholds to determine whether a change is “material”. </a:t>
            </a:r>
            <a:r>
              <a:rPr lang="en-US" sz="4000" b="1" dirty="0"/>
              <a:t>In such a case the contracting party seeking to invoke the MAC clause needs to check if these thresholds are met</a:t>
            </a:r>
            <a:r>
              <a:rPr lang="en-US" sz="4000" b="1" dirty="0" smtClean="0"/>
              <a:t>.</a:t>
            </a:r>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4"/>
            <a:ext cx="20927434" cy="12836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t> </a:t>
            </a:r>
            <a:r>
              <a:rPr lang="en-US" sz="4800" dirty="0" smtClean="0">
                <a:solidFill>
                  <a:srgbClr val="7030A0"/>
                </a:solidFill>
              </a:rPr>
              <a:t>Whether </a:t>
            </a:r>
            <a:r>
              <a:rPr lang="en-US" sz="4800" dirty="0">
                <a:solidFill>
                  <a:srgbClr val="7030A0"/>
                </a:solidFill>
              </a:rPr>
              <a:t>the MAC clauses are applicable to the Covid-19 epidemic </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82129926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400" b="1" u="sng" dirty="0">
                <a:sym typeface="Arial Narrow"/>
              </a:rPr>
              <a:t>International instruments have identified contracts as “commercial” when</a:t>
            </a:r>
            <a:r>
              <a:rPr lang="en-US" sz="4400" b="1" u="sng" dirty="0" smtClean="0">
                <a:sym typeface="Arial Narrow"/>
              </a:rPr>
              <a:t>:</a:t>
            </a:r>
          </a:p>
          <a:p>
            <a:pPr algn="just">
              <a:spcBef>
                <a:spcPts val="2800"/>
              </a:spcBef>
              <a:buSzPct val="100000"/>
              <a:defRPr sz="2800">
                <a:solidFill>
                  <a:srgbClr val="253957"/>
                </a:solidFill>
                <a:latin typeface="+mn-lt"/>
                <a:ea typeface="+mn-ea"/>
                <a:cs typeface="+mn-cs"/>
                <a:sym typeface="Arial Narrow"/>
              </a:defRPr>
            </a:pPr>
            <a:endParaRPr lang="en-US" sz="4400" b="1" u="sng" dirty="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i="1" dirty="0">
                <a:sym typeface="Arial Narrow"/>
              </a:rPr>
              <a:t>“each party is acting in the exercise of its trade or profession.” </a:t>
            </a:r>
            <a:r>
              <a:rPr lang="en-US" sz="4400" b="1" dirty="0">
                <a:solidFill>
                  <a:srgbClr val="00B050"/>
                </a:solidFill>
                <a:sym typeface="Arial Narrow"/>
              </a:rPr>
              <a:t>(Hague </a:t>
            </a:r>
            <a:r>
              <a:rPr lang="en-US" sz="4400" b="1" dirty="0" smtClean="0">
                <a:solidFill>
                  <a:srgbClr val="00B050"/>
                </a:solidFill>
                <a:sym typeface="Arial Narrow"/>
              </a:rPr>
              <a:t>Principles - Principles </a:t>
            </a:r>
            <a:r>
              <a:rPr lang="en-US" sz="4400" b="1" dirty="0">
                <a:solidFill>
                  <a:srgbClr val="00B050"/>
                </a:solidFill>
                <a:sym typeface="Arial Narrow"/>
              </a:rPr>
              <a:t>on Choice of Law in International Commercial Contracts, Article 1(1)). </a:t>
            </a:r>
            <a:endParaRPr lang="en-US" sz="4400" b="1" dirty="0" smtClean="0">
              <a:solidFill>
                <a:srgbClr val="00B050"/>
              </a:solidFill>
              <a:sym typeface="Arial Narrow"/>
            </a:endParaRPr>
          </a:p>
          <a:p>
            <a:pPr algn="just">
              <a:spcBef>
                <a:spcPts val="2800"/>
              </a:spcBef>
              <a:buSzPct val="100000"/>
              <a:defRPr sz="2800">
                <a:solidFill>
                  <a:srgbClr val="253957"/>
                </a:solidFill>
                <a:latin typeface="+mn-lt"/>
                <a:ea typeface="+mn-ea"/>
                <a:cs typeface="+mn-cs"/>
                <a:sym typeface="Arial Narrow"/>
              </a:defRPr>
            </a:pPr>
            <a:endParaRPr lang="en-US" sz="4400" b="1" dirty="0">
              <a:solidFill>
                <a:srgbClr val="00B050"/>
              </a:solidFill>
              <a:sym typeface="Arial Narrow"/>
            </a:endParaRPr>
          </a:p>
          <a:p>
            <a:pPr algn="just">
              <a:spcBef>
                <a:spcPts val="2800"/>
              </a:spcBef>
              <a:buSzPct val="100000"/>
              <a:defRPr sz="2800">
                <a:solidFill>
                  <a:srgbClr val="253957"/>
                </a:solidFill>
                <a:latin typeface="+mn-lt"/>
                <a:ea typeface="+mn-ea"/>
                <a:cs typeface="+mn-cs"/>
                <a:sym typeface="Arial Narrow"/>
              </a:defRPr>
            </a:pPr>
            <a:r>
              <a:rPr lang="en-US" sz="4400" b="1" dirty="0" smtClean="0">
                <a:sym typeface="Arial Narrow"/>
              </a:rPr>
              <a:t>“</a:t>
            </a:r>
            <a:r>
              <a:rPr lang="en-US" sz="4400" b="1" i="1" dirty="0" smtClean="0">
                <a:sym typeface="Arial Narrow"/>
              </a:rPr>
              <a:t>limits </a:t>
            </a:r>
            <a:r>
              <a:rPr lang="en-US" sz="4400" b="1" i="1" dirty="0">
                <a:sym typeface="Arial Narrow"/>
              </a:rPr>
              <a:t>its scope to commercial matters by excluding, for example, consumer contracts, such as those for “goods bought for personal, family or household use” </a:t>
            </a:r>
            <a:r>
              <a:rPr lang="en-US" sz="4400" b="1" dirty="0">
                <a:solidFill>
                  <a:srgbClr val="00B050"/>
                </a:solidFill>
                <a:sym typeface="Arial Narrow"/>
              </a:rPr>
              <a:t>(CISG, Article 2(a)).</a:t>
            </a:r>
          </a:p>
          <a:p>
            <a:pPr algn="l">
              <a:spcBef>
                <a:spcPts val="2800"/>
              </a:spcBef>
              <a:buSzPct val="100000"/>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Definition </a:t>
            </a:r>
            <a:r>
              <a:rPr lang="en-US" sz="4800" i="1" dirty="0">
                <a:solidFill>
                  <a:srgbClr val="7030A0"/>
                </a:solidFill>
              </a:rPr>
              <a:t>“commercial” </a:t>
            </a:r>
            <a:endParaRPr lang="ru-RU" sz="4800" b="0" i="1"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937469655"/>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endParaRPr lang="ru-RU" sz="4000" dirty="0" smtClean="0"/>
          </a:p>
          <a:p>
            <a:pPr algn="just"/>
            <a:r>
              <a:rPr lang="en-US" sz="4000" dirty="0" smtClean="0"/>
              <a:t>1</a:t>
            </a:r>
            <a:r>
              <a:rPr lang="en-US" sz="4000" dirty="0"/>
              <a:t>. Check the applicable law.</a:t>
            </a:r>
          </a:p>
          <a:p>
            <a:pPr algn="just"/>
            <a:r>
              <a:rPr lang="en-US" sz="4000" dirty="0"/>
              <a:t>2. Check if the contractual requirements have been met.</a:t>
            </a:r>
          </a:p>
          <a:p>
            <a:pPr algn="just"/>
            <a:r>
              <a:rPr lang="en-US" sz="4000" dirty="0"/>
              <a:t>3. Identify how the clause applies.</a:t>
            </a:r>
          </a:p>
          <a:p>
            <a:pPr algn="just"/>
            <a:r>
              <a:rPr lang="en-US" sz="4000" dirty="0"/>
              <a:t>4. Collect evidence of the material adverse change and of the communications with the </a:t>
            </a:r>
            <a:r>
              <a:rPr lang="en-US" sz="4000" dirty="0" smtClean="0"/>
              <a:t>other contracting </a:t>
            </a:r>
            <a:r>
              <a:rPr lang="en-US" sz="4000" dirty="0"/>
              <a:t>party.</a:t>
            </a:r>
            <a:endParaRPr lang="ru-RU" sz="4000" dirty="0"/>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7091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What action should be taken to invoke a MAC clause or if the other contracting party wants to invoke it?</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806793635"/>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703385" y="4923692"/>
            <a:ext cx="22877584" cy="86164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endParaRPr lang="ru-RU" sz="4000" dirty="0" smtClean="0"/>
          </a:p>
          <a:p>
            <a:pPr algn="just"/>
            <a:r>
              <a:rPr lang="en-US" sz="4000" dirty="0"/>
              <a:t>The effects of the lockdown on performance of commercial contracts are determined by the contract and the applicable law. </a:t>
            </a:r>
            <a:r>
              <a:rPr lang="en-US" sz="4000" u="sng" dirty="0"/>
              <a:t>Thus, the current situation in the world economy allows us to talk about the "global force majeure". Market participants are unable to fulfill their obligations due to forced restrictions and, as a result, receive fines. This, in turn, entails huge financial losses for companies. In case of non-fulfillment of the obligation, the declaration of force majeure,</a:t>
            </a:r>
            <a:r>
              <a:rPr lang="en-US" sz="4000" dirty="0"/>
              <a:t> </a:t>
            </a:r>
            <a:r>
              <a:rPr lang="en-US" sz="4000" dirty="0" smtClean="0"/>
              <a:t>inability to perform the obligation, significant change in circumstances, material </a:t>
            </a:r>
            <a:r>
              <a:rPr lang="en-US" sz="4000" dirty="0"/>
              <a:t>adverse change or apply to have the contract revised due to unforeseen </a:t>
            </a:r>
            <a:r>
              <a:rPr lang="en-US" sz="4000" u="sng" dirty="0"/>
              <a:t> may allow avoiding liability.</a:t>
            </a:r>
            <a:endParaRPr lang="ru-RU" sz="4000" dirty="0"/>
          </a:p>
          <a:p>
            <a:pPr algn="just"/>
            <a:endParaRPr lang="ru-RU" sz="4000"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411414"/>
            <a:ext cx="20927434" cy="15122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algn="ctr">
              <a:defRPr sz="3000">
                <a:solidFill>
                  <a:srgbClr val="253957"/>
                </a:solidFill>
                <a:latin typeface="+mn-lt"/>
                <a:ea typeface="+mn-ea"/>
                <a:cs typeface="+mn-cs"/>
                <a:sym typeface="Arial Narrow"/>
              </a:defRPr>
            </a:pPr>
            <a:r>
              <a:rPr lang="en-US" sz="4800" dirty="0" smtClean="0">
                <a:solidFill>
                  <a:srgbClr val="7030A0"/>
                </a:solidFill>
              </a:rPr>
              <a:t>	</a:t>
            </a:r>
            <a:r>
              <a:rPr lang="en-US" sz="4800" dirty="0">
                <a:solidFill>
                  <a:srgbClr val="7030A0"/>
                </a:solidFill>
              </a:rPr>
              <a:t>Conclusion</a:t>
            </a:r>
            <a:endParaRPr lang="ru-RU" sz="480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700656256"/>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Линия"/>
          <p:cNvSpPr/>
          <p:nvPr/>
        </p:nvSpPr>
        <p:spPr>
          <a:xfrm flipV="1">
            <a:off x="10370343" y="1604166"/>
            <a:ext cx="1" cy="2777349"/>
          </a:xfrm>
          <a:prstGeom prst="line">
            <a:avLst/>
          </a:prstGeom>
          <a:ln w="12700">
            <a:solidFill>
              <a:srgbClr val="FFFFFF"/>
            </a:solidFill>
            <a:miter lim="400000"/>
          </a:ln>
        </p:spPr>
        <p:txBody>
          <a:bodyPr lIns="71437" tIns="71437" rIns="71437" bIns="71437" anchor="ctr"/>
          <a:lstStyle/>
          <a:p>
            <a:pPr>
              <a:defRPr sz="3200"/>
            </a:pPr>
            <a:endParaRPr dirty="0"/>
          </a:p>
        </p:txBody>
      </p:sp>
      <p:sp>
        <p:nvSpPr>
          <p:cNvPr id="52" name="Очень крутой…"/>
          <p:cNvSpPr txBox="1"/>
          <p:nvPr/>
        </p:nvSpPr>
        <p:spPr>
          <a:xfrm>
            <a:off x="7116914" y="3934663"/>
            <a:ext cx="9443425" cy="41560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p>
            <a:pPr algn="l">
              <a:defRPr sz="7000" b="1" cap="all">
                <a:solidFill>
                  <a:srgbClr val="253957"/>
                </a:solidFill>
                <a:latin typeface="+mn-lt"/>
                <a:ea typeface="+mn-ea"/>
                <a:cs typeface="+mn-cs"/>
                <a:sym typeface="Arial Narrow"/>
              </a:defRPr>
            </a:pPr>
            <a:endParaRPr lang="en-US" dirty="0"/>
          </a:p>
        </p:txBody>
      </p:sp>
      <p:sp>
        <p:nvSpPr>
          <p:cNvPr id="53" name="Очень крутой подзаголовок презентации"/>
          <p:cNvSpPr txBox="1"/>
          <p:nvPr/>
        </p:nvSpPr>
        <p:spPr>
          <a:xfrm>
            <a:off x="7116915" y="8929563"/>
            <a:ext cx="9443424" cy="15332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1pPr algn="l">
              <a:defRPr sz="4200">
                <a:solidFill>
                  <a:srgbClr val="253957"/>
                </a:solidFill>
                <a:latin typeface="+mn-lt"/>
                <a:ea typeface="+mn-ea"/>
                <a:cs typeface="+mn-cs"/>
                <a:sym typeface="Arial Narrow"/>
              </a:defRPr>
            </a:lvl1pPr>
          </a:lstStyle>
          <a:p>
            <a:r>
              <a:rPr lang="en-US" b="1" dirty="0" err="1" smtClean="0"/>
              <a:t>Strelnikova</a:t>
            </a:r>
            <a:r>
              <a:rPr lang="en-US" b="1" dirty="0" smtClean="0"/>
              <a:t> Irina, </a:t>
            </a:r>
          </a:p>
          <a:p>
            <a:r>
              <a:rPr lang="en-US" b="1" dirty="0" smtClean="0"/>
              <a:t>PhD in law, Research Fellow</a:t>
            </a:r>
            <a:endParaRPr lang="ru-RU" b="1" dirty="0"/>
          </a:p>
        </p:txBody>
      </p:sp>
      <p:sp>
        <p:nvSpPr>
          <p:cNvPr id="54" name="Название подразделения,  лаборатории, факультета и т.д."/>
          <p:cNvSpPr txBox="1"/>
          <p:nvPr/>
        </p:nvSpPr>
        <p:spPr>
          <a:xfrm>
            <a:off x="7116915" y="1524282"/>
            <a:ext cx="16006854" cy="1436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71437" tIns="71437" rIns="71437" bIns="71437" anchor="ctr">
            <a:spAutoFit/>
          </a:bodyPr>
          <a:lstStyle/>
          <a:p>
            <a:pPr algn="l">
              <a:defRPr sz="4200">
                <a:solidFill>
                  <a:srgbClr val="253957"/>
                </a:solidFill>
                <a:latin typeface="+mn-lt"/>
                <a:ea typeface="+mn-ea"/>
                <a:cs typeface="+mn-cs"/>
                <a:sym typeface="Arial Narrow"/>
              </a:defRPr>
            </a:pPr>
            <a:r>
              <a:rPr lang="en-US" sz="4200" b="1" dirty="0">
                <a:sym typeface="Arial Narrow"/>
              </a:rPr>
              <a:t>Faculty of World economy and International </a:t>
            </a:r>
            <a:r>
              <a:rPr lang="en-US" sz="4200" b="1" dirty="0" smtClean="0">
                <a:sym typeface="Arial Narrow"/>
              </a:rPr>
              <a:t>Affairs</a:t>
            </a:r>
            <a:r>
              <a:rPr lang="ru-RU" sz="4200" b="1" dirty="0" smtClean="0">
                <a:sym typeface="Arial Narrow"/>
              </a:rPr>
              <a:t> </a:t>
            </a:r>
          </a:p>
          <a:p>
            <a:pPr algn="l">
              <a:defRPr sz="4200">
                <a:solidFill>
                  <a:srgbClr val="253957"/>
                </a:solidFill>
                <a:latin typeface="+mn-lt"/>
                <a:ea typeface="+mn-ea"/>
                <a:cs typeface="+mn-cs"/>
                <a:sym typeface="Arial Narrow"/>
              </a:defRPr>
            </a:pPr>
            <a:r>
              <a:rPr lang="en-US" sz="4200" b="1" dirty="0" smtClean="0">
                <a:sym typeface="Arial Narrow"/>
              </a:rPr>
              <a:t>School </a:t>
            </a:r>
            <a:r>
              <a:rPr lang="en-US" sz="4200" b="1" dirty="0">
                <a:sym typeface="Arial Narrow"/>
              </a:rPr>
              <a:t>of International Regional Studies</a:t>
            </a:r>
            <a:endParaRPr lang="en-US" dirty="0"/>
          </a:p>
        </p:txBody>
      </p:sp>
      <p:sp>
        <p:nvSpPr>
          <p:cNvPr id="55" name="Москва, 2017"/>
          <p:cNvSpPr txBox="1"/>
          <p:nvPr/>
        </p:nvSpPr>
        <p:spPr>
          <a:xfrm>
            <a:off x="7116915" y="11892516"/>
            <a:ext cx="9443424" cy="575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l" defTabSz="642937">
              <a:defRPr sz="2800">
                <a:solidFill>
                  <a:srgbClr val="253957"/>
                </a:solidFill>
                <a:latin typeface="+mn-lt"/>
                <a:ea typeface="+mn-ea"/>
                <a:cs typeface="+mn-cs"/>
                <a:sym typeface="Arial Narrow"/>
              </a:defRPr>
            </a:lvl1pPr>
          </a:lstStyle>
          <a:p>
            <a:r>
              <a:rPr lang="en-US" dirty="0"/>
              <a:t>Moscow, </a:t>
            </a:r>
            <a:r>
              <a:rPr lang="en-US" dirty="0" smtClean="0"/>
              <a:t>20</a:t>
            </a:r>
            <a:r>
              <a:rPr lang="ru-RU" dirty="0" smtClean="0"/>
              <a:t>21</a:t>
            </a:r>
            <a:endParaRPr lang="en-US" dirty="0"/>
          </a:p>
        </p:txBody>
      </p:sp>
      <p:pic>
        <p:nvPicPr>
          <p:cNvPr id="9" name="Изображение" descr="Изображение"/>
          <p:cNvPicPr>
            <a:picLocks noChangeAspect="1"/>
          </p:cNvPicPr>
          <p:nvPr/>
        </p:nvPicPr>
        <p:blipFill>
          <a:blip r:embed="rId2">
            <a:extLst/>
          </a:blip>
          <a:stretch>
            <a:fillRect/>
          </a:stretch>
        </p:blipFill>
        <p:spPr>
          <a:xfrm>
            <a:off x="1506855" y="1330739"/>
            <a:ext cx="2166348" cy="2792805"/>
          </a:xfrm>
          <a:prstGeom prst="rect">
            <a:avLst/>
          </a:prstGeom>
          <a:ln w="12700">
            <a:miter lim="400000"/>
          </a:ln>
        </p:spPr>
      </p:pic>
      <p:sp>
        <p:nvSpPr>
          <p:cNvPr id="2" name="Прямоугольник 1"/>
          <p:cNvSpPr/>
          <p:nvPr/>
        </p:nvSpPr>
        <p:spPr>
          <a:xfrm>
            <a:off x="6096000" y="5124420"/>
            <a:ext cx="16007862" cy="1015663"/>
          </a:xfrm>
          <a:prstGeom prst="rect">
            <a:avLst/>
          </a:prstGeom>
        </p:spPr>
        <p:txBody>
          <a:bodyPr wrap="square">
            <a:spAutoFit/>
          </a:bodyPr>
          <a:lstStyle/>
          <a:p>
            <a:r>
              <a:rPr lang="en-US" sz="6000" b="1" dirty="0" smtClean="0">
                <a:solidFill>
                  <a:schemeClr val="accent1"/>
                </a:solidFill>
              </a:rPr>
              <a:t>Thank you for your attention!</a:t>
            </a:r>
            <a:endParaRPr lang="ru-RU" sz="6000" dirty="0">
              <a:solidFill>
                <a:schemeClr val="accent1"/>
              </a:solidFill>
            </a:endParaRPr>
          </a:p>
        </p:txBody>
      </p:sp>
    </p:spTree>
    <p:extLst>
      <p:ext uri="{BB962C8B-B14F-4D97-AF65-F5344CB8AC3E}">
        <p14:creationId xmlns:p14="http://schemas.microsoft.com/office/powerpoint/2010/main" val="138627040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Адрес: ТехтТехтТехтТехтТехтТехтТехтТехтТехтТехтТехтТехтТехт"/>
          <p:cNvSpPr txBox="1"/>
          <p:nvPr/>
        </p:nvSpPr>
        <p:spPr>
          <a:xfrm>
            <a:off x="11368363" y="11494669"/>
            <a:ext cx="8579502" cy="51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defTabSz="642937">
              <a:defRPr sz="2400">
                <a:solidFill>
                  <a:srgbClr val="FFFFFF"/>
                </a:solidFill>
                <a:latin typeface="+mn-lt"/>
                <a:ea typeface="+mn-ea"/>
                <a:cs typeface="+mn-cs"/>
                <a:sym typeface="Arial Narrow"/>
              </a:defRPr>
            </a:lvl1pPr>
          </a:lstStyle>
          <a:p>
            <a:r>
              <a:rPr lang="en-US" dirty="0"/>
              <a:t>Address</a:t>
            </a:r>
            <a:r>
              <a:rPr dirty="0"/>
              <a:t>: </a:t>
            </a:r>
            <a:r>
              <a:rPr lang="en-US" dirty="0" smtClean="0">
                <a:hlinkClick r:id="rId2"/>
              </a:rPr>
              <a:t>istrelnikova@hse.ru</a:t>
            </a:r>
            <a:endParaRPr dirty="0"/>
          </a:p>
        </p:txBody>
      </p:sp>
      <p:sp>
        <p:nvSpPr>
          <p:cNvPr id="101" name="www.text"/>
          <p:cNvSpPr txBox="1"/>
          <p:nvPr/>
        </p:nvSpPr>
        <p:spPr>
          <a:xfrm>
            <a:off x="4436135" y="11508581"/>
            <a:ext cx="1407573" cy="4857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l" defTabSz="642937">
              <a:defRPr sz="2400">
                <a:solidFill>
                  <a:srgbClr val="FFFFFF"/>
                </a:solidFill>
                <a:latin typeface="+mn-lt"/>
                <a:ea typeface="+mn-ea"/>
                <a:cs typeface="+mn-cs"/>
                <a:sym typeface="Arial Narrow"/>
              </a:defRPr>
            </a:lvl1pPr>
          </a:lstStyle>
          <a:p>
            <a:r>
              <a:t>www.text</a:t>
            </a:r>
          </a:p>
        </p:txBody>
      </p:sp>
      <p:sp>
        <p:nvSpPr>
          <p:cNvPr id="102" name="Телефон.: +Х (ХХХ) ХХХ ХХХХ"/>
          <p:cNvSpPr txBox="1"/>
          <p:nvPr/>
        </p:nvSpPr>
        <p:spPr>
          <a:xfrm>
            <a:off x="6620083" y="11494669"/>
            <a:ext cx="4328255" cy="513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l" defTabSz="642937">
              <a:defRPr sz="2400">
                <a:solidFill>
                  <a:srgbClr val="FFFFFF"/>
                </a:solidFill>
                <a:latin typeface="+mn-lt"/>
                <a:ea typeface="+mn-ea"/>
                <a:cs typeface="+mn-cs"/>
                <a:sym typeface="Arial Narrow"/>
              </a:defRPr>
            </a:lvl1pPr>
          </a:lstStyle>
          <a:p>
            <a:r>
              <a:rPr lang="en-US" dirty="0"/>
              <a:t>Phone</a:t>
            </a:r>
            <a:r>
              <a:rPr dirty="0"/>
              <a:t>.: </a:t>
            </a:r>
            <a:r>
              <a:rPr dirty="0" smtClean="0"/>
              <a:t>+</a:t>
            </a:r>
            <a:r>
              <a:rPr lang="en-US" dirty="0" smtClean="0"/>
              <a:t>7</a:t>
            </a:r>
            <a:r>
              <a:rPr dirty="0" smtClean="0"/>
              <a:t> (</a:t>
            </a:r>
            <a:r>
              <a:rPr lang="en-US" dirty="0" smtClean="0"/>
              <a:t>909)6210044</a:t>
            </a:r>
            <a:r>
              <a:rPr dirty="0" smtClean="0"/>
              <a:t> </a:t>
            </a:r>
            <a:endParaRPr dirty="0"/>
          </a:p>
        </p:txBody>
      </p:sp>
      <p:pic>
        <p:nvPicPr>
          <p:cNvPr id="7" name="Изображение" descr="Изображение"/>
          <p:cNvPicPr>
            <a:picLocks noChangeAspect="1"/>
          </p:cNvPicPr>
          <p:nvPr/>
        </p:nvPicPr>
        <p:blipFill>
          <a:blip r:embed="rId3">
            <a:extLst/>
          </a:blip>
          <a:stretch>
            <a:fillRect/>
          </a:stretch>
        </p:blipFill>
        <p:spPr>
          <a:xfrm>
            <a:off x="11065951" y="4920064"/>
            <a:ext cx="2252097" cy="2903349"/>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83351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just">
              <a:spcBef>
                <a:spcPts val="2800"/>
              </a:spcBef>
              <a:buSzPct val="100000"/>
              <a:defRPr sz="2800">
                <a:solidFill>
                  <a:srgbClr val="253957"/>
                </a:solidFill>
                <a:latin typeface="+mn-lt"/>
                <a:ea typeface="+mn-ea"/>
                <a:cs typeface="+mn-cs"/>
                <a:sym typeface="Arial Narrow"/>
              </a:defRPr>
            </a:pPr>
            <a:r>
              <a:rPr lang="en-US" sz="4000" b="1" dirty="0">
                <a:sym typeface="Arial Narrow"/>
              </a:rPr>
              <a:t>From the legal point there are several legal concepts that can be applied to international commercial contractual relations in a crisis situation, including Covid-19:</a:t>
            </a:r>
            <a:endParaRPr lang="en-US" sz="4000" b="1" dirty="0" smtClean="0">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1) </a:t>
            </a:r>
            <a:r>
              <a:rPr lang="en-US" sz="4000" b="1" u="sng" dirty="0">
                <a:sym typeface="Arial Narrow"/>
              </a:rPr>
              <a:t>Force majeure </a:t>
            </a:r>
            <a:r>
              <a:rPr lang="en-US" sz="4000" i="1" dirty="0" smtClean="0">
                <a:solidFill>
                  <a:srgbClr val="7030A0"/>
                </a:solidFill>
                <a:sym typeface="Arial Narrow"/>
              </a:rPr>
              <a:t>(EU law, part </a:t>
            </a:r>
            <a:r>
              <a:rPr lang="en-US" sz="4000" i="1" dirty="0">
                <a:solidFill>
                  <a:srgbClr val="7030A0"/>
                </a:solidFill>
                <a:sym typeface="Arial Narrow"/>
              </a:rPr>
              <a:t>3 of article 401 </a:t>
            </a:r>
            <a:r>
              <a:rPr lang="en-US" sz="4000" i="1" dirty="0" smtClean="0">
                <a:solidFill>
                  <a:srgbClr val="7030A0"/>
                </a:solidFill>
                <a:sym typeface="Arial Narrow"/>
              </a:rPr>
              <a:t>of </a:t>
            </a:r>
            <a:r>
              <a:rPr lang="en-US" sz="4000" i="1" dirty="0">
                <a:solidFill>
                  <a:srgbClr val="7030A0"/>
                </a:solidFill>
                <a:sym typeface="Arial Narrow"/>
              </a:rPr>
              <a:t>the Russian Civil code</a:t>
            </a:r>
            <a:r>
              <a:rPr lang="en-US" sz="4000" i="1" dirty="0" smtClean="0">
                <a:solidFill>
                  <a:srgbClr val="7030A0"/>
                </a:solidFill>
                <a:sym typeface="Arial Narrow"/>
              </a:rPr>
              <a:t>, </a:t>
            </a:r>
            <a:r>
              <a:rPr lang="en-US" sz="4000" i="1" dirty="0">
                <a:solidFill>
                  <a:srgbClr val="7030A0"/>
                </a:solidFill>
                <a:sym typeface="Arial Narrow"/>
              </a:rPr>
              <a:t>Article 79 of the CISG, article </a:t>
            </a:r>
            <a:r>
              <a:rPr lang="en-US" sz="4000" i="1" dirty="0" smtClean="0">
                <a:solidFill>
                  <a:srgbClr val="7030A0"/>
                </a:solidFill>
                <a:sym typeface="Arial Narrow"/>
              </a:rPr>
              <a:t>1216 </a:t>
            </a:r>
            <a:r>
              <a:rPr lang="en-US" sz="4000" i="1" dirty="0">
                <a:solidFill>
                  <a:srgbClr val="7030A0"/>
                </a:solidFill>
                <a:sym typeface="Arial Narrow"/>
              </a:rPr>
              <a:t>of the French Civil Code, § 275 of the German Civil Code, article 1256 of the Italian Civil Code and § 27 of the Norwegian Act on Sales Contracts, Article 7.1.7 </a:t>
            </a:r>
            <a:r>
              <a:rPr lang="en-US" sz="4000" i="1" dirty="0" smtClean="0">
                <a:solidFill>
                  <a:srgbClr val="7030A0"/>
                </a:solidFill>
                <a:sym typeface="Arial Narrow"/>
              </a:rPr>
              <a:t>Principles </a:t>
            </a:r>
            <a:r>
              <a:rPr lang="en-US" sz="4000" i="1" dirty="0">
                <a:solidFill>
                  <a:srgbClr val="7030A0"/>
                </a:solidFill>
                <a:sym typeface="Arial Narrow"/>
              </a:rPr>
              <a:t>of international commercial contracts (UNIDROIT Principles</a:t>
            </a:r>
            <a:r>
              <a:rPr lang="en-US" sz="4000" i="1" dirty="0" smtClean="0">
                <a:solidFill>
                  <a:srgbClr val="7030A0"/>
                </a:solidFill>
                <a:sym typeface="Arial Narrow"/>
              </a:rPr>
              <a:t>), </a:t>
            </a:r>
            <a:r>
              <a:rPr lang="en-US" sz="4000" i="1" dirty="0">
                <a:solidFill>
                  <a:srgbClr val="7030A0"/>
                </a:solidFill>
                <a:sym typeface="Arial Narrow"/>
              </a:rPr>
              <a:t>Article 8:108 </a:t>
            </a:r>
            <a:r>
              <a:rPr lang="en-US" sz="4000" i="1" dirty="0" smtClean="0">
                <a:solidFill>
                  <a:srgbClr val="7030A0"/>
                </a:solidFill>
                <a:sym typeface="Arial Narrow"/>
              </a:rPr>
              <a:t>Principles </a:t>
            </a:r>
            <a:r>
              <a:rPr lang="en-US" sz="4000" i="1" dirty="0">
                <a:solidFill>
                  <a:srgbClr val="7030A0"/>
                </a:solidFill>
                <a:sym typeface="Arial Narrow"/>
              </a:rPr>
              <a:t>of European contract </a:t>
            </a:r>
            <a:r>
              <a:rPr lang="en-US" sz="4000" i="1" dirty="0" smtClean="0">
                <a:solidFill>
                  <a:srgbClr val="7030A0"/>
                </a:solidFill>
                <a:sym typeface="Arial Narrow"/>
              </a:rPr>
              <a:t>law).</a:t>
            </a:r>
          </a:p>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2)</a:t>
            </a:r>
            <a:r>
              <a:rPr lang="en-US" sz="4000" b="1" dirty="0">
                <a:sym typeface="Arial Narrow"/>
              </a:rPr>
              <a:t> </a:t>
            </a:r>
            <a:r>
              <a:rPr lang="en-US" sz="4000" b="1" u="sng" dirty="0">
                <a:sym typeface="Arial Narrow"/>
              </a:rPr>
              <a:t>Inability to perform the obligation </a:t>
            </a:r>
            <a:r>
              <a:rPr lang="en-US" sz="4000" i="1" dirty="0">
                <a:solidFill>
                  <a:srgbClr val="7030A0"/>
                </a:solidFill>
                <a:sym typeface="Arial Narrow"/>
              </a:rPr>
              <a:t>(articles 416 and 417 of the Russian Civil code).</a:t>
            </a:r>
          </a:p>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3) </a:t>
            </a:r>
            <a:r>
              <a:rPr lang="en-US" sz="4000" b="1" u="sng" dirty="0">
                <a:sym typeface="Arial Narrow"/>
              </a:rPr>
              <a:t>Significant change in circumstances </a:t>
            </a:r>
            <a:r>
              <a:rPr lang="en-US" sz="4000" i="1" dirty="0">
                <a:solidFill>
                  <a:schemeClr val="accent6">
                    <a:lumMod val="75000"/>
                  </a:schemeClr>
                </a:solidFill>
                <a:sym typeface="Arial Narrow"/>
              </a:rPr>
              <a:t>(article 451 of </a:t>
            </a:r>
            <a:r>
              <a:rPr lang="en-US" sz="4000" i="1" dirty="0" smtClean="0">
                <a:solidFill>
                  <a:srgbClr val="7030A0"/>
                </a:solidFill>
                <a:sym typeface="Arial Narrow"/>
              </a:rPr>
              <a:t>the </a:t>
            </a:r>
            <a:r>
              <a:rPr lang="en-US" sz="4000" i="1" dirty="0">
                <a:solidFill>
                  <a:srgbClr val="7030A0"/>
                </a:solidFill>
                <a:sym typeface="Arial Narrow"/>
              </a:rPr>
              <a:t>Russian Civil code</a:t>
            </a:r>
            <a:r>
              <a:rPr lang="en-US" sz="4000" i="1" dirty="0" smtClean="0">
                <a:solidFill>
                  <a:schemeClr val="accent6">
                    <a:lumMod val="75000"/>
                  </a:schemeClr>
                </a:solidFill>
                <a:sym typeface="Arial Narrow"/>
              </a:rPr>
              <a:t>) </a:t>
            </a:r>
            <a:endParaRPr lang="ru-RU" sz="4000" i="1" dirty="0">
              <a:solidFill>
                <a:schemeClr val="accent6">
                  <a:lumMod val="75000"/>
                </a:schemeClr>
              </a:solidFill>
              <a:sym typeface="Arial Narrow"/>
            </a:endParaRPr>
          </a:p>
          <a:p>
            <a:pPr algn="just">
              <a:spcBef>
                <a:spcPts val="2800"/>
              </a:spcBef>
              <a:buSzPct val="100000"/>
              <a:defRPr sz="2800">
                <a:solidFill>
                  <a:srgbClr val="253957"/>
                </a:solidFill>
                <a:latin typeface="+mn-lt"/>
                <a:ea typeface="+mn-ea"/>
                <a:cs typeface="+mn-cs"/>
                <a:sym typeface="Arial Narrow"/>
              </a:defRPr>
            </a:pPr>
            <a:r>
              <a:rPr lang="en-US" sz="4000" b="1" dirty="0" smtClean="0">
                <a:sym typeface="Arial Narrow"/>
              </a:rPr>
              <a:t>4)</a:t>
            </a:r>
            <a:r>
              <a:rPr lang="en-US" sz="4000" b="1" dirty="0">
                <a:sym typeface="Arial Narrow"/>
              </a:rPr>
              <a:t> </a:t>
            </a:r>
            <a:r>
              <a:rPr lang="en-US" sz="4000" b="1" u="sng" dirty="0">
                <a:solidFill>
                  <a:srgbClr val="253957"/>
                </a:solidFill>
                <a:sym typeface="Arial Narrow"/>
              </a:rPr>
              <a:t>R</a:t>
            </a:r>
            <a:r>
              <a:rPr lang="en-US" sz="4000" b="1" u="sng" dirty="0" smtClean="0">
                <a:solidFill>
                  <a:srgbClr val="253957"/>
                </a:solidFill>
                <a:sym typeface="Arial Narrow"/>
              </a:rPr>
              <a:t>evision </a:t>
            </a:r>
            <a:r>
              <a:rPr lang="en-US" sz="4000" b="1" u="sng" dirty="0">
                <a:solidFill>
                  <a:srgbClr val="253957"/>
                </a:solidFill>
                <a:sym typeface="Arial Narrow"/>
              </a:rPr>
              <a:t>due to </a:t>
            </a:r>
            <a:r>
              <a:rPr lang="en-US" sz="4000" b="1" u="sng" dirty="0" err="1">
                <a:solidFill>
                  <a:srgbClr val="253957"/>
                </a:solidFill>
                <a:sym typeface="Arial Narrow"/>
              </a:rPr>
              <a:t>unforeseeability</a:t>
            </a:r>
            <a:r>
              <a:rPr lang="en-US" sz="4000" b="1" u="sng" dirty="0">
                <a:solidFill>
                  <a:srgbClr val="253957"/>
                </a:solidFill>
                <a:sym typeface="Arial Narrow"/>
              </a:rPr>
              <a:t> </a:t>
            </a:r>
            <a:r>
              <a:rPr lang="en-US" sz="4000" b="1" u="sng" dirty="0" smtClean="0">
                <a:sym typeface="Arial Narrow"/>
              </a:rPr>
              <a:t>(</a:t>
            </a:r>
            <a:r>
              <a:rPr lang="en-US" sz="4000" b="1" u="sng" dirty="0">
                <a:sym typeface="Arial Narrow"/>
              </a:rPr>
              <a:t>hardship clauses) and material adverse change clauses</a:t>
            </a:r>
            <a:r>
              <a:rPr lang="en-US" sz="4000" u="sng" dirty="0">
                <a:sym typeface="Arial Narrow"/>
              </a:rPr>
              <a:t> </a:t>
            </a:r>
            <a:r>
              <a:rPr lang="en-US" sz="4000" i="1" dirty="0" smtClean="0">
                <a:solidFill>
                  <a:srgbClr val="7030A0"/>
                </a:solidFill>
                <a:sym typeface="Arial Narrow"/>
              </a:rPr>
              <a:t>(article </a:t>
            </a:r>
            <a:r>
              <a:rPr lang="en-US" sz="4000" i="1" dirty="0">
                <a:solidFill>
                  <a:srgbClr val="7030A0"/>
                </a:solidFill>
                <a:sym typeface="Arial Narrow"/>
              </a:rPr>
              <a:t>1195 of the </a:t>
            </a:r>
            <a:r>
              <a:rPr lang="en-US" sz="4000" i="1" dirty="0" smtClean="0">
                <a:solidFill>
                  <a:srgbClr val="7030A0"/>
                </a:solidFill>
                <a:sym typeface="Arial Narrow"/>
              </a:rPr>
              <a:t>French Civil Code, </a:t>
            </a:r>
            <a:r>
              <a:rPr lang="en-US" sz="4000" i="1" dirty="0">
                <a:solidFill>
                  <a:srgbClr val="7030A0"/>
                </a:solidFill>
                <a:sym typeface="Arial Narrow"/>
              </a:rPr>
              <a:t>article </a:t>
            </a:r>
            <a:r>
              <a:rPr lang="en-US" sz="4000" i="1" dirty="0" smtClean="0">
                <a:solidFill>
                  <a:srgbClr val="7030A0"/>
                </a:solidFill>
                <a:sym typeface="Arial Narrow"/>
              </a:rPr>
              <a:t>1467 </a:t>
            </a:r>
            <a:r>
              <a:rPr lang="en-US" sz="4000" i="1" dirty="0">
                <a:solidFill>
                  <a:srgbClr val="7030A0"/>
                </a:solidFill>
                <a:sym typeface="Arial Narrow"/>
              </a:rPr>
              <a:t>of the Italian Civil Code</a:t>
            </a:r>
            <a:r>
              <a:rPr lang="en-US" sz="4000" i="1" dirty="0" smtClean="0">
                <a:solidFill>
                  <a:srgbClr val="7030A0"/>
                </a:solidFill>
                <a:sym typeface="Arial Narrow"/>
              </a:rPr>
              <a:t> </a:t>
            </a:r>
            <a:r>
              <a:rPr lang="en-US" sz="4000" i="1" dirty="0">
                <a:solidFill>
                  <a:srgbClr val="7030A0"/>
                </a:solidFill>
                <a:sym typeface="Arial Narrow"/>
              </a:rPr>
              <a:t>).</a:t>
            </a:r>
            <a:endParaRPr lang="en-US" sz="4000" b="1" i="1" dirty="0" smtClean="0">
              <a:solidFill>
                <a:srgbClr val="7030A0"/>
              </a:solidFill>
              <a:sym typeface="Arial Narrow"/>
            </a:endParaRPr>
          </a:p>
          <a:p>
            <a:pPr algn="l">
              <a:spcBef>
                <a:spcPts val="2800"/>
              </a:spcBef>
              <a:buSzPct val="100000"/>
              <a:defRPr sz="2800">
                <a:solidFill>
                  <a:srgbClr val="253957"/>
                </a:solidFill>
                <a:latin typeface="+mn-lt"/>
                <a:ea typeface="+mn-ea"/>
                <a:cs typeface="+mn-cs"/>
                <a:sym typeface="Arial Narrow"/>
              </a:defRPr>
            </a:pPr>
            <a:endParaRPr lang="ru-RU" sz="4000" dirty="0" smtClean="0"/>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4"/>
            <a:ext cx="20927434" cy="10761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a:solidFill>
                  <a:srgbClr val="7030A0"/>
                </a:solidFill>
              </a:rPr>
              <a:t>Options for parties to an international commercial contract </a:t>
            </a:r>
            <a:r>
              <a:rPr lang="ru-RU" sz="4800" dirty="0" smtClean="0">
                <a:solidFill>
                  <a:srgbClr val="7030A0"/>
                </a:solidFill>
              </a:rPr>
              <a:t> </a:t>
            </a:r>
            <a:r>
              <a:rPr lang="en-US" sz="4800" dirty="0" smtClean="0">
                <a:solidFill>
                  <a:srgbClr val="7030A0"/>
                </a:solidFill>
              </a:rPr>
              <a:t>during Covid-19</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36258" y="260178"/>
            <a:ext cx="1214985" cy="1214985"/>
          </a:xfrm>
          <a:prstGeom prst="rect">
            <a:avLst/>
          </a:prstGeom>
          <a:ln w="12700">
            <a:miter lim="400000"/>
          </a:ln>
        </p:spPr>
      </p:pic>
    </p:spTree>
    <p:extLst>
      <p:ext uri="{BB962C8B-B14F-4D97-AF65-F5344CB8AC3E}">
        <p14:creationId xmlns:p14="http://schemas.microsoft.com/office/powerpoint/2010/main" val="3847940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107280" y="4923692"/>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algn="just">
              <a:spcBef>
                <a:spcPts val="2800"/>
              </a:spcBef>
              <a:buSzPct val="100000"/>
              <a:defRPr sz="2800">
                <a:solidFill>
                  <a:srgbClr val="253957"/>
                </a:solidFill>
                <a:latin typeface="+mn-lt"/>
                <a:ea typeface="+mn-ea"/>
                <a:cs typeface="+mn-cs"/>
                <a:sym typeface="Arial Narrow"/>
              </a:defRPr>
            </a:pPr>
            <a:r>
              <a:rPr lang="en-US" sz="4000" b="1" dirty="0"/>
              <a:t>First and foremost, the law applicable to the contract must be identified. The analysis of what amounts to force majeure, a material adverse change or unforeseen circumstances justifying a contract revision differs from one country to another.</a:t>
            </a:r>
          </a:p>
          <a:p>
            <a:pPr algn="just">
              <a:spcBef>
                <a:spcPts val="2800"/>
              </a:spcBef>
              <a:buSzPct val="100000"/>
              <a:defRPr sz="2800">
                <a:solidFill>
                  <a:srgbClr val="253957"/>
                </a:solidFill>
                <a:latin typeface="+mn-lt"/>
                <a:ea typeface="+mn-ea"/>
                <a:cs typeface="+mn-cs"/>
                <a:sym typeface="Arial Narrow"/>
              </a:defRPr>
            </a:pPr>
            <a:r>
              <a:rPr lang="en-US" sz="4000" b="1" dirty="0" smtClean="0"/>
              <a:t>In </a:t>
            </a:r>
            <a:r>
              <a:rPr lang="en-US" sz="4000" b="1" dirty="0"/>
              <a:t>certain countries such as France, Italy, Germany, Norway, Russia these principles are defined by law; these definitions may therefore be invoked even in the absence of an express contractual provision. In other systems of law, they must be expressly provided for in the contract.</a:t>
            </a:r>
          </a:p>
          <a:p>
            <a:pPr marL="304800" indent="-304800" algn="l">
              <a:spcBef>
                <a:spcPts val="2800"/>
              </a:spcBef>
              <a:buSzPct val="100000"/>
              <a:buAutoNum type="arabicPeriod"/>
              <a:defRPr sz="2800">
                <a:solidFill>
                  <a:srgbClr val="253957"/>
                </a:solidFill>
                <a:latin typeface="+mn-lt"/>
                <a:ea typeface="+mn-ea"/>
                <a:cs typeface="+mn-cs"/>
                <a:sym typeface="Arial Narrow"/>
              </a:defRPr>
            </a:pPr>
            <a:endParaRPr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4" name="Заголовок основного текста"/>
          <p:cNvSpPr txBox="1"/>
          <p:nvPr/>
        </p:nvSpPr>
        <p:spPr>
          <a:xfrm>
            <a:off x="1107280" y="3583783"/>
            <a:ext cx="20927434" cy="10409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b"/>
          <a:lstStyle>
            <a:lvl1pPr algn="l">
              <a:defRPr sz="4200" b="1">
                <a:solidFill>
                  <a:srgbClr val="253957"/>
                </a:solidFill>
                <a:latin typeface="+mn-lt"/>
                <a:ea typeface="+mn-ea"/>
                <a:cs typeface="+mn-cs"/>
                <a:sym typeface="Arial Narrow"/>
              </a:defRPr>
            </a:lvl1pPr>
          </a:lstStyle>
          <a:p>
            <a:pPr lvl="0" algn="ctr">
              <a:defRPr sz="3000">
                <a:solidFill>
                  <a:srgbClr val="253957"/>
                </a:solidFill>
                <a:latin typeface="+mn-lt"/>
                <a:ea typeface="+mn-ea"/>
                <a:cs typeface="+mn-cs"/>
                <a:sym typeface="Arial Narrow"/>
              </a:defRPr>
            </a:pPr>
            <a:r>
              <a:rPr lang="en-US" sz="4800" dirty="0" smtClean="0">
                <a:solidFill>
                  <a:srgbClr val="7030A0"/>
                </a:solidFill>
              </a:rPr>
              <a:t>Applicable law of the contract</a:t>
            </a:r>
            <a:endParaRPr lang="ru-RU" sz="4800" b="0" dirty="0">
              <a:solidFill>
                <a:srgbClr val="7030A0"/>
              </a:solidFill>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113197305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p:cNvSpPr txBox="1"/>
          <p:nvPr/>
        </p:nvSpPr>
        <p:spPr>
          <a:xfrm>
            <a:off x="1087511" y="4712677"/>
            <a:ext cx="21523142" cy="7599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lgn="l">
              <a:spcBef>
                <a:spcPts val="2800"/>
              </a:spcBef>
              <a:buSzPct val="100000"/>
              <a:defRPr sz="2800">
                <a:solidFill>
                  <a:srgbClr val="253957"/>
                </a:solidFill>
                <a:latin typeface="+mn-lt"/>
                <a:ea typeface="+mn-ea"/>
                <a:cs typeface="+mn-cs"/>
                <a:sym typeface="Arial Narrow"/>
              </a:defRPr>
            </a:pPr>
            <a:endParaRPr lang="ru-RU" dirty="0" smtClean="0"/>
          </a:p>
          <a:p>
            <a:pPr lvl="0">
              <a:spcBef>
                <a:spcPts val="2800"/>
              </a:spcBef>
              <a:buSzPct val="100000"/>
              <a:defRPr sz="2800">
                <a:solidFill>
                  <a:srgbClr val="253957"/>
                </a:solidFill>
                <a:latin typeface="+mn-lt"/>
                <a:ea typeface="+mn-ea"/>
                <a:cs typeface="+mn-cs"/>
                <a:sym typeface="Arial Narrow"/>
              </a:defRPr>
            </a:pPr>
            <a:r>
              <a:rPr lang="en-US" sz="6600" u="sng" dirty="0" smtClean="0">
                <a:solidFill>
                  <a:srgbClr val="7030A0"/>
                </a:solidFill>
                <a:sym typeface="Arial Narrow"/>
              </a:rPr>
              <a:t>Part </a:t>
            </a:r>
            <a:r>
              <a:rPr lang="en-US" sz="6600" u="sng" dirty="0">
                <a:solidFill>
                  <a:srgbClr val="7030A0"/>
                </a:solidFill>
                <a:sym typeface="Arial Narrow"/>
              </a:rPr>
              <a:t>1.	COVID-19 as Force </a:t>
            </a:r>
            <a:r>
              <a:rPr lang="en-US" sz="6600" u="sng" dirty="0" smtClean="0">
                <a:solidFill>
                  <a:srgbClr val="7030A0"/>
                </a:solidFill>
                <a:sym typeface="Arial Narrow"/>
              </a:rPr>
              <a:t>Majeure</a:t>
            </a:r>
            <a:endParaRPr lang="ru-RU" sz="6600" u="sng" dirty="0" smtClean="0">
              <a:solidFill>
                <a:srgbClr val="7030A0"/>
              </a:solidFill>
              <a:sym typeface="Arial Narrow"/>
            </a:endParaRPr>
          </a:p>
          <a:p>
            <a:pPr lvl="0">
              <a:spcBef>
                <a:spcPts val="2800"/>
              </a:spcBef>
              <a:buSzPct val="100000"/>
              <a:defRPr sz="2800">
                <a:solidFill>
                  <a:srgbClr val="253957"/>
                </a:solidFill>
                <a:latin typeface="+mn-lt"/>
                <a:ea typeface="+mn-ea"/>
                <a:cs typeface="+mn-cs"/>
                <a:sym typeface="Arial Narrow"/>
              </a:defRPr>
            </a:pPr>
            <a:endParaRPr lang="ru-RU" sz="6600" u="sng" dirty="0" smtClean="0">
              <a:solidFill>
                <a:srgbClr val="7030A0"/>
              </a:solidFill>
              <a:sym typeface="Arial Narrow"/>
            </a:endParaRPr>
          </a:p>
          <a:p>
            <a:pPr lvl="0">
              <a:spcBef>
                <a:spcPts val="2800"/>
              </a:spcBef>
              <a:buSzPct val="100000"/>
              <a:defRPr sz="2800">
                <a:solidFill>
                  <a:srgbClr val="253957"/>
                </a:solidFill>
                <a:latin typeface="+mn-lt"/>
                <a:ea typeface="+mn-ea"/>
                <a:cs typeface="+mn-cs"/>
                <a:sym typeface="Arial Narrow"/>
              </a:defRPr>
            </a:pPr>
            <a:r>
              <a:rPr lang="en-US" sz="6600" u="sng" dirty="0">
                <a:solidFill>
                  <a:srgbClr val="00B050"/>
                </a:solidFill>
                <a:sym typeface="Arial Narrow"/>
              </a:rPr>
              <a:t>What is force majeure</a:t>
            </a:r>
            <a:r>
              <a:rPr lang="en-US" sz="6600" u="sng" dirty="0" smtClean="0">
                <a:solidFill>
                  <a:srgbClr val="00B050"/>
                </a:solidFill>
                <a:sym typeface="Arial Narrow"/>
              </a:rPr>
              <a:t>?</a:t>
            </a:r>
            <a:endParaRPr lang="ru-RU" sz="6600" u="sng" dirty="0" smtClean="0">
              <a:solidFill>
                <a:srgbClr val="00B050"/>
              </a:solidFill>
              <a:sym typeface="Arial Narrow"/>
            </a:endParaRPr>
          </a:p>
          <a:p>
            <a:pPr lvl="0">
              <a:spcBef>
                <a:spcPts val="2800"/>
              </a:spcBef>
              <a:buSzPct val="100000"/>
              <a:defRPr sz="2800">
                <a:solidFill>
                  <a:srgbClr val="253957"/>
                </a:solidFill>
                <a:latin typeface="+mn-lt"/>
                <a:ea typeface="+mn-ea"/>
                <a:cs typeface="+mn-cs"/>
                <a:sym typeface="Arial Narrow"/>
              </a:defRPr>
            </a:pPr>
            <a:r>
              <a:rPr lang="en-US" sz="6600" u="sng" dirty="0" smtClean="0">
                <a:solidFill>
                  <a:srgbClr val="00B050"/>
                </a:solidFill>
                <a:sym typeface="Arial Narrow"/>
              </a:rPr>
              <a:t> </a:t>
            </a:r>
            <a:r>
              <a:rPr lang="en-US" sz="6600" u="sng" dirty="0">
                <a:solidFill>
                  <a:srgbClr val="00B050"/>
                </a:solidFill>
                <a:sym typeface="Arial Narrow"/>
              </a:rPr>
              <a:t>Can </a:t>
            </a:r>
            <a:r>
              <a:rPr lang="en-US" sz="6600" u="sng" dirty="0" err="1" smtClean="0">
                <a:solidFill>
                  <a:srgbClr val="00B050"/>
                </a:solidFill>
                <a:sym typeface="Arial Narrow"/>
              </a:rPr>
              <a:t>Covid</a:t>
            </a:r>
            <a:r>
              <a:rPr lang="ru-RU" sz="6600" u="sng" dirty="0" smtClean="0">
                <a:solidFill>
                  <a:srgbClr val="00B050"/>
                </a:solidFill>
                <a:sym typeface="Arial Narrow"/>
              </a:rPr>
              <a:t>-</a:t>
            </a:r>
            <a:r>
              <a:rPr lang="en-US" sz="6600" u="sng" dirty="0" smtClean="0">
                <a:solidFill>
                  <a:srgbClr val="00B050"/>
                </a:solidFill>
                <a:sym typeface="Arial Narrow"/>
              </a:rPr>
              <a:t>1</a:t>
            </a:r>
            <a:r>
              <a:rPr lang="ru-RU" sz="6600" u="sng" dirty="0" smtClean="0">
                <a:solidFill>
                  <a:srgbClr val="00B050"/>
                </a:solidFill>
                <a:sym typeface="Arial Narrow"/>
              </a:rPr>
              <a:t>9</a:t>
            </a:r>
            <a:r>
              <a:rPr lang="en-US" sz="6600" u="sng" dirty="0" smtClean="0">
                <a:solidFill>
                  <a:srgbClr val="00B050"/>
                </a:solidFill>
                <a:sym typeface="Arial Narrow"/>
              </a:rPr>
              <a:t> </a:t>
            </a:r>
            <a:r>
              <a:rPr lang="en-US" sz="6600" u="sng" dirty="0">
                <a:solidFill>
                  <a:srgbClr val="00B050"/>
                </a:solidFill>
                <a:sym typeface="Arial Narrow"/>
              </a:rPr>
              <a:t>be considered </a:t>
            </a:r>
            <a:r>
              <a:rPr lang="en-US" sz="6600" u="sng" dirty="0" smtClean="0">
                <a:solidFill>
                  <a:srgbClr val="00B050"/>
                </a:solidFill>
                <a:sym typeface="Arial Narrow"/>
              </a:rPr>
              <a:t>a</a:t>
            </a:r>
            <a:r>
              <a:rPr lang="en-US" sz="6600" u="sng" dirty="0">
                <a:solidFill>
                  <a:srgbClr val="00B050"/>
                </a:solidFill>
                <a:sym typeface="Arial Narrow"/>
              </a:rPr>
              <a:t>s</a:t>
            </a:r>
            <a:r>
              <a:rPr lang="en-US" sz="6600" u="sng" dirty="0" smtClean="0">
                <a:solidFill>
                  <a:srgbClr val="00B050"/>
                </a:solidFill>
                <a:sym typeface="Arial Narrow"/>
              </a:rPr>
              <a:t> </a:t>
            </a:r>
            <a:r>
              <a:rPr lang="en-US" sz="6600" u="sng" dirty="0">
                <a:solidFill>
                  <a:srgbClr val="00B050"/>
                </a:solidFill>
                <a:sym typeface="Arial Narrow"/>
              </a:rPr>
              <a:t>force majeure?</a:t>
            </a:r>
            <a:endParaRPr lang="ru-RU" sz="6600" u="sng" dirty="0">
              <a:solidFill>
                <a:srgbClr val="00B050"/>
              </a:solidFill>
              <a:sym typeface="Arial Narrow"/>
            </a:endParaRPr>
          </a:p>
          <a:p>
            <a:pPr algn="just">
              <a:spcBef>
                <a:spcPts val="2800"/>
              </a:spcBef>
              <a:buSzPct val="100000"/>
              <a:defRPr sz="2800">
                <a:solidFill>
                  <a:srgbClr val="253957"/>
                </a:solidFill>
                <a:latin typeface="+mn-lt"/>
                <a:ea typeface="+mn-ea"/>
                <a:cs typeface="+mn-cs"/>
                <a:sym typeface="Arial Narrow"/>
              </a:defRPr>
            </a:pPr>
            <a:endParaRPr sz="6600" b="1" dirty="0"/>
          </a:p>
        </p:txBody>
      </p:sp>
      <p:sp>
        <p:nvSpPr>
          <p:cNvPr id="73" name="Очень крутой заголовок…"/>
          <p:cNvSpPr txBox="1"/>
          <p:nvPr/>
        </p:nvSpPr>
        <p:spPr>
          <a:xfrm>
            <a:off x="1115663" y="1549856"/>
            <a:ext cx="22008105" cy="20339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p>
            <a:pPr>
              <a:defRPr sz="5000" b="1" cap="all">
                <a:solidFill>
                  <a:srgbClr val="253957"/>
                </a:solidFill>
                <a:latin typeface="+mn-lt"/>
                <a:ea typeface="+mn-ea"/>
                <a:cs typeface="+mn-cs"/>
                <a:sym typeface="Arial Narrow"/>
              </a:defRPr>
            </a:pPr>
            <a:r>
              <a:rPr lang="en-US" sz="6000" b="1" cap="all" dirty="0">
                <a:solidFill>
                  <a:schemeClr val="accent1"/>
                </a:solidFill>
                <a:sym typeface="Arial Narrow"/>
              </a:rPr>
              <a:t>International commercial contracts for business development during </a:t>
            </a:r>
            <a:r>
              <a:rPr lang="en-US" sz="6000" b="1" cap="all" dirty="0" smtClean="0">
                <a:solidFill>
                  <a:schemeClr val="accent1"/>
                </a:solidFill>
                <a:sym typeface="Arial Narrow"/>
              </a:rPr>
              <a:t>Covid-19</a:t>
            </a:r>
            <a:endParaRPr lang="en-US" sz="6000" b="1" cap="all" dirty="0">
              <a:solidFill>
                <a:schemeClr val="accent1"/>
              </a:solidFill>
              <a:sym typeface="Arial Narrow"/>
            </a:endParaRPr>
          </a:p>
        </p:txBody>
      </p:sp>
      <p:sp>
        <p:nvSpPr>
          <p:cNvPr id="75" name="Линия"/>
          <p:cNvSpPr/>
          <p:nvPr/>
        </p:nvSpPr>
        <p:spPr>
          <a:xfrm>
            <a:off x="1124048" y="1619094"/>
            <a:ext cx="21506374" cy="1"/>
          </a:xfrm>
          <a:prstGeom prst="line">
            <a:avLst/>
          </a:prstGeom>
          <a:ln w="12700">
            <a:solidFill>
              <a:srgbClr val="253957"/>
            </a:solidFill>
            <a:miter lim="400000"/>
          </a:ln>
        </p:spPr>
        <p:txBody>
          <a:bodyPr lIns="71437" tIns="71437" rIns="71437" bIns="71437" anchor="ctr"/>
          <a:lstStyle/>
          <a:p>
            <a:pPr>
              <a:defRPr sz="3200"/>
            </a:pPr>
            <a:endParaRPr/>
          </a:p>
        </p:txBody>
      </p:sp>
      <p:sp>
        <p:nvSpPr>
          <p:cNvPr id="8" name="Название подразделения, лаборатории, факультета и т.д."/>
          <p:cNvSpPr txBox="1"/>
          <p:nvPr/>
        </p:nvSpPr>
        <p:spPr>
          <a:xfrm>
            <a:off x="11338744" y="757698"/>
            <a:ext cx="11366416" cy="8829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spAutoFit/>
          </a:bodyPr>
          <a:lstStyle>
            <a:lvl1pPr algn="r">
              <a:defRPr sz="2400">
                <a:solidFill>
                  <a:srgbClr val="253957"/>
                </a:solidFill>
                <a:latin typeface="+mn-lt"/>
                <a:ea typeface="+mn-ea"/>
                <a:cs typeface="+mn-cs"/>
                <a:sym typeface="Arial Narrow"/>
              </a:defRPr>
            </a:lvl1pPr>
          </a:lstStyle>
          <a:p>
            <a:r>
              <a:rPr lang="en-US" b="1" dirty="0" smtClean="0"/>
              <a:t>Faculty </a:t>
            </a:r>
            <a:r>
              <a:rPr lang="en-US" b="1" dirty="0"/>
              <a:t>of World economy and International Affairs </a:t>
            </a:r>
          </a:p>
          <a:p>
            <a:r>
              <a:rPr lang="en-US" b="1" dirty="0"/>
              <a:t>School of International Regional </a:t>
            </a:r>
            <a:r>
              <a:rPr lang="en-US" b="1" dirty="0" smtClean="0"/>
              <a:t>Studies</a:t>
            </a:r>
            <a:endParaRPr lang="en-US" b="1" dirty="0"/>
          </a:p>
        </p:txBody>
      </p:sp>
      <p:pic>
        <p:nvPicPr>
          <p:cNvPr id="9" name="Изображение" descr="Изображение"/>
          <p:cNvPicPr>
            <a:picLocks noChangeAspect="1"/>
          </p:cNvPicPr>
          <p:nvPr/>
        </p:nvPicPr>
        <p:blipFill>
          <a:blip r:embed="rId2">
            <a:extLst/>
          </a:blip>
          <a:stretch>
            <a:fillRect/>
          </a:stretch>
        </p:blipFill>
        <p:spPr>
          <a:xfrm>
            <a:off x="1211199" y="334871"/>
            <a:ext cx="1214985" cy="1214985"/>
          </a:xfrm>
          <a:prstGeom prst="rect">
            <a:avLst/>
          </a:prstGeom>
          <a:ln w="12700">
            <a:miter lim="400000"/>
          </a:ln>
        </p:spPr>
      </p:pic>
    </p:spTree>
    <p:extLst>
      <p:ext uri="{BB962C8B-B14F-4D97-AF65-F5344CB8AC3E}">
        <p14:creationId xmlns:p14="http://schemas.microsoft.com/office/powerpoint/2010/main" val="3177267385"/>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Arial Narrow"/>
        <a:ea typeface="Arial Narrow"/>
        <a:cs typeface="Arial Narrow"/>
      </a:minorFont>
    </a:fontScheme>
    <a:fmtScheme name="White">
      <a:fillStyleLst>
        <a:solidFill>
          <a:srgbClr val="FFFFFF"/>
        </a:solidFill>
        <a:solidFill>
          <a:srgbClr val="FFFFFF"/>
        </a:solidFill>
        <a:solidFill>
          <a:srgbClr val="FFFFFF"/>
        </a:solidFill>
      </a:fillStyleLst>
      <a:lnStyleLst>
        <a:ln>
          <a:solidFill>
            <a:srgbClr val="000000"/>
          </a:solidFill>
        </a:ln>
        <a:ln>
          <a:solidFill>
            <a:srgbClr val="000000"/>
          </a:solidFill>
        </a:ln>
        <a:ln>
          <a:solidFill>
            <a:srgbClr val="000000"/>
          </a:solidFill>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rgbClr val="FFFFFF"/>
        </a:solidFill>
        <a:solidFill>
          <a:srgbClr val="FFFFFF"/>
        </a:solidFill>
        <a:solidFill>
          <a:srgbClr val="FFFFFF"/>
        </a:soli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1583</TotalTime>
  <Words>4186</Words>
  <Application>Microsoft Office PowerPoint</Application>
  <PresentationFormat>Произвольный</PresentationFormat>
  <Paragraphs>532</Paragraphs>
  <Slides>63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63</vt:i4>
      </vt:variant>
    </vt:vector>
  </HeadingPairs>
  <TitlesOfParts>
    <vt:vector size="64" baseType="lpstr">
      <vt:lpstr>White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Владимир Кремлёв</dc:creator>
  <cp:lastModifiedBy>Asus</cp:lastModifiedBy>
  <cp:revision>69</cp:revision>
  <dcterms:modified xsi:type="dcterms:W3CDTF">2021-02-03T14:18:44Z</dcterms:modified>
</cp:coreProperties>
</file>