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.jpg" ContentType="image/jpe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5.jpg" ContentType="image/jpeg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media/image6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59" r:id="rId5"/>
    <p:sldId id="257" r:id="rId6"/>
    <p:sldId id="258" r:id="rId7"/>
    <p:sldId id="260" r:id="rId8"/>
    <p:sldId id="265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70AD47"/>
    <a:srgbClr val="5EB243"/>
    <a:srgbClr val="61B142"/>
    <a:srgbClr val="EBE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5;&#1080;&#1077;%20&#1076;&#1072;&#1085;&#1085;&#1099;&#1077;%20(&#1053;&#1077;_&#1091;&#1076;&#1072;&#1083;&#1103;&#1090;&#1100;)\&#1056;&#1072;&#1073;&#1086;&#1095;&#1080;&#1081;%20&#1089;&#1090;&#1086;&#1083;\&#1043;&#1088;&#1072;&#1092;&#1080;&#1082;&#1080;%20&#1076;&#1086;&#1082;&#1083;&#1072;&#1076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5;&#1080;&#1077;%20&#1076;&#1072;&#1085;&#1085;&#1099;&#1077;%20(&#1053;&#1077;_&#1091;&#1076;&#1072;&#1083;&#1103;&#1090;&#1100;)\&#1056;&#1072;&#1073;&#1086;&#1095;&#1080;&#1081;%20&#1089;&#1090;&#1086;&#1083;\&#1043;&#1088;&#1072;&#1092;&#1080;&#1082;&#1080;%20&#1076;&#1086;&#1082;&#1083;&#1072;&#1076;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5;&#1080;&#1077;%20&#1076;&#1072;&#1085;&#1085;&#1099;&#1077;%20(&#1053;&#1077;_&#1091;&#1076;&#1072;&#1083;&#1103;&#1090;&#1100;)\&#1056;&#1072;&#1073;&#1086;&#1095;&#1080;&#1081;%20&#1089;&#1090;&#1086;&#1083;\&#1043;&#1088;&#1072;&#1092;&#1080;&#1082;&#1080;%20&#1076;&#1086;&#1082;&#1083;&#1072;&#1076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6;&#1072;&#1073;&#1086;&#1095;&#1080;&#1077;%20&#1076;&#1072;&#1085;&#1085;&#1099;&#1077;%20(&#1053;&#1077;_&#1091;&#1076;&#1072;&#1083;&#1103;&#1090;&#1100;)\&#1056;&#1072;&#1073;&#1086;&#1095;&#1080;&#1081;%20&#1089;&#1090;&#1086;&#1083;\&#1043;&#1088;&#1072;&#1092;&#1080;&#1082;&#1080;%20&#1076;&#1086;&#1082;&#1083;&#1072;&#107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Report\&#1043;&#1088;&#1072;&#1092;&#1080;&#1082;&#1080;%20&#1076;&#1086;&#1082;&#1083;&#1072;&#107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pshenica_quotes!$D$83</c:f>
              <c:strCache>
                <c:ptCount val="1"/>
                <c:pt idx="0">
                  <c:v>GDP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3846930877079275E-2"/>
                  <c:y val="5.32753718285214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4EC-439E-9DC4-9650D66EE220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6700445421848721E-2"/>
                  <c:y val="6.71642607174103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4EC-439E-9DC4-9650D66EE220}"/>
                </c:ext>
                <c:ext xmlns:c15="http://schemas.microsoft.com/office/drawing/2012/chart" uri="{CE6537A1-D6FC-4f65-9D91-7224C49458BB}">
                  <c15:layout>
                    <c:manualLayout>
                      <c:w val="7.6184695192166682E-2"/>
                      <c:h val="7.4004811898512685E-2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-2.5759232819560419E-2"/>
                  <c:y val="-5.63542578011081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4EC-439E-9DC4-9650D66EE22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pshenica_quotes!$C$84:$C$92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2020*</c:v>
                </c:pt>
              </c:strCache>
            </c:strRef>
          </c:cat>
          <c:val>
            <c:numRef>
              <c:f>pshenica_quotes!$D$84:$D$92</c:f>
              <c:numCache>
                <c:formatCode>General</c:formatCode>
                <c:ptCount val="9"/>
                <c:pt idx="0">
                  <c:v>4</c:v>
                </c:pt>
                <c:pt idx="1">
                  <c:v>1.8</c:v>
                </c:pt>
                <c:pt idx="2">
                  <c:v>0.7</c:v>
                </c:pt>
                <c:pt idx="3">
                  <c:v>-2</c:v>
                </c:pt>
                <c:pt idx="4">
                  <c:v>0.2</c:v>
                </c:pt>
                <c:pt idx="5">
                  <c:v>1.8</c:v>
                </c:pt>
                <c:pt idx="6">
                  <c:v>2.5</c:v>
                </c:pt>
                <c:pt idx="7">
                  <c:v>1.3</c:v>
                </c:pt>
                <c:pt idx="8">
                  <c:v>-3.9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4EC-439E-9DC4-9650D66EE220}"/>
            </c:ext>
          </c:extLst>
        </c:ser>
        <c:ser>
          <c:idx val="1"/>
          <c:order val="1"/>
          <c:tx>
            <c:strRef>
              <c:f>pshenica_quotes!$E$83</c:f>
              <c:strCache>
                <c:ptCount val="1"/>
                <c:pt idx="0">
                  <c:v>Agriculture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7.9511712957086797E-2"/>
                  <c:y val="-5.32061096529601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4EC-439E-9DC4-9650D66EE220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6103430202008314E-2"/>
                  <c:y val="-9.48727763196267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4EC-439E-9DC4-9650D66EE22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pshenica_quotes!$C$84:$C$92</c:f>
              <c:strCach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2020*</c:v>
                </c:pt>
              </c:strCache>
            </c:strRef>
          </c:cat>
          <c:val>
            <c:numRef>
              <c:f>pshenica_quotes!$E$84:$E$92</c:f>
              <c:numCache>
                <c:formatCode>General</c:formatCode>
                <c:ptCount val="9"/>
                <c:pt idx="0">
                  <c:v>-5.6</c:v>
                </c:pt>
                <c:pt idx="1">
                  <c:v>5.0999999999999996</c:v>
                </c:pt>
                <c:pt idx="2">
                  <c:v>4.0999999999999996</c:v>
                </c:pt>
                <c:pt idx="3">
                  <c:v>2.1</c:v>
                </c:pt>
                <c:pt idx="4">
                  <c:v>4.8</c:v>
                </c:pt>
                <c:pt idx="5">
                  <c:v>2.9</c:v>
                </c:pt>
                <c:pt idx="6">
                  <c:v>-0.2</c:v>
                </c:pt>
                <c:pt idx="7">
                  <c:v>4.3</c:v>
                </c:pt>
                <c:pt idx="8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B4EC-439E-9DC4-9650D66EE22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92152"/>
        <c:axId val="122477808"/>
      </c:lineChart>
      <c:catAx>
        <c:axId val="1218921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% increase over the previous year                       *forecast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2477808"/>
        <c:crosses val="autoZero"/>
        <c:auto val="1"/>
        <c:lblAlgn val="ctr"/>
        <c:lblOffset val="100"/>
        <c:noMultiLvlLbl val="0"/>
      </c:catAx>
      <c:valAx>
        <c:axId val="1224778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892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pshenica_quotes!$D$46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0368377126217089E-2"/>
                  <c:y val="-2.40791342735955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9BF-4317-90A3-F6FA0874CB2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pshenica_quotes!$C$47:$C$58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pshenica_quotes!$D$47:$D$58</c:f>
              <c:numCache>
                <c:formatCode>#,##0.00</c:formatCode>
                <c:ptCount val="12"/>
                <c:pt idx="0">
                  <c:v>3.32</c:v>
                </c:pt>
                <c:pt idx="1">
                  <c:v>2.72</c:v>
                </c:pt>
                <c:pt idx="2">
                  <c:v>2.6</c:v>
                </c:pt>
                <c:pt idx="3">
                  <c:v>2.02</c:v>
                </c:pt>
                <c:pt idx="4">
                  <c:v>1.37</c:v>
                </c:pt>
                <c:pt idx="5">
                  <c:v>1.37</c:v>
                </c:pt>
                <c:pt idx="6">
                  <c:v>4.84</c:v>
                </c:pt>
                <c:pt idx="7">
                  <c:v>5.5</c:v>
                </c:pt>
                <c:pt idx="8">
                  <c:v>5.03</c:v>
                </c:pt>
                <c:pt idx="9">
                  <c:v>5.31</c:v>
                </c:pt>
                <c:pt idx="10">
                  <c:v>3.97</c:v>
                </c:pt>
                <c:pt idx="11">
                  <c:v>4.17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BF-4317-90A3-F6FA0874CB20}"/>
            </c:ext>
          </c:extLst>
        </c:ser>
        <c:ser>
          <c:idx val="1"/>
          <c:order val="1"/>
          <c:tx>
            <c:strRef>
              <c:f>pshenica_quotes!$E$46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1.0368377126217089E-2"/>
                  <c:y val="-1.103614238493916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99BF-4317-90A3-F6FA0874CB2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pshenica_quotes!$C$47:$C$58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pshenica_quotes!$E$47:$E$58</c:f>
              <c:numCache>
                <c:formatCode>#,##0.00</c:formatCode>
                <c:ptCount val="12"/>
                <c:pt idx="0">
                  <c:v>2.38</c:v>
                </c:pt>
                <c:pt idx="1">
                  <c:v>2.5499999999999998</c:v>
                </c:pt>
                <c:pt idx="2">
                  <c:v>3.93</c:v>
                </c:pt>
                <c:pt idx="3">
                  <c:v>4.47</c:v>
                </c:pt>
                <c:pt idx="4">
                  <c:v>2.2599999999999998</c:v>
                </c:pt>
                <c:pt idx="5">
                  <c:v>0.55000000000000004</c:v>
                </c:pt>
                <c:pt idx="6">
                  <c:v>4.76</c:v>
                </c:pt>
                <c:pt idx="7">
                  <c:v>4.5599999999999996</c:v>
                </c:pt>
                <c:pt idx="8">
                  <c:v>4.54</c:v>
                </c:pt>
                <c:pt idx="9">
                  <c:v>4.3</c:v>
                </c:pt>
                <c:pt idx="10">
                  <c:v>3.05</c:v>
                </c:pt>
                <c:pt idx="11">
                  <c:v>3.66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9BF-4317-90A3-F6FA0874CB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1957832"/>
        <c:axId val="122835776"/>
      </c:barChart>
      <c:catAx>
        <c:axId val="121957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2835776"/>
        <c:crosses val="autoZero"/>
        <c:auto val="1"/>
        <c:lblAlgn val="ctr"/>
        <c:lblOffset val="100"/>
        <c:noMultiLvlLbl val="0"/>
      </c:catAx>
      <c:valAx>
        <c:axId val="122835776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>
                    <a:latin typeface="Arial" panose="020B0604020202020204" pitchFamily="34" charset="0"/>
                    <a:cs typeface="Arial" panose="020B0604020202020204" pitchFamily="34" charset="0"/>
                  </a:rPr>
                  <a:t>mln tn</a:t>
                </a:r>
                <a:endParaRPr lang="ru-RU" sz="1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#,##0.00" sourceLinked="1"/>
        <c:majorTickMark val="none"/>
        <c:minorTickMark val="none"/>
        <c:tickLblPos val="nextTo"/>
        <c:crossAx val="121957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214878492883486"/>
          <c:y val="0.92547803976948528"/>
          <c:w val="0.20667686165435914"/>
          <c:h val="5.86705109551523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pshenica_quotes!$D$22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pshenica_quotes!$C$23:$C$34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pshenica_quotes!$D$23:$D$34</c:f>
              <c:numCache>
                <c:formatCode>#,##0</c:formatCode>
                <c:ptCount val="12"/>
                <c:pt idx="0">
                  <c:v>242</c:v>
                </c:pt>
                <c:pt idx="1">
                  <c:v>239</c:v>
                </c:pt>
                <c:pt idx="2">
                  <c:v>223</c:v>
                </c:pt>
                <c:pt idx="3">
                  <c:v>220</c:v>
                </c:pt>
                <c:pt idx="4">
                  <c:v>203</c:v>
                </c:pt>
                <c:pt idx="5">
                  <c:v>194</c:v>
                </c:pt>
                <c:pt idx="6">
                  <c:v>206</c:v>
                </c:pt>
                <c:pt idx="7">
                  <c:v>228</c:v>
                </c:pt>
                <c:pt idx="8">
                  <c:v>220</c:v>
                </c:pt>
                <c:pt idx="9">
                  <c:v>226</c:v>
                </c:pt>
                <c:pt idx="10">
                  <c:v>226</c:v>
                </c:pt>
                <c:pt idx="11">
                  <c:v>231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3BC-411C-9825-95B58CA386BB}"/>
            </c:ext>
          </c:extLst>
        </c:ser>
        <c:ser>
          <c:idx val="1"/>
          <c:order val="1"/>
          <c:tx>
            <c:strRef>
              <c:f>pshenica_quotes!$E$22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pshenica_quotes!$C$23:$C$34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pshenica_quotes!$E$23:$E$34</c:f>
              <c:numCache>
                <c:formatCode>#,##0</c:formatCode>
                <c:ptCount val="12"/>
                <c:pt idx="0">
                  <c:v>227</c:v>
                </c:pt>
                <c:pt idx="1">
                  <c:v>219</c:v>
                </c:pt>
                <c:pt idx="2">
                  <c:v>209</c:v>
                </c:pt>
                <c:pt idx="3">
                  <c:v>227</c:v>
                </c:pt>
                <c:pt idx="4">
                  <c:v>212</c:v>
                </c:pt>
                <c:pt idx="5">
                  <c:v>206</c:v>
                </c:pt>
                <c:pt idx="6">
                  <c:v>192</c:v>
                </c:pt>
                <c:pt idx="7">
                  <c:v>191</c:v>
                </c:pt>
                <c:pt idx="8">
                  <c:v>185</c:v>
                </c:pt>
                <c:pt idx="9">
                  <c:v>204</c:v>
                </c:pt>
                <c:pt idx="10">
                  <c:v>207</c:v>
                </c:pt>
                <c:pt idx="11">
                  <c:v>215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3BC-411C-9825-95B58CA386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2929424"/>
        <c:axId val="122929808"/>
      </c:lineChart>
      <c:catAx>
        <c:axId val="122929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2929808"/>
        <c:crosses val="autoZero"/>
        <c:auto val="1"/>
        <c:lblAlgn val="ctr"/>
        <c:lblOffset val="100"/>
        <c:noMultiLvlLbl val="0"/>
      </c:catAx>
      <c:valAx>
        <c:axId val="122929808"/>
        <c:scaling>
          <c:orientation val="minMax"/>
          <c:min val="1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 dirty="0"/>
                  <a:t>$/</a:t>
                </a:r>
                <a:r>
                  <a:rPr lang="en-US" sz="1800" dirty="0" err="1"/>
                  <a:t>tn</a:t>
                </a:r>
                <a:endParaRPr lang="ru-RU" sz="18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292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5316465500834318"/>
          <c:y val="0.92733503975268394"/>
          <c:w val="0.21598648714441893"/>
          <c:h val="6.2946787263836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pshenica_quotes!$D$66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839227807471323E-3"/>
                  <c:y val="1.585180588839438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579329289532029E-2"/>
                  <c:y val="1.13224637681159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2579329289532029E-2"/>
                  <c:y val="9.05797101449275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EA2-4D35-8E0D-6BA90E1E04A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pshenica_quotes!$C$67:$C$76</c:f>
              <c:strCache>
                <c:ptCount val="10"/>
                <c:pt idx="0">
                  <c:v>Turkey</c:v>
                </c:pt>
                <c:pt idx="1">
                  <c:v>Egypt</c:v>
                </c:pt>
                <c:pt idx="2">
                  <c:v>Iran</c:v>
                </c:pt>
                <c:pt idx="3">
                  <c:v>Bangladesh</c:v>
                </c:pt>
                <c:pt idx="4">
                  <c:v>Saudi Arabia</c:v>
                </c:pt>
                <c:pt idx="5">
                  <c:v>Azerbaijan</c:v>
                </c:pt>
                <c:pt idx="6">
                  <c:v>Vietnam</c:v>
                </c:pt>
                <c:pt idx="7">
                  <c:v>Sudan</c:v>
                </c:pt>
                <c:pt idx="8">
                  <c:v>United Arab Emirates</c:v>
                </c:pt>
                <c:pt idx="9">
                  <c:v>Nigeria</c:v>
                </c:pt>
              </c:strCache>
            </c:strRef>
          </c:cat>
          <c:val>
            <c:numRef>
              <c:f>pshenica_quotes!$D$67:$D$76</c:f>
              <c:numCache>
                <c:formatCode>#,##0</c:formatCode>
                <c:ptCount val="10"/>
                <c:pt idx="0">
                  <c:v>5834</c:v>
                </c:pt>
                <c:pt idx="1">
                  <c:v>7647</c:v>
                </c:pt>
                <c:pt idx="2">
                  <c:v>2804</c:v>
                </c:pt>
                <c:pt idx="3">
                  <c:v>1867</c:v>
                </c:pt>
                <c:pt idx="4">
                  <c:v>1450</c:v>
                </c:pt>
                <c:pt idx="5">
                  <c:v>724</c:v>
                </c:pt>
                <c:pt idx="6">
                  <c:v>1192</c:v>
                </c:pt>
                <c:pt idx="7">
                  <c:v>1239</c:v>
                </c:pt>
                <c:pt idx="8">
                  <c:v>699</c:v>
                </c:pt>
                <c:pt idx="9">
                  <c:v>1427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EAE-4F26-BC0B-23CCD996E9CF}"/>
            </c:ext>
          </c:extLst>
        </c:ser>
        <c:ser>
          <c:idx val="1"/>
          <c:order val="1"/>
          <c:tx>
            <c:strRef>
              <c:f>pshenica_quotes!$E$66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3.0749471596633847E-2"/>
                  <c:y val="-1.13224637681159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7954065087848898E-2"/>
                  <c:y val="-1.13224637681159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4.6124207394950718E-2"/>
                  <c:y val="-1.35867782152230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3.4942581359811188E-2"/>
                  <c:y val="-1.13224637681159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3.3544878105418743E-2"/>
                  <c:y val="1.7830651603332193E-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EAE-4F26-BC0B-23CCD996E9CF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9.7839227807471323E-3"/>
                  <c:y val="-1.58514492753623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A2-4D35-8E0D-6BA90E1E04A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pshenica_quotes!$C$67:$C$76</c:f>
              <c:strCache>
                <c:ptCount val="10"/>
                <c:pt idx="0">
                  <c:v>Turkey</c:v>
                </c:pt>
                <c:pt idx="1">
                  <c:v>Egypt</c:v>
                </c:pt>
                <c:pt idx="2">
                  <c:v>Iran</c:v>
                </c:pt>
                <c:pt idx="3">
                  <c:v>Bangladesh</c:v>
                </c:pt>
                <c:pt idx="4">
                  <c:v>Saudi Arabia</c:v>
                </c:pt>
                <c:pt idx="5">
                  <c:v>Azerbaijan</c:v>
                </c:pt>
                <c:pt idx="6">
                  <c:v>Vietnam</c:v>
                </c:pt>
                <c:pt idx="7">
                  <c:v>Sudan</c:v>
                </c:pt>
                <c:pt idx="8">
                  <c:v>United Arab Emirates</c:v>
                </c:pt>
                <c:pt idx="9">
                  <c:v>Nigeria</c:v>
                </c:pt>
              </c:strCache>
            </c:strRef>
          </c:cat>
          <c:val>
            <c:numRef>
              <c:f>pshenica_quotes!$E$67:$E$76</c:f>
              <c:numCache>
                <c:formatCode>#,##0</c:formatCode>
                <c:ptCount val="10"/>
                <c:pt idx="0">
                  <c:v>7654</c:v>
                </c:pt>
                <c:pt idx="1">
                  <c:v>5923</c:v>
                </c:pt>
                <c:pt idx="2">
                  <c:v>4430</c:v>
                </c:pt>
                <c:pt idx="3">
                  <c:v>2204</c:v>
                </c:pt>
                <c:pt idx="4">
                  <c:v>1637</c:v>
                </c:pt>
                <c:pt idx="5">
                  <c:v>1397</c:v>
                </c:pt>
                <c:pt idx="6">
                  <c:v>1292</c:v>
                </c:pt>
                <c:pt idx="7">
                  <c:v>1102</c:v>
                </c:pt>
                <c:pt idx="8">
                  <c:v>926</c:v>
                </c:pt>
                <c:pt idx="9">
                  <c:v>885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EAE-4F26-BC0B-23CCD996E9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23400656"/>
        <c:axId val="123401040"/>
      </c:barChart>
      <c:catAx>
        <c:axId val="123400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3401040"/>
        <c:crosses val="autoZero"/>
        <c:auto val="1"/>
        <c:lblAlgn val="ctr"/>
        <c:lblOffset val="100"/>
        <c:noMultiLvlLbl val="0"/>
      </c:catAx>
      <c:valAx>
        <c:axId val="12340104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thousand tons</a:t>
                </a:r>
                <a:endParaRPr lang="ru-RU"/>
              </a:p>
            </c:rich>
          </c:tx>
          <c:layout>
            <c:manualLayout>
              <c:xMode val="edge"/>
              <c:yMode val="edge"/>
              <c:x val="0.25978075868873424"/>
              <c:y val="0.9268820252767316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crossAx val="123400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7568937310807924"/>
          <c:y val="0.92096866797900268"/>
          <c:w val="0.18751006124234471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pshenica_quotes!$E$114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pshenica_quotes!$D$115:$D$125</c:f>
              <c:strCache>
                <c:ptCount val="11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Aug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Dec</c:v>
                </c:pt>
              </c:strCache>
            </c:strRef>
          </c:cat>
          <c:val>
            <c:numRef>
              <c:f>pshenica_quotes!$E$115:$E$125</c:f>
              <c:numCache>
                <c:formatCode>#,##0</c:formatCode>
                <c:ptCount val="11"/>
                <c:pt idx="0">
                  <c:v>13.556666666666667</c:v>
                </c:pt>
                <c:pt idx="1">
                  <c:v>16.195</c:v>
                </c:pt>
                <c:pt idx="2">
                  <c:v>13.535401431723367</c:v>
                </c:pt>
                <c:pt idx="3">
                  <c:v>13.050613842115647</c:v>
                </c:pt>
                <c:pt idx="4">
                  <c:v>13.370496703786298</c:v>
                </c:pt>
                <c:pt idx="5">
                  <c:v>10.909090909090908</c:v>
                </c:pt>
                <c:pt idx="6">
                  <c:v>11.797598002146636</c:v>
                </c:pt>
                <c:pt idx="7">
                  <c:v>9.2960401940376975</c:v>
                </c:pt>
                <c:pt idx="8">
                  <c:v>8.160956295254536</c:v>
                </c:pt>
                <c:pt idx="9">
                  <c:v>8.2219074244677017</c:v>
                </c:pt>
                <c:pt idx="10">
                  <c:v>8.7221200546676698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pshenica_quotes!$F$114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pshenica_quotes!$D$115:$D$125</c:f>
              <c:strCache>
                <c:ptCount val="11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Aug</c:v>
                </c:pt>
                <c:pt idx="7">
                  <c:v>Sep</c:v>
                </c:pt>
                <c:pt idx="8">
                  <c:v>Oct</c:v>
                </c:pt>
                <c:pt idx="9">
                  <c:v>Nov</c:v>
                </c:pt>
                <c:pt idx="10">
                  <c:v>Dec</c:v>
                </c:pt>
              </c:strCache>
            </c:strRef>
          </c:cat>
          <c:val>
            <c:numRef>
              <c:f>pshenica_quotes!$F$115:$F$125</c:f>
              <c:numCache>
                <c:formatCode>#,##0</c:formatCode>
                <c:ptCount val="11"/>
                <c:pt idx="0">
                  <c:v>8.5413470169507875</c:v>
                </c:pt>
                <c:pt idx="1">
                  <c:v>8.7287169487400043</c:v>
                </c:pt>
                <c:pt idx="2">
                  <c:v>9.6885772151873546</c:v>
                </c:pt>
                <c:pt idx="3">
                  <c:v>10.942686742529794</c:v>
                </c:pt>
                <c:pt idx="4">
                  <c:v>10.915399915086629</c:v>
                </c:pt>
                <c:pt idx="5">
                  <c:v>12.276213596308182</c:v>
                </c:pt>
                <c:pt idx="6">
                  <c:v>11.824409979978265</c:v>
                </c:pt>
                <c:pt idx="7">
                  <c:v>12.99858563023502</c:v>
                </c:pt>
                <c:pt idx="8">
                  <c:v>14.843135925560601</c:v>
                </c:pt>
                <c:pt idx="9">
                  <c:v>15.078386747880796</c:v>
                </c:pt>
                <c:pt idx="10">
                  <c:v>15.594779225922238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3821560"/>
        <c:axId val="123499888"/>
      </c:lineChart>
      <c:catAx>
        <c:axId val="123821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3499888"/>
        <c:crosses val="autoZero"/>
        <c:auto val="1"/>
        <c:lblAlgn val="ctr"/>
        <c:lblOffset val="100"/>
        <c:noMultiLvlLbl val="0"/>
      </c:catAx>
      <c:valAx>
        <c:axId val="123499888"/>
        <c:scaling>
          <c:orientation val="minMax"/>
          <c:min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/>
                  <a:t>rub/kg</a:t>
                </a:r>
                <a:endParaRPr lang="ru-RU" sz="18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3821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800230026450596"/>
          <c:y val="0.92508643169372839"/>
          <c:w val="0.21745331264045922"/>
          <c:h val="6.08271709966625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0.29239</cdr:x>
      <cdr:y>0.83696</cdr:y>
    </cdr:from>
    <cdr:to>
      <cdr:x>0.39903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06980" y="532511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117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69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84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77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874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34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06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128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63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044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6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67F57-C501-429C-B572-72C2EF40A675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AFDDE-1B6D-48E8-BC3A-0DD604CE1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935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86032" cy="685800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6032" y="4761470"/>
            <a:ext cx="8657968" cy="209653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object 2"/>
          <p:cNvSpPr/>
          <p:nvPr/>
        </p:nvSpPr>
        <p:spPr>
          <a:xfrm>
            <a:off x="1226344" y="3559969"/>
            <a:ext cx="3124200" cy="3200400"/>
          </a:xfrm>
          <a:prstGeom prst="rect">
            <a:avLst/>
          </a:prstGeom>
          <a:blipFill>
            <a:blip r:embed="rId2" cstate="print"/>
            <a:srcRect/>
            <a:stretch>
              <a:fillRect l="-41463" t="-102381" r="-175609" b="-11903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815016" y="4761470"/>
            <a:ext cx="2612767" cy="369332"/>
          </a:xfrm>
          <a:prstGeom prst="rect">
            <a:avLst/>
          </a:prstGeom>
          <a:solidFill>
            <a:srgbClr val="61B142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OF COVID-19 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15016" y="5272010"/>
            <a:ext cx="3518912" cy="369332"/>
          </a:xfrm>
          <a:prstGeom prst="rect">
            <a:avLst/>
          </a:prstGeom>
          <a:solidFill>
            <a:srgbClr val="61B142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AGRICULTURAL MARKETS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3386266" y="1028898"/>
            <a:ext cx="2857500" cy="20878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170" y="4090923"/>
            <a:ext cx="670547" cy="67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03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CONTACTS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108FF15-746F-45D0-AEC6-8462F3C33B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595" y="2593054"/>
            <a:ext cx="2453112" cy="13802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93384B4-F35A-4B8B-B95F-8AD3317A80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522" y="4434160"/>
            <a:ext cx="815258" cy="8152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0D769A6-4127-47CE-902C-2B3DD0DACDF1}"/>
              </a:ext>
            </a:extLst>
          </p:cNvPr>
          <p:cNvSpPr txBox="1"/>
          <p:nvPr/>
        </p:nvSpPr>
        <p:spPr>
          <a:xfrm>
            <a:off x="3745230" y="2960030"/>
            <a:ext cx="3916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+ 7 918 701 67 88</a:t>
            </a:r>
            <a:endParaRPr lang="ru-RU" sz="3600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F84860D-876B-4801-ACEE-CB3749AD12B4}"/>
              </a:ext>
            </a:extLst>
          </p:cNvPr>
          <p:cNvSpPr txBox="1"/>
          <p:nvPr/>
        </p:nvSpPr>
        <p:spPr>
          <a:xfrm>
            <a:off x="3745230" y="4514430"/>
            <a:ext cx="1686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@dzits</a:t>
            </a:r>
            <a:endParaRPr lang="ru-RU" sz="3600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D71D89A-0F27-4A77-BA8C-033B61EEE2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57" y="1214316"/>
            <a:ext cx="917917" cy="9179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CD6E328-CAD8-4C23-9D69-7EF6ECF17E19}"/>
              </a:ext>
            </a:extLst>
          </p:cNvPr>
          <p:cNvSpPr txBox="1"/>
          <p:nvPr/>
        </p:nvSpPr>
        <p:spPr>
          <a:xfrm>
            <a:off x="3745230" y="1323465"/>
            <a:ext cx="4713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sarmatd@yandex.ru</a:t>
            </a:r>
            <a:endParaRPr lang="ru-RU" sz="3600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399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DYNAMICS OF ECONOMIC AND AGRICULTURAL GROWTH IN RUSSIA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254" y="6258872"/>
            <a:ext cx="7502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ROSSTAT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Economic Development of Russia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Agriculture of Russia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630058"/>
              </p:ext>
            </p:extLst>
          </p:nvPr>
        </p:nvGraphicFramePr>
        <p:xfrm>
          <a:off x="65902" y="712573"/>
          <a:ext cx="8995719" cy="5520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0211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IMPACT OF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LOCKDOWN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AGRICULTURAL SECTOR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A2D360-23A9-489E-9F92-50F43DA4FA76}"/>
              </a:ext>
            </a:extLst>
          </p:cNvPr>
          <p:cNvSpPr txBox="1"/>
          <p:nvPr/>
        </p:nvSpPr>
        <p:spPr>
          <a:xfrm>
            <a:off x="523380" y="1674055"/>
            <a:ext cx="7332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A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400" b="1" dirty="0">
                <a:solidFill>
                  <a:srgbClr val="70AD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work of the agricultural sector did not stop</a:t>
            </a:r>
            <a:endParaRPr lang="ru-RU" sz="2400" b="1" dirty="0">
              <a:solidFill>
                <a:srgbClr val="70AD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27F9CE1-E2B3-400F-ADE3-3C5918477C03}"/>
              </a:ext>
            </a:extLst>
          </p:cNvPr>
          <p:cNvSpPr txBox="1"/>
          <p:nvPr/>
        </p:nvSpPr>
        <p:spPr>
          <a:xfrm>
            <a:off x="523380" y="2532184"/>
            <a:ext cx="7518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400" b="1" dirty="0" smtClean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ecrease </a:t>
            </a:r>
            <a:r>
              <a:rPr lang="en-US" sz="2400" b="1" dirty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consumer demand and ability to pay</a:t>
            </a:r>
            <a:endParaRPr lang="ru-RU" sz="2400" b="1" dirty="0">
              <a:solidFill>
                <a:srgbClr val="447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134BAB5-17A9-48BF-AC89-DFB1DDA029E4}"/>
              </a:ext>
            </a:extLst>
          </p:cNvPr>
          <p:cNvSpPr txBox="1"/>
          <p:nvPr/>
        </p:nvSpPr>
        <p:spPr>
          <a:xfrm>
            <a:off x="540489" y="3390313"/>
            <a:ext cx="5406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 smtClean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400" b="1" dirty="0" smtClean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eduction </a:t>
            </a:r>
            <a:r>
              <a:rPr lang="en-US" sz="2400" b="1" dirty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supplies to </a:t>
            </a:r>
            <a:r>
              <a:rPr lang="en-US" sz="2400" b="1" dirty="0" err="1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HoReCa</a:t>
            </a:r>
            <a:endParaRPr lang="ru-RU" sz="2400" b="1" dirty="0">
              <a:solidFill>
                <a:srgbClr val="447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DB93086-8D23-4FBC-81E7-52328A296DDC}"/>
              </a:ext>
            </a:extLst>
          </p:cNvPr>
          <p:cNvSpPr txBox="1"/>
          <p:nvPr/>
        </p:nvSpPr>
        <p:spPr>
          <a:xfrm>
            <a:off x="540489" y="4172940"/>
            <a:ext cx="81948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400" b="1" dirty="0" smtClean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eduction </a:t>
            </a:r>
            <a:r>
              <a:rPr lang="en-US" sz="2400" b="1" dirty="0">
                <a:solidFill>
                  <a:srgbClr val="4472C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supplies of modern imported equipment</a:t>
            </a:r>
            <a:endParaRPr lang="ru-RU" sz="2400" b="1" dirty="0">
              <a:solidFill>
                <a:srgbClr val="447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D5D8A0C-28AC-4074-8DFC-E1CDB5D7063F}"/>
              </a:ext>
            </a:extLst>
          </p:cNvPr>
          <p:cNvSpPr txBox="1"/>
          <p:nvPr/>
        </p:nvSpPr>
        <p:spPr>
          <a:xfrm>
            <a:off x="523380" y="4955567"/>
            <a:ext cx="1114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AD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/ </a:t>
            </a:r>
            <a:r>
              <a:rPr lang="en-US" sz="2400" b="1" dirty="0">
                <a:solidFill>
                  <a:srgbClr val="447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…</a:t>
            </a:r>
            <a:endParaRPr lang="ru-RU" sz="2400" b="1" dirty="0">
              <a:solidFill>
                <a:srgbClr val="4472C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83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87146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QUANTITIES TRADED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WHEAT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30541" y="6258872"/>
            <a:ext cx="2528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Customs Statistics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2613670"/>
              </p:ext>
            </p:extLst>
          </p:nvPr>
        </p:nvGraphicFramePr>
        <p:xfrm>
          <a:off x="83820" y="637696"/>
          <a:ext cx="8817164" cy="560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2478881" y="5357813"/>
            <a:ext cx="708" cy="8753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57725" y="5357813"/>
            <a:ext cx="16926" cy="8753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71838" y="5357813"/>
            <a:ext cx="4762" cy="8753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425874" y="5797207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19307" y="5810063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2)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12739" y="5814917"/>
            <a:ext cx="13396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Unlock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305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87146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EXPORT PRICES FOR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WHEAT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FOB - Novo)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4014154"/>
              </p:ext>
            </p:extLst>
          </p:nvPr>
        </p:nvGraphicFramePr>
        <p:xfrm>
          <a:off x="0" y="899160"/>
          <a:ext cx="9037320" cy="5227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55254" y="6258872"/>
            <a:ext cx="2528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Customs Statistics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900144" y="5251450"/>
            <a:ext cx="0" cy="9817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934889" y="5251450"/>
            <a:ext cx="0" cy="9817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683510" y="5251450"/>
            <a:ext cx="0" cy="9817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846429" y="5788352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4087" y="5797207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2)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33294" y="5806062"/>
            <a:ext cx="13396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Unlock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213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87146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SHIPMENT OF WHEAT AT THE PORT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" y="873093"/>
            <a:ext cx="7914194" cy="51118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55254" y="6258872"/>
            <a:ext cx="3252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https://www.agroinvestor.ru/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325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RANKING OF COUNTRIES IMPORTING GRAIN FROM RUSSIA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254" y="6258872"/>
            <a:ext cx="2528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Customs Statistics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8106533"/>
              </p:ext>
            </p:extLst>
          </p:nvPr>
        </p:nvGraphicFramePr>
        <p:xfrm>
          <a:off x="0" y="624840"/>
          <a:ext cx="9086335" cy="560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551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AVERAGE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WHOLESALE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PRICES FOR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POTATO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DOMESTIC)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254" y="6258872"/>
            <a:ext cx="2528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Customs Statistics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9909563"/>
              </p:ext>
            </p:extLst>
          </p:nvPr>
        </p:nvGraphicFramePr>
        <p:xfrm>
          <a:off x="0" y="724263"/>
          <a:ext cx="9143999" cy="5508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2992675" y="5344102"/>
            <a:ext cx="4056" cy="8802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301155" y="5358697"/>
            <a:ext cx="7029" cy="8598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843338" y="5344102"/>
            <a:ext cx="6372" cy="8890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025385" y="5780350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81255" y="5784218"/>
            <a:ext cx="1339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Lockdown (phase 2)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19953" y="5854972"/>
            <a:ext cx="13396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Unlock (phase 1)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26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6764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233160"/>
            <a:ext cx="8657968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9" t="12094" r="19938" b="16047"/>
          <a:stretch/>
        </p:blipFill>
        <p:spPr>
          <a:xfrm>
            <a:off x="167640" y="6258872"/>
            <a:ext cx="819974" cy="5991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67640" y="0"/>
            <a:ext cx="7155180" cy="624840"/>
          </a:xfrm>
          <a:prstGeom prst="rect">
            <a:avLst/>
          </a:prstGeom>
          <a:solidFill>
            <a:srgbClr val="EBED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 AS GROWTH POINTS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820" y="0"/>
            <a:ext cx="1821180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57968" y="6233160"/>
            <a:ext cx="486032" cy="624840"/>
          </a:xfrm>
          <a:prstGeom prst="rect">
            <a:avLst/>
          </a:prstGeom>
          <a:solidFill>
            <a:srgbClr val="5EB2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D3F9906-CEE0-4292-A3B7-39286406F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03" y="901034"/>
            <a:ext cx="6745193" cy="505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327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322</TotalTime>
  <Words>215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win7user</dc:creator>
  <cp:lastModifiedBy>win7user</cp:lastModifiedBy>
  <cp:revision>34</cp:revision>
  <dcterms:created xsi:type="dcterms:W3CDTF">2021-01-27T11:49:25Z</dcterms:created>
  <dcterms:modified xsi:type="dcterms:W3CDTF">2021-02-03T10:26:40Z</dcterms:modified>
</cp:coreProperties>
</file>