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341" r:id="rId3"/>
    <p:sldId id="258" r:id="rId4"/>
    <p:sldId id="314" r:id="rId5"/>
    <p:sldId id="260" r:id="rId6"/>
    <p:sldId id="316" r:id="rId7"/>
    <p:sldId id="318" r:id="rId8"/>
    <p:sldId id="320" r:id="rId9"/>
    <p:sldId id="322" r:id="rId10"/>
    <p:sldId id="324" r:id="rId11"/>
    <p:sldId id="326" r:id="rId12"/>
    <p:sldId id="330" r:id="rId13"/>
    <p:sldId id="332" r:id="rId14"/>
    <p:sldId id="334" r:id="rId15"/>
    <p:sldId id="336" r:id="rId16"/>
    <p:sldId id="340" r:id="rId17"/>
    <p:sldId id="342" r:id="rId18"/>
    <p:sldId id="343" r:id="rId19"/>
    <p:sldId id="344" r:id="rId20"/>
    <p:sldId id="345" r:id="rId21"/>
  </p:sldIdLst>
  <p:sldSz cx="12192000" cy="6858000"/>
  <p:notesSz cx="6858000" cy="9144000"/>
  <p:custDataLst>
    <p:tags r:id="rId2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10E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00"/>
    <p:restoredTop sz="0"/>
  </p:normalViewPr>
  <p:slideViewPr>
    <p:cSldViewPr>
      <p:cViewPr varScale="1">
        <p:scale>
          <a:sx n="80" d="100"/>
          <a:sy n="80" d="100"/>
        </p:scale>
        <p:origin x="58" y="470"/>
      </p:cViewPr>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gs" Target="tags/tag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2020</c:v>
                </c:pt>
              </c:strCache>
            </c:strRef>
          </c:tx>
          <c:spPr>
            <a:solidFill>
              <a:srgbClr val="2875DD"/>
            </a:solidFill>
            <a:ln>
              <a:solidFill>
                <a:srgbClr val="2875DD"/>
              </a:solidFill>
            </a:ln>
          </c:spPr>
          <c:invertIfNegative val="0"/>
          <c:cat>
            <c:strRef>
              <c:f>Sheet1!$A$2:$A$6</c:f>
              <c:strCache>
                <c:ptCount val="5"/>
                <c:pt idx="0">
                  <c:v>SMEs, individual enterprises, self-employed</c:v>
                </c:pt>
                <c:pt idx="1">
                  <c:v>Population</c:v>
                </c:pt>
                <c:pt idx="2">
                  <c:v>Real economy</c:v>
                </c:pt>
                <c:pt idx="3">
                  <c:v>Regions</c:v>
                </c:pt>
                <c:pt idx="4">
                  <c:v>Health system, education, and culture</c:v>
                </c:pt>
              </c:strCache>
            </c:strRef>
          </c:cat>
          <c:val>
            <c:numRef>
              <c:f>Sheet1!$B$2:$B$6</c:f>
              <c:numCache>
                <c:formatCode>General</c:formatCode>
                <c:ptCount val="5"/>
                <c:pt idx="0">
                  <c:v>639.20000000000005</c:v>
                </c:pt>
                <c:pt idx="1">
                  <c:v>724.7</c:v>
                </c:pt>
                <c:pt idx="2">
                  <c:v>215.3</c:v>
                </c:pt>
                <c:pt idx="3">
                  <c:v>373.5</c:v>
                </c:pt>
                <c:pt idx="4">
                  <c:v>211</c:v>
                </c:pt>
              </c:numCache>
            </c:numRef>
          </c:val>
          <c:extLst>
            <c:ext xmlns:c16="http://schemas.microsoft.com/office/drawing/2014/chart" uri="{C3380CC4-5D6E-409C-BE32-E72D297353CC}">
              <c16:uniqueId val="{00000005-4106-49AA-9055-D7189E1E40D4}"/>
            </c:ext>
          </c:extLst>
        </c:ser>
        <c:ser>
          <c:idx val="1"/>
          <c:order val="1"/>
          <c:tx>
            <c:strRef>
              <c:f>Sheet1!$C$1</c:f>
              <c:strCache>
                <c:ptCount val="1"/>
                <c:pt idx="0">
                  <c:v>2021</c:v>
                </c:pt>
              </c:strCache>
            </c:strRef>
          </c:tx>
          <c:spPr>
            <a:solidFill>
              <a:srgbClr val="0F283E"/>
            </a:solidFill>
            <a:ln>
              <a:solidFill>
                <a:srgbClr val="0F283E"/>
              </a:solidFill>
            </a:ln>
          </c:spPr>
          <c:invertIfNegative val="0"/>
          <c:cat>
            <c:strRef>
              <c:f>Sheet1!$A$2:$A$6</c:f>
              <c:strCache>
                <c:ptCount val="5"/>
                <c:pt idx="0">
                  <c:v>SMEs, individual enterprises, self-employed</c:v>
                </c:pt>
                <c:pt idx="1">
                  <c:v>Population</c:v>
                </c:pt>
                <c:pt idx="2">
                  <c:v>Real economy</c:v>
                </c:pt>
                <c:pt idx="3">
                  <c:v>Regions</c:v>
                </c:pt>
                <c:pt idx="4">
                  <c:v>Health system, education, and culture</c:v>
                </c:pt>
              </c:strCache>
            </c:strRef>
          </c:cat>
          <c:val>
            <c:numRef>
              <c:f>Sheet1!$C$2:$C$6</c:f>
              <c:numCache>
                <c:formatCode>General</c:formatCode>
                <c:ptCount val="5"/>
                <c:pt idx="0">
                  <c:v>495.9</c:v>
                </c:pt>
                <c:pt idx="1">
                  <c:v>144.5</c:v>
                </c:pt>
                <c:pt idx="2">
                  <c:v>172.6</c:v>
                </c:pt>
                <c:pt idx="3">
                  <c:v>0</c:v>
                </c:pt>
                <c:pt idx="4">
                  <c:v>5</c:v>
                </c:pt>
              </c:numCache>
            </c:numRef>
          </c:val>
          <c:extLst>
            <c:ext xmlns:c16="http://schemas.microsoft.com/office/drawing/2014/chart" uri="{C3380CC4-5D6E-409C-BE32-E72D297353CC}">
              <c16:uniqueId val="{0000000B-4106-49AA-9055-D7189E1E40D4}"/>
            </c:ext>
          </c:extLst>
        </c:ser>
        <c:dLbls>
          <c:showLegendKey val="0"/>
          <c:showVal val="0"/>
          <c:showCatName val="0"/>
          <c:showSerName val="0"/>
          <c:showPercent val="0"/>
          <c:showBubbleSize val="0"/>
        </c:dLbls>
        <c:gapWidth val="80"/>
        <c:overlap val="100"/>
        <c:axId val="67451136"/>
        <c:axId val="66437120"/>
      </c:barChart>
      <c:catAx>
        <c:axId val="67451136"/>
        <c:scaling>
          <c:orientation val="maxMin"/>
        </c:scaling>
        <c:delete val="0"/>
        <c:axPos val="l"/>
        <c:numFmt formatCode="General" sourceLinked="0"/>
        <c:majorTickMark val="none"/>
        <c:minorTickMark val="none"/>
        <c:tickLblPos val="low"/>
        <c:spPr>
          <a:ln w="9525">
            <a:solidFill>
              <a:srgbClr val="2F2F2F"/>
            </a:solidFill>
          </a:ln>
        </c:spPr>
        <c:txPr>
          <a:bodyPr/>
          <a:lstStyle/>
          <a:p>
            <a:pPr>
              <a:defRPr sz="1000" b="0" smtId="4294967295">
                <a:solidFill>
                  <a:srgbClr val="0F283E"/>
                </a:solidFill>
                <a:latin typeface="Open Sans Light"/>
              </a:defRPr>
            </a:pPr>
            <a:endParaRPr lang="ru-RU"/>
          </a:p>
        </c:txPr>
        <c:crossAx val="66437120"/>
        <c:crosses val="autoZero"/>
        <c:auto val="0"/>
        <c:lblAlgn val="ctr"/>
        <c:lblOffset val="100"/>
        <c:noMultiLvlLbl val="0"/>
      </c:catAx>
      <c:valAx>
        <c:axId val="66437120"/>
        <c:scaling>
          <c:orientation val="minMax"/>
          <c:min val="0"/>
        </c:scaling>
        <c:delete val="0"/>
        <c:axPos val="t"/>
        <c:majorGridlines>
          <c:spPr>
            <a:ln w="9525">
              <a:solidFill>
                <a:srgbClr val="2F2F2F"/>
              </a:solidFill>
              <a:prstDash val="dot"/>
            </a:ln>
          </c:spPr>
        </c:majorGridlines>
        <c:numFmt formatCode="#,##0" sourceLinked="0"/>
        <c:majorTickMark val="none"/>
        <c:minorTickMark val="none"/>
        <c:tickLblPos val="nextTo"/>
        <c:spPr>
          <a:ln>
            <a:noFill/>
          </a:ln>
        </c:spPr>
        <c:txPr>
          <a:bodyPr/>
          <a:lstStyle/>
          <a:p>
            <a:pPr>
              <a:defRPr sz="1000" b="0" smtId="4294967295">
                <a:solidFill>
                  <a:srgbClr val="0F283E"/>
                </a:solidFill>
                <a:latin typeface="Open Sans Light"/>
              </a:defRPr>
            </a:pPr>
            <a:endParaRPr lang="ru-RU"/>
          </a:p>
        </c:txPr>
        <c:crossAx val="67451136"/>
        <c:crosses val="autoZero"/>
        <c:crossBetween val="between"/>
      </c:valAx>
    </c:plotArea>
    <c:legend>
      <c:legendPos val="t"/>
      <c:overlay val="0"/>
      <c:txPr>
        <a:bodyPr/>
        <a:lstStyle/>
        <a:p>
          <a:pPr>
            <a:defRPr sz="1000" smtId="4294967295">
              <a:solidFill>
                <a:srgbClr val="0F283E"/>
              </a:solidFill>
              <a:latin typeface="Open Sans Light"/>
            </a:defRPr>
          </a:pPr>
          <a:endParaRPr lang="ru-RU"/>
        </a:p>
      </c:txPr>
    </c:legend>
    <c:plotVisOnly val="1"/>
    <c:dispBlanksAs val="zero"/>
    <c:showDLblsOverMax val="1"/>
  </c:chart>
  <c:txPr>
    <a:bodyPr/>
    <a:lstStyle/>
    <a:p>
      <a:pPr>
        <a:defRPr sz="1800" smtId="4294967295"/>
      </a:pPr>
      <a:endParaRPr lang="ru-RU"/>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GroupM Russia</c:v>
                </c:pt>
              </c:strCache>
            </c:strRef>
          </c:tx>
          <c:spPr>
            <a:solidFill>
              <a:srgbClr val="2875DD"/>
            </a:solidFill>
            <a:ln>
              <a:solidFill>
                <a:srgbClr val="2875DD"/>
              </a:solidFill>
            </a:ln>
          </c:spPr>
          <c:invertIfNegative val="0"/>
          <c:cat>
            <c:strRef>
              <c:f>Sheet1!$A$2:$A$7</c:f>
              <c:strCache>
                <c:ptCount val="6"/>
                <c:pt idx="0">
                  <c:v>TV</c:v>
                </c:pt>
                <c:pt idx="1">
                  <c:v>Press</c:v>
                </c:pt>
                <c:pt idx="2">
                  <c:v>Radio</c:v>
                </c:pt>
                <c:pt idx="3">
                  <c:v>OOH</c:v>
                </c:pt>
                <c:pt idx="4">
                  <c:v>Internet</c:v>
                </c:pt>
                <c:pt idx="5">
                  <c:v>Total</c:v>
                </c:pt>
              </c:strCache>
            </c:strRef>
          </c:cat>
          <c:val>
            <c:numRef>
              <c:f>Sheet1!$B$2:$B$7</c:f>
              <c:numCache>
                <c:formatCode>General</c:formatCode>
                <c:ptCount val="6"/>
                <c:pt idx="0">
                  <c:v>-0.05</c:v>
                </c:pt>
                <c:pt idx="1">
                  <c:v>-0.46</c:v>
                </c:pt>
                <c:pt idx="2">
                  <c:v>-0.33</c:v>
                </c:pt>
                <c:pt idx="3">
                  <c:v>-0.23</c:v>
                </c:pt>
                <c:pt idx="4">
                  <c:v>0.02</c:v>
                </c:pt>
                <c:pt idx="5">
                  <c:v>-0.06</c:v>
                </c:pt>
              </c:numCache>
            </c:numRef>
          </c:val>
          <c:extLst>
            <c:ext xmlns:c16="http://schemas.microsoft.com/office/drawing/2014/chart" uri="{C3380CC4-5D6E-409C-BE32-E72D297353CC}">
              <c16:uniqueId val="{00000006-3546-437C-82DD-F2E1F19D85BE}"/>
            </c:ext>
          </c:extLst>
        </c:ser>
        <c:ser>
          <c:idx val="1"/>
          <c:order val="1"/>
          <c:tx>
            <c:strRef>
              <c:f>Sheet1!$C$1</c:f>
              <c:strCache>
                <c:ptCount val="1"/>
                <c:pt idx="0">
                  <c:v>OM OMD Group</c:v>
                </c:pt>
              </c:strCache>
            </c:strRef>
          </c:tx>
          <c:spPr>
            <a:solidFill>
              <a:srgbClr val="0F283E"/>
            </a:solidFill>
            <a:ln>
              <a:solidFill>
                <a:srgbClr val="0F283E"/>
              </a:solidFill>
            </a:ln>
          </c:spPr>
          <c:invertIfNegative val="0"/>
          <c:cat>
            <c:strRef>
              <c:f>Sheet1!$A$2:$A$7</c:f>
              <c:strCache>
                <c:ptCount val="6"/>
                <c:pt idx="0">
                  <c:v>TV</c:v>
                </c:pt>
                <c:pt idx="1">
                  <c:v>Press</c:v>
                </c:pt>
                <c:pt idx="2">
                  <c:v>Radio</c:v>
                </c:pt>
                <c:pt idx="3">
                  <c:v>OOH</c:v>
                </c:pt>
                <c:pt idx="4">
                  <c:v>Internet</c:v>
                </c:pt>
                <c:pt idx="5">
                  <c:v>Total</c:v>
                </c:pt>
              </c:strCache>
            </c:strRef>
          </c:cat>
          <c:val>
            <c:numRef>
              <c:f>Sheet1!$C$2:$C$7</c:f>
              <c:numCache>
                <c:formatCode>General</c:formatCode>
                <c:ptCount val="6"/>
                <c:pt idx="0">
                  <c:v>-7.9000000000000001E-2</c:v>
                </c:pt>
                <c:pt idx="1">
                  <c:v>-0.45900000000000002</c:v>
                </c:pt>
                <c:pt idx="2">
                  <c:v>-0.313</c:v>
                </c:pt>
                <c:pt idx="3">
                  <c:v>-0.31</c:v>
                </c:pt>
                <c:pt idx="4">
                  <c:v>1.2E-2</c:v>
                </c:pt>
                <c:pt idx="5">
                  <c:v>-7.3999999999999996E-2</c:v>
                </c:pt>
              </c:numCache>
            </c:numRef>
          </c:val>
          <c:extLst>
            <c:ext xmlns:c16="http://schemas.microsoft.com/office/drawing/2014/chart" uri="{C3380CC4-5D6E-409C-BE32-E72D297353CC}">
              <c16:uniqueId val="{0000000D-3546-437C-82DD-F2E1F19D85BE}"/>
            </c:ext>
          </c:extLst>
        </c:ser>
        <c:ser>
          <c:idx val="2"/>
          <c:order val="2"/>
          <c:tx>
            <c:strRef>
              <c:f>Sheet1!$D$1</c:f>
              <c:strCache>
                <c:ptCount val="1"/>
                <c:pt idx="0">
                  <c:v>Publicis Group Russia (ZenithOptimedia)</c:v>
                </c:pt>
              </c:strCache>
            </c:strRef>
          </c:tx>
          <c:spPr>
            <a:solidFill>
              <a:srgbClr val="BABABA"/>
            </a:solidFill>
            <a:ln>
              <a:solidFill>
                <a:srgbClr val="BABABA"/>
              </a:solidFill>
            </a:ln>
          </c:spPr>
          <c:invertIfNegative val="0"/>
          <c:cat>
            <c:strRef>
              <c:f>Sheet1!$A$2:$A$7</c:f>
              <c:strCache>
                <c:ptCount val="6"/>
                <c:pt idx="0">
                  <c:v>TV</c:v>
                </c:pt>
                <c:pt idx="1">
                  <c:v>Press</c:v>
                </c:pt>
                <c:pt idx="2">
                  <c:v>Radio</c:v>
                </c:pt>
                <c:pt idx="3">
                  <c:v>OOH</c:v>
                </c:pt>
                <c:pt idx="4">
                  <c:v>Internet</c:v>
                </c:pt>
                <c:pt idx="5">
                  <c:v>Total</c:v>
                </c:pt>
              </c:strCache>
            </c:strRef>
          </c:cat>
          <c:val>
            <c:numRef>
              <c:f>Sheet1!$D$2:$D$7</c:f>
              <c:numCache>
                <c:formatCode>General</c:formatCode>
                <c:ptCount val="6"/>
                <c:pt idx="0">
                  <c:v>-9.9000000000000005E-2</c:v>
                </c:pt>
                <c:pt idx="1">
                  <c:v>-0.4</c:v>
                </c:pt>
                <c:pt idx="2">
                  <c:v>-0.1</c:v>
                </c:pt>
                <c:pt idx="3">
                  <c:v>-0.15</c:v>
                </c:pt>
                <c:pt idx="4">
                  <c:v>3.5000000000000003E-2</c:v>
                </c:pt>
                <c:pt idx="5">
                  <c:v>-4.8000000000000001E-2</c:v>
                </c:pt>
              </c:numCache>
            </c:numRef>
          </c:val>
          <c:extLst>
            <c:ext xmlns:c16="http://schemas.microsoft.com/office/drawing/2014/chart" uri="{C3380CC4-5D6E-409C-BE32-E72D297353CC}">
              <c16:uniqueId val="{00000014-3546-437C-82DD-F2E1F19D85BE}"/>
            </c:ext>
          </c:extLst>
        </c:ser>
        <c:dLbls>
          <c:showLegendKey val="0"/>
          <c:showVal val="0"/>
          <c:showCatName val="0"/>
          <c:showSerName val="0"/>
          <c:showPercent val="0"/>
          <c:showBubbleSize val="0"/>
        </c:dLbls>
        <c:gapWidth val="80"/>
        <c:overlap val="-30"/>
        <c:axId val="67451136"/>
        <c:axId val="66437120"/>
      </c:barChart>
      <c:catAx>
        <c:axId val="67451136"/>
        <c:scaling>
          <c:orientation val="minMax"/>
        </c:scaling>
        <c:delete val="0"/>
        <c:axPos val="b"/>
        <c:numFmt formatCode="General" sourceLinked="0"/>
        <c:majorTickMark val="none"/>
        <c:minorTickMark val="none"/>
        <c:tickLblPos val="low"/>
        <c:spPr>
          <a:ln w="25400">
            <a:solidFill>
              <a:srgbClr val="000000"/>
            </a:solidFill>
          </a:ln>
        </c:spPr>
        <c:txPr>
          <a:bodyPr/>
          <a:lstStyle/>
          <a:p>
            <a:pPr>
              <a:defRPr sz="1000" b="0" smtId="4294967295">
                <a:solidFill>
                  <a:srgbClr val="0F283E"/>
                </a:solidFill>
                <a:latin typeface="Open Sans Light"/>
              </a:defRPr>
            </a:pPr>
            <a:endParaRPr lang="ru-RU"/>
          </a:p>
        </c:txPr>
        <c:crossAx val="66437120"/>
        <c:crosses val="autoZero"/>
        <c:auto val="0"/>
        <c:lblAlgn val="ctr"/>
        <c:lblOffset val="100"/>
        <c:noMultiLvlLbl val="0"/>
      </c:catAx>
      <c:valAx>
        <c:axId val="66437120"/>
        <c:scaling>
          <c:orientation val="minMax"/>
        </c:scaling>
        <c:delete val="0"/>
        <c:axPos val="l"/>
        <c:majorGridlines>
          <c:spPr>
            <a:ln w="9525">
              <a:solidFill>
                <a:srgbClr val="2F2F2F"/>
              </a:solidFill>
              <a:prstDash val="dot"/>
            </a:ln>
          </c:spPr>
        </c:majorGridlines>
        <c:title>
          <c:tx>
            <c:rich>
              <a:bodyPr/>
              <a:lstStyle/>
              <a:p>
                <a:pPr>
                  <a:defRPr/>
                </a:pPr>
                <a:r>
                  <a:rPr lang="en-US" sz="1000" b="0">
                    <a:solidFill>
                      <a:srgbClr val="0F283E"/>
                    </a:solidFill>
                    <a:latin typeface="Open Sans Light"/>
                  </a:rPr>
                  <a:t>Advertising growth</a:t>
                </a:r>
              </a:p>
            </c:rich>
          </c:tx>
          <c:overlay val="0"/>
        </c:title>
        <c:numFmt formatCode="#,##0%" sourceLinked="0"/>
        <c:majorTickMark val="none"/>
        <c:minorTickMark val="none"/>
        <c:tickLblPos val="low"/>
        <c:spPr>
          <a:ln>
            <a:noFill/>
          </a:ln>
        </c:spPr>
        <c:txPr>
          <a:bodyPr/>
          <a:lstStyle/>
          <a:p>
            <a:pPr>
              <a:defRPr sz="1000" b="0" smtId="4294967295">
                <a:solidFill>
                  <a:srgbClr val="0F283E"/>
                </a:solidFill>
                <a:latin typeface="Open Sans Light"/>
              </a:defRPr>
            </a:pPr>
            <a:endParaRPr lang="ru-RU"/>
          </a:p>
        </c:txPr>
        <c:crossAx val="67451136"/>
        <c:crosses val="autoZero"/>
        <c:crossBetween val="between"/>
      </c:valAx>
    </c:plotArea>
    <c:legend>
      <c:legendPos val="t"/>
      <c:overlay val="0"/>
      <c:txPr>
        <a:bodyPr/>
        <a:lstStyle/>
        <a:p>
          <a:pPr>
            <a:defRPr sz="1000" smtId="4294967295">
              <a:solidFill>
                <a:srgbClr val="0F283E"/>
              </a:solidFill>
              <a:latin typeface="Open Sans Light"/>
            </a:defRPr>
          </a:pPr>
          <a:endParaRPr lang="ru-RU"/>
        </a:p>
      </c:txPr>
    </c:legend>
    <c:plotVisOnly val="1"/>
    <c:dispBlanksAs val="zero"/>
    <c:showDLblsOverMax val="1"/>
  </c:chart>
  <c:txPr>
    <a:bodyPr/>
    <a:lstStyle/>
    <a:p>
      <a:pPr>
        <a:defRPr sz="1800" smtId="4294967295"/>
      </a:pPr>
      <a:endParaRPr lang="ru-RU"/>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GroupM Russia</c:v>
                </c:pt>
              </c:strCache>
            </c:strRef>
          </c:tx>
          <c:spPr>
            <a:solidFill>
              <a:srgbClr val="2875DD"/>
            </a:solidFill>
            <a:ln>
              <a:solidFill>
                <a:srgbClr val="2875DD"/>
              </a:solidFill>
            </a:ln>
          </c:spPr>
          <c:invertIfNegative val="0"/>
          <c:cat>
            <c:strRef>
              <c:f>Sheet1!$A$2:$A$7</c:f>
              <c:strCache>
                <c:ptCount val="6"/>
                <c:pt idx="0">
                  <c:v>TV</c:v>
                </c:pt>
                <c:pt idx="1">
                  <c:v>Press</c:v>
                </c:pt>
                <c:pt idx="2">
                  <c:v>Radio</c:v>
                </c:pt>
                <c:pt idx="3">
                  <c:v>OOH</c:v>
                </c:pt>
                <c:pt idx="4">
                  <c:v>Internet</c:v>
                </c:pt>
                <c:pt idx="5">
                  <c:v>Total</c:v>
                </c:pt>
              </c:strCache>
            </c:strRef>
          </c:cat>
          <c:val>
            <c:numRef>
              <c:f>Sheet1!$B$2:$B$7</c:f>
              <c:numCache>
                <c:formatCode>General</c:formatCode>
                <c:ptCount val="6"/>
                <c:pt idx="0">
                  <c:v>-0.05</c:v>
                </c:pt>
                <c:pt idx="1">
                  <c:v>-0.46</c:v>
                </c:pt>
                <c:pt idx="2">
                  <c:v>-0.33</c:v>
                </c:pt>
                <c:pt idx="3">
                  <c:v>-0.23</c:v>
                </c:pt>
                <c:pt idx="4">
                  <c:v>0.02</c:v>
                </c:pt>
                <c:pt idx="5">
                  <c:v>-0.06</c:v>
                </c:pt>
              </c:numCache>
            </c:numRef>
          </c:val>
          <c:extLst>
            <c:ext xmlns:c16="http://schemas.microsoft.com/office/drawing/2014/chart" uri="{C3380CC4-5D6E-409C-BE32-E72D297353CC}">
              <c16:uniqueId val="{00000006-3546-437C-82DD-F2E1F19D85BE}"/>
            </c:ext>
          </c:extLst>
        </c:ser>
        <c:ser>
          <c:idx val="1"/>
          <c:order val="1"/>
          <c:tx>
            <c:strRef>
              <c:f>Sheet1!$C$1</c:f>
              <c:strCache>
                <c:ptCount val="1"/>
                <c:pt idx="0">
                  <c:v>OM OMD Group</c:v>
                </c:pt>
              </c:strCache>
            </c:strRef>
          </c:tx>
          <c:spPr>
            <a:solidFill>
              <a:srgbClr val="0F283E"/>
            </a:solidFill>
            <a:ln>
              <a:solidFill>
                <a:srgbClr val="0F283E"/>
              </a:solidFill>
            </a:ln>
          </c:spPr>
          <c:invertIfNegative val="0"/>
          <c:cat>
            <c:strRef>
              <c:f>Sheet1!$A$2:$A$7</c:f>
              <c:strCache>
                <c:ptCount val="6"/>
                <c:pt idx="0">
                  <c:v>TV</c:v>
                </c:pt>
                <c:pt idx="1">
                  <c:v>Press</c:v>
                </c:pt>
                <c:pt idx="2">
                  <c:v>Radio</c:v>
                </c:pt>
                <c:pt idx="3">
                  <c:v>OOH</c:v>
                </c:pt>
                <c:pt idx="4">
                  <c:v>Internet</c:v>
                </c:pt>
                <c:pt idx="5">
                  <c:v>Total</c:v>
                </c:pt>
              </c:strCache>
            </c:strRef>
          </c:cat>
          <c:val>
            <c:numRef>
              <c:f>Sheet1!$C$2:$C$7</c:f>
              <c:numCache>
                <c:formatCode>General</c:formatCode>
                <c:ptCount val="6"/>
                <c:pt idx="0">
                  <c:v>-7.9000000000000001E-2</c:v>
                </c:pt>
                <c:pt idx="1">
                  <c:v>-0.45900000000000002</c:v>
                </c:pt>
                <c:pt idx="2">
                  <c:v>-0.313</c:v>
                </c:pt>
                <c:pt idx="3">
                  <c:v>-0.31</c:v>
                </c:pt>
                <c:pt idx="4">
                  <c:v>1.2E-2</c:v>
                </c:pt>
                <c:pt idx="5">
                  <c:v>-7.3999999999999996E-2</c:v>
                </c:pt>
              </c:numCache>
            </c:numRef>
          </c:val>
          <c:extLst>
            <c:ext xmlns:c16="http://schemas.microsoft.com/office/drawing/2014/chart" uri="{C3380CC4-5D6E-409C-BE32-E72D297353CC}">
              <c16:uniqueId val="{0000000D-3546-437C-82DD-F2E1F19D85BE}"/>
            </c:ext>
          </c:extLst>
        </c:ser>
        <c:ser>
          <c:idx val="2"/>
          <c:order val="2"/>
          <c:tx>
            <c:strRef>
              <c:f>Sheet1!$D$1</c:f>
              <c:strCache>
                <c:ptCount val="1"/>
                <c:pt idx="0">
                  <c:v>Publicis Group Russia (ZenithOptimedia)</c:v>
                </c:pt>
              </c:strCache>
            </c:strRef>
          </c:tx>
          <c:spPr>
            <a:solidFill>
              <a:srgbClr val="BABABA"/>
            </a:solidFill>
            <a:ln>
              <a:solidFill>
                <a:srgbClr val="BABABA"/>
              </a:solidFill>
            </a:ln>
          </c:spPr>
          <c:invertIfNegative val="0"/>
          <c:cat>
            <c:strRef>
              <c:f>Sheet1!$A$2:$A$7</c:f>
              <c:strCache>
                <c:ptCount val="6"/>
                <c:pt idx="0">
                  <c:v>TV</c:v>
                </c:pt>
                <c:pt idx="1">
                  <c:v>Press</c:v>
                </c:pt>
                <c:pt idx="2">
                  <c:v>Radio</c:v>
                </c:pt>
                <c:pt idx="3">
                  <c:v>OOH</c:v>
                </c:pt>
                <c:pt idx="4">
                  <c:v>Internet</c:v>
                </c:pt>
                <c:pt idx="5">
                  <c:v>Total</c:v>
                </c:pt>
              </c:strCache>
            </c:strRef>
          </c:cat>
          <c:val>
            <c:numRef>
              <c:f>Sheet1!$D$2:$D$7</c:f>
              <c:numCache>
                <c:formatCode>General</c:formatCode>
                <c:ptCount val="6"/>
                <c:pt idx="0">
                  <c:v>-9.9000000000000005E-2</c:v>
                </c:pt>
                <c:pt idx="1">
                  <c:v>-0.4</c:v>
                </c:pt>
                <c:pt idx="2">
                  <c:v>-0.1</c:v>
                </c:pt>
                <c:pt idx="3">
                  <c:v>-0.15</c:v>
                </c:pt>
                <c:pt idx="4">
                  <c:v>3.5000000000000003E-2</c:v>
                </c:pt>
                <c:pt idx="5">
                  <c:v>-4.8000000000000001E-2</c:v>
                </c:pt>
              </c:numCache>
            </c:numRef>
          </c:val>
          <c:extLst>
            <c:ext xmlns:c16="http://schemas.microsoft.com/office/drawing/2014/chart" uri="{C3380CC4-5D6E-409C-BE32-E72D297353CC}">
              <c16:uniqueId val="{00000014-3546-437C-82DD-F2E1F19D85BE}"/>
            </c:ext>
          </c:extLst>
        </c:ser>
        <c:dLbls>
          <c:showLegendKey val="0"/>
          <c:showVal val="0"/>
          <c:showCatName val="0"/>
          <c:showSerName val="0"/>
          <c:showPercent val="0"/>
          <c:showBubbleSize val="0"/>
        </c:dLbls>
        <c:gapWidth val="80"/>
        <c:overlap val="-30"/>
        <c:axId val="67451136"/>
        <c:axId val="66437120"/>
      </c:barChart>
      <c:catAx>
        <c:axId val="67451136"/>
        <c:scaling>
          <c:orientation val="minMax"/>
        </c:scaling>
        <c:delete val="0"/>
        <c:axPos val="b"/>
        <c:numFmt formatCode="General" sourceLinked="0"/>
        <c:majorTickMark val="none"/>
        <c:minorTickMark val="none"/>
        <c:tickLblPos val="low"/>
        <c:spPr>
          <a:ln w="25400">
            <a:solidFill>
              <a:srgbClr val="000000"/>
            </a:solidFill>
          </a:ln>
        </c:spPr>
        <c:txPr>
          <a:bodyPr/>
          <a:lstStyle/>
          <a:p>
            <a:pPr>
              <a:defRPr sz="1000" b="0" smtId="4294967295">
                <a:solidFill>
                  <a:srgbClr val="0F283E"/>
                </a:solidFill>
                <a:latin typeface="Open Sans Light"/>
              </a:defRPr>
            </a:pPr>
            <a:endParaRPr lang="ru-RU"/>
          </a:p>
        </c:txPr>
        <c:crossAx val="66437120"/>
        <c:crosses val="autoZero"/>
        <c:auto val="0"/>
        <c:lblAlgn val="ctr"/>
        <c:lblOffset val="100"/>
        <c:noMultiLvlLbl val="0"/>
      </c:catAx>
      <c:valAx>
        <c:axId val="66437120"/>
        <c:scaling>
          <c:orientation val="minMax"/>
        </c:scaling>
        <c:delete val="0"/>
        <c:axPos val="l"/>
        <c:majorGridlines>
          <c:spPr>
            <a:ln w="9525">
              <a:solidFill>
                <a:srgbClr val="2F2F2F"/>
              </a:solidFill>
              <a:prstDash val="dot"/>
            </a:ln>
          </c:spPr>
        </c:majorGridlines>
        <c:title>
          <c:tx>
            <c:rich>
              <a:bodyPr/>
              <a:lstStyle/>
              <a:p>
                <a:pPr>
                  <a:defRPr/>
                </a:pPr>
                <a:r>
                  <a:rPr lang="en-US" sz="1000" b="0">
                    <a:solidFill>
                      <a:srgbClr val="0F283E"/>
                    </a:solidFill>
                    <a:latin typeface="Open Sans Light"/>
                  </a:rPr>
                  <a:t>Advertising growth</a:t>
                </a:r>
              </a:p>
            </c:rich>
          </c:tx>
          <c:overlay val="0"/>
        </c:title>
        <c:numFmt formatCode="#,##0%" sourceLinked="0"/>
        <c:majorTickMark val="none"/>
        <c:minorTickMark val="none"/>
        <c:tickLblPos val="low"/>
        <c:spPr>
          <a:ln>
            <a:noFill/>
          </a:ln>
        </c:spPr>
        <c:txPr>
          <a:bodyPr/>
          <a:lstStyle/>
          <a:p>
            <a:pPr>
              <a:defRPr sz="1000" b="0" smtId="4294967295">
                <a:solidFill>
                  <a:srgbClr val="0F283E"/>
                </a:solidFill>
                <a:latin typeface="Open Sans Light"/>
              </a:defRPr>
            </a:pPr>
            <a:endParaRPr lang="ru-RU"/>
          </a:p>
        </c:txPr>
        <c:crossAx val="67451136"/>
        <c:crosses val="autoZero"/>
        <c:crossBetween val="between"/>
      </c:valAx>
    </c:plotArea>
    <c:legend>
      <c:legendPos val="t"/>
      <c:overlay val="0"/>
      <c:txPr>
        <a:bodyPr/>
        <a:lstStyle/>
        <a:p>
          <a:pPr>
            <a:defRPr sz="1000" smtId="4294967295">
              <a:solidFill>
                <a:srgbClr val="0F283E"/>
              </a:solidFill>
              <a:latin typeface="Open Sans Light"/>
            </a:defRPr>
          </a:pPr>
          <a:endParaRPr lang="ru-RU"/>
        </a:p>
      </c:txPr>
    </c:legend>
    <c:plotVisOnly val="1"/>
    <c:dispBlanksAs val="zero"/>
    <c:showDLblsOverMax val="1"/>
  </c:chart>
  <c:txPr>
    <a:bodyPr/>
    <a:lstStyle/>
    <a:p>
      <a:pPr>
        <a:defRPr sz="1800" smtId="4294967295"/>
      </a:pPr>
      <a:endParaRPr lang="ru-RU"/>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Single-hit scenario*</c:v>
                </c:pt>
              </c:strCache>
            </c:strRef>
          </c:tx>
          <c:spPr>
            <a:solidFill>
              <a:srgbClr val="2875DD"/>
            </a:solidFill>
            <a:ln>
              <a:solidFill>
                <a:srgbClr val="2875DD"/>
              </a:solidFill>
            </a:ln>
          </c:spPr>
          <c:invertIfNegative val="0"/>
          <c:dLbls>
            <c:dLbl>
              <c:idx val="0"/>
              <c:numFmt formatCode="#,##0.0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00-F014-4501-8D01-830A58CDC32E}"/>
                </c:ext>
              </c:extLst>
            </c:dLbl>
            <c:dLbl>
              <c:idx val="1"/>
              <c:numFmt formatCode="#,##0.0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01-F014-4501-8D01-830A58CDC32E}"/>
                </c:ext>
              </c:extLst>
            </c:dLbl>
            <c:spPr>
              <a:noFill/>
              <a:ln>
                <a:noFill/>
              </a:ln>
              <a:effectLst/>
            </c:spPr>
            <c:txPr>
              <a:bodyPr/>
              <a:lstStyle/>
              <a:p>
                <a:pPr>
                  <a:defRPr sz="1000" b="0" smtId="4294967295">
                    <a:solidFill>
                      <a:srgbClr val="0F283E"/>
                    </a:solidFill>
                    <a:latin typeface="Open Sans Light"/>
                  </a:defRPr>
                </a:pPr>
                <a:endParaRPr lang="ru-RU"/>
              </a:p>
            </c:txPr>
            <c:showLegendKey val="0"/>
            <c:showVal val="1"/>
            <c:showCatName val="0"/>
            <c:showSerName val="0"/>
            <c:showPercent val="0"/>
            <c:showBubbleSize val="0"/>
            <c:showLeaderLines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15:showLeaderLines val="0"/>
              </c:ext>
            </c:extLst>
          </c:dLbls>
          <c:cat>
            <c:numRef>
              <c:f>Sheet1!$A$2:$A$3</c:f>
              <c:numCache>
                <c:formatCode>General</c:formatCode>
                <c:ptCount val="2"/>
                <c:pt idx="0">
                  <c:v>2020</c:v>
                </c:pt>
                <c:pt idx="1">
                  <c:v>2021</c:v>
                </c:pt>
              </c:numCache>
            </c:numRef>
          </c:cat>
          <c:val>
            <c:numRef>
              <c:f>Sheet1!$B$2:$B$3</c:f>
              <c:numCache>
                <c:formatCode>General</c:formatCode>
                <c:ptCount val="2"/>
                <c:pt idx="0">
                  <c:v>-8.0299999999999996E-2</c:v>
                </c:pt>
                <c:pt idx="1">
                  <c:v>5.9700000000000003E-2</c:v>
                </c:pt>
              </c:numCache>
            </c:numRef>
          </c:val>
          <c:extLst>
            <c:ext xmlns:c16="http://schemas.microsoft.com/office/drawing/2014/chart" uri="{C3380CC4-5D6E-409C-BE32-E72D297353CC}">
              <c16:uniqueId val="{00000002-F014-4501-8D01-830A58CDC32E}"/>
            </c:ext>
          </c:extLst>
        </c:ser>
        <c:ser>
          <c:idx val="1"/>
          <c:order val="1"/>
          <c:tx>
            <c:strRef>
              <c:f>Sheet1!$C$1</c:f>
              <c:strCache>
                <c:ptCount val="1"/>
                <c:pt idx="0">
                  <c:v>Double-hit scenario*</c:v>
                </c:pt>
              </c:strCache>
            </c:strRef>
          </c:tx>
          <c:spPr>
            <a:solidFill>
              <a:srgbClr val="0F283E"/>
            </a:solidFill>
            <a:ln>
              <a:solidFill>
                <a:srgbClr val="0F283E"/>
              </a:solidFill>
            </a:ln>
          </c:spPr>
          <c:invertIfNegative val="0"/>
          <c:dLbls>
            <c:dLbl>
              <c:idx val="0"/>
              <c:numFmt formatCode="#,##0.0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03-F014-4501-8D01-830A58CDC32E}"/>
                </c:ext>
              </c:extLst>
            </c:dLbl>
            <c:dLbl>
              <c:idx val="1"/>
              <c:numFmt formatCode="#,##0.0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04-F014-4501-8D01-830A58CDC32E}"/>
                </c:ext>
              </c:extLst>
            </c:dLbl>
            <c:spPr>
              <a:noFill/>
              <a:ln>
                <a:noFill/>
              </a:ln>
              <a:effectLst/>
            </c:spPr>
            <c:txPr>
              <a:bodyPr/>
              <a:lstStyle/>
              <a:p>
                <a:pPr>
                  <a:defRPr sz="1000" b="0" smtId="4294967295">
                    <a:solidFill>
                      <a:srgbClr val="0F283E"/>
                    </a:solidFill>
                    <a:latin typeface="Open Sans Light"/>
                  </a:defRPr>
                </a:pPr>
                <a:endParaRPr lang="ru-RU"/>
              </a:p>
            </c:txPr>
            <c:showLegendKey val="0"/>
            <c:showVal val="1"/>
            <c:showCatName val="0"/>
            <c:showSerName val="0"/>
            <c:showPercent val="0"/>
            <c:showBubbleSize val="0"/>
            <c:showLeaderLines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15:showLeaderLines val="0"/>
              </c:ext>
            </c:extLst>
          </c:dLbls>
          <c:cat>
            <c:numRef>
              <c:f>Sheet1!$A$2:$A$3</c:f>
              <c:numCache>
                <c:formatCode>General</c:formatCode>
                <c:ptCount val="2"/>
                <c:pt idx="0">
                  <c:v>2020</c:v>
                </c:pt>
                <c:pt idx="1">
                  <c:v>2021</c:v>
                </c:pt>
              </c:numCache>
            </c:numRef>
          </c:cat>
          <c:val>
            <c:numRef>
              <c:f>Sheet1!$C$2:$C$3</c:f>
              <c:numCache>
                <c:formatCode>General</c:formatCode>
                <c:ptCount val="2"/>
                <c:pt idx="0">
                  <c:v>-0.1003</c:v>
                </c:pt>
                <c:pt idx="1">
                  <c:v>4.9399999999999999E-2</c:v>
                </c:pt>
              </c:numCache>
            </c:numRef>
          </c:val>
          <c:extLst>
            <c:ext xmlns:c16="http://schemas.microsoft.com/office/drawing/2014/chart" uri="{C3380CC4-5D6E-409C-BE32-E72D297353CC}">
              <c16:uniqueId val="{00000005-F014-4501-8D01-830A58CDC32E}"/>
            </c:ext>
          </c:extLst>
        </c:ser>
        <c:dLbls>
          <c:showLegendKey val="0"/>
          <c:showVal val="0"/>
          <c:showCatName val="0"/>
          <c:showSerName val="0"/>
          <c:showPercent val="0"/>
          <c:showBubbleSize val="0"/>
        </c:dLbls>
        <c:gapWidth val="80"/>
        <c:overlap val="-30"/>
        <c:axId val="67451136"/>
        <c:axId val="66437120"/>
      </c:barChart>
      <c:catAx>
        <c:axId val="67451136"/>
        <c:scaling>
          <c:orientation val="minMax"/>
        </c:scaling>
        <c:delete val="0"/>
        <c:axPos val="b"/>
        <c:numFmt formatCode="General" sourceLinked="0"/>
        <c:majorTickMark val="none"/>
        <c:minorTickMark val="none"/>
        <c:tickLblPos val="low"/>
        <c:spPr>
          <a:ln w="25400">
            <a:solidFill>
              <a:srgbClr val="000000"/>
            </a:solidFill>
          </a:ln>
        </c:spPr>
        <c:txPr>
          <a:bodyPr/>
          <a:lstStyle/>
          <a:p>
            <a:pPr>
              <a:defRPr sz="1000" b="0" smtId="4294967295">
                <a:solidFill>
                  <a:srgbClr val="0F283E"/>
                </a:solidFill>
                <a:latin typeface="Open Sans Light"/>
              </a:defRPr>
            </a:pPr>
            <a:endParaRPr lang="ru-RU"/>
          </a:p>
        </c:txPr>
        <c:crossAx val="66437120"/>
        <c:crosses val="autoZero"/>
        <c:auto val="0"/>
        <c:lblAlgn val="ctr"/>
        <c:lblOffset val="100"/>
        <c:noMultiLvlLbl val="0"/>
      </c:catAx>
      <c:valAx>
        <c:axId val="66437120"/>
        <c:scaling>
          <c:orientation val="minMax"/>
        </c:scaling>
        <c:delete val="0"/>
        <c:axPos val="l"/>
        <c:majorGridlines>
          <c:spPr>
            <a:ln w="9525">
              <a:solidFill>
                <a:srgbClr val="2F2F2F"/>
              </a:solidFill>
              <a:prstDash val="dot"/>
            </a:ln>
          </c:spPr>
        </c:majorGridlines>
        <c:title>
          <c:tx>
            <c:rich>
              <a:bodyPr/>
              <a:lstStyle/>
              <a:p>
                <a:pPr>
                  <a:defRPr/>
                </a:pPr>
                <a:r>
                  <a:rPr lang="en-US" sz="1000" b="0">
                    <a:solidFill>
                      <a:srgbClr val="0F283E"/>
                    </a:solidFill>
                    <a:latin typeface="Open Sans Light"/>
                  </a:rPr>
                  <a:t>GDP growth rate</a:t>
                </a:r>
              </a:p>
            </c:rich>
          </c:tx>
          <c:overlay val="0"/>
        </c:title>
        <c:numFmt formatCode="#,##0%" sourceLinked="0"/>
        <c:majorTickMark val="none"/>
        <c:minorTickMark val="none"/>
        <c:tickLblPos val="low"/>
        <c:spPr>
          <a:ln>
            <a:noFill/>
          </a:ln>
        </c:spPr>
        <c:txPr>
          <a:bodyPr/>
          <a:lstStyle/>
          <a:p>
            <a:pPr>
              <a:defRPr sz="1000" b="0" smtId="4294967295">
                <a:solidFill>
                  <a:srgbClr val="0F283E"/>
                </a:solidFill>
                <a:latin typeface="Open Sans Light"/>
              </a:defRPr>
            </a:pPr>
            <a:endParaRPr lang="ru-RU"/>
          </a:p>
        </c:txPr>
        <c:crossAx val="67451136"/>
        <c:crosses val="autoZero"/>
        <c:crossBetween val="between"/>
      </c:valAx>
    </c:plotArea>
    <c:legend>
      <c:legendPos val="t"/>
      <c:overlay val="0"/>
      <c:txPr>
        <a:bodyPr/>
        <a:lstStyle/>
        <a:p>
          <a:pPr>
            <a:defRPr sz="1000" smtId="4294967295">
              <a:solidFill>
                <a:srgbClr val="0F283E"/>
              </a:solidFill>
              <a:latin typeface="Open Sans Light"/>
            </a:defRPr>
          </a:pPr>
          <a:endParaRPr lang="ru-RU"/>
        </a:p>
      </c:txPr>
    </c:legend>
    <c:plotVisOnly val="1"/>
    <c:dispBlanksAs val="zero"/>
    <c:showDLblsOverMax val="1"/>
  </c:chart>
  <c:txPr>
    <a:bodyPr/>
    <a:lstStyle/>
    <a:p>
      <a:pPr>
        <a:defRPr sz="1800" smtId="4294967295"/>
      </a:pPr>
      <a:endParaRPr lang="ru-RU"/>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North Caucasian</c:v>
                </c:pt>
              </c:strCache>
            </c:strRef>
          </c:tx>
          <c:spPr>
            <a:ln>
              <a:solidFill>
                <a:srgbClr val="2875DD"/>
              </a:solidFill>
            </a:ln>
          </c:spPr>
          <c:marker>
            <c:symbol val="circle"/>
            <c:size val="5"/>
            <c:spPr>
              <a:solidFill>
                <a:srgbClr val="2875DD"/>
              </a:solidFill>
              <a:ln>
                <a:solidFill>
                  <a:srgbClr val="2875DD"/>
                </a:solidFill>
              </a:ln>
            </c:spPr>
          </c:marker>
          <c:cat>
            <c:strRef>
              <c:f>Sheet1!$A$2:$A$6</c:f>
              <c:strCache>
                <c:ptCount val="5"/>
                <c:pt idx="0">
                  <c:v>Q3 2019</c:v>
                </c:pt>
                <c:pt idx="1">
                  <c:v>Q4 2019</c:v>
                </c:pt>
                <c:pt idx="2">
                  <c:v>Q1 2020</c:v>
                </c:pt>
                <c:pt idx="3">
                  <c:v>Q2 2020</c:v>
                </c:pt>
                <c:pt idx="4">
                  <c:v>Q3 2020</c:v>
                </c:pt>
              </c:strCache>
            </c:strRef>
          </c:cat>
          <c:val>
            <c:numRef>
              <c:f>Sheet1!$B$2:$B$6</c:f>
              <c:numCache>
                <c:formatCode>General</c:formatCode>
                <c:ptCount val="5"/>
                <c:pt idx="0">
                  <c:v>0.104</c:v>
                </c:pt>
                <c:pt idx="1">
                  <c:v>0.111</c:v>
                </c:pt>
                <c:pt idx="2">
                  <c:v>0.114</c:v>
                </c:pt>
                <c:pt idx="3">
                  <c:v>0.14199999999999999</c:v>
                </c:pt>
                <c:pt idx="4">
                  <c:v>0.15</c:v>
                </c:pt>
              </c:numCache>
            </c:numRef>
          </c:val>
          <c:smooth val="0"/>
          <c:extLst>
            <c:ext xmlns:c16="http://schemas.microsoft.com/office/drawing/2014/chart" uri="{C3380CC4-5D6E-409C-BE32-E72D297353CC}">
              <c16:uniqueId val="{00000005-20CD-4334-B4DE-13B41FB6F252}"/>
            </c:ext>
          </c:extLst>
        </c:ser>
        <c:ser>
          <c:idx val="1"/>
          <c:order val="1"/>
          <c:tx>
            <c:strRef>
              <c:f>Sheet1!$C$1</c:f>
              <c:strCache>
                <c:ptCount val="1"/>
                <c:pt idx="0">
                  <c:v>Far Eastern</c:v>
                </c:pt>
              </c:strCache>
            </c:strRef>
          </c:tx>
          <c:spPr>
            <a:ln>
              <a:solidFill>
                <a:srgbClr val="0F283E"/>
              </a:solidFill>
            </a:ln>
          </c:spPr>
          <c:marker>
            <c:symbol val="circle"/>
            <c:size val="5"/>
            <c:spPr>
              <a:solidFill>
                <a:srgbClr val="0F283E"/>
              </a:solidFill>
              <a:ln>
                <a:solidFill>
                  <a:srgbClr val="0F283E"/>
                </a:solidFill>
              </a:ln>
            </c:spPr>
          </c:marker>
          <c:cat>
            <c:strRef>
              <c:f>Sheet1!$A$2:$A$6</c:f>
              <c:strCache>
                <c:ptCount val="5"/>
                <c:pt idx="0">
                  <c:v>Q3 2019</c:v>
                </c:pt>
                <c:pt idx="1">
                  <c:v>Q4 2019</c:v>
                </c:pt>
                <c:pt idx="2">
                  <c:v>Q1 2020</c:v>
                </c:pt>
                <c:pt idx="3">
                  <c:v>Q2 2020</c:v>
                </c:pt>
                <c:pt idx="4">
                  <c:v>Q3 2020</c:v>
                </c:pt>
              </c:strCache>
            </c:strRef>
          </c:cat>
          <c:val>
            <c:numRef>
              <c:f>Sheet1!$C$2:$C$6</c:f>
              <c:numCache>
                <c:formatCode>General</c:formatCode>
                <c:ptCount val="5"/>
                <c:pt idx="0">
                  <c:v>5.7000000000000002E-2</c:v>
                </c:pt>
                <c:pt idx="1">
                  <c:v>6.3E-2</c:v>
                </c:pt>
                <c:pt idx="2">
                  <c:v>0.06</c:v>
                </c:pt>
                <c:pt idx="3">
                  <c:v>6.8000000000000005E-2</c:v>
                </c:pt>
                <c:pt idx="4">
                  <c:v>6.5000000000000002E-2</c:v>
                </c:pt>
              </c:numCache>
            </c:numRef>
          </c:val>
          <c:smooth val="0"/>
          <c:extLst>
            <c:ext xmlns:c16="http://schemas.microsoft.com/office/drawing/2014/chart" uri="{C3380CC4-5D6E-409C-BE32-E72D297353CC}">
              <c16:uniqueId val="{0000000B-20CD-4334-B4DE-13B41FB6F252}"/>
            </c:ext>
          </c:extLst>
        </c:ser>
        <c:ser>
          <c:idx val="2"/>
          <c:order val="2"/>
          <c:tx>
            <c:strRef>
              <c:f>Sheet1!$D$1</c:f>
              <c:strCache>
                <c:ptCount val="1"/>
                <c:pt idx="0">
                  <c:v>Siberian</c:v>
                </c:pt>
              </c:strCache>
            </c:strRef>
          </c:tx>
          <c:spPr>
            <a:ln>
              <a:solidFill>
                <a:srgbClr val="BABABA"/>
              </a:solidFill>
            </a:ln>
          </c:spPr>
          <c:marker>
            <c:symbol val="circle"/>
            <c:size val="5"/>
            <c:spPr>
              <a:solidFill>
                <a:srgbClr val="BABABA"/>
              </a:solidFill>
              <a:ln>
                <a:solidFill>
                  <a:srgbClr val="BABABA"/>
                </a:solidFill>
              </a:ln>
            </c:spPr>
          </c:marker>
          <c:cat>
            <c:strRef>
              <c:f>Sheet1!$A$2:$A$6</c:f>
              <c:strCache>
                <c:ptCount val="5"/>
                <c:pt idx="0">
                  <c:v>Q3 2019</c:v>
                </c:pt>
                <c:pt idx="1">
                  <c:v>Q4 2019</c:v>
                </c:pt>
                <c:pt idx="2">
                  <c:v>Q1 2020</c:v>
                </c:pt>
                <c:pt idx="3">
                  <c:v>Q2 2020</c:v>
                </c:pt>
                <c:pt idx="4">
                  <c:v>Q3 2020</c:v>
                </c:pt>
              </c:strCache>
            </c:strRef>
          </c:cat>
          <c:val>
            <c:numRef>
              <c:f>Sheet1!$D$2:$D$6</c:f>
              <c:numCache>
                <c:formatCode>General</c:formatCode>
                <c:ptCount val="5"/>
                <c:pt idx="0">
                  <c:v>5.6000000000000001E-2</c:v>
                </c:pt>
                <c:pt idx="1">
                  <c:v>5.8000000000000003E-2</c:v>
                </c:pt>
                <c:pt idx="2">
                  <c:v>5.8000000000000003E-2</c:v>
                </c:pt>
                <c:pt idx="3">
                  <c:v>7.8E-2</c:v>
                </c:pt>
                <c:pt idx="4">
                  <c:v>8.3000000000000004E-2</c:v>
                </c:pt>
              </c:numCache>
            </c:numRef>
          </c:val>
          <c:smooth val="0"/>
          <c:extLst>
            <c:ext xmlns:c16="http://schemas.microsoft.com/office/drawing/2014/chart" uri="{C3380CC4-5D6E-409C-BE32-E72D297353CC}">
              <c16:uniqueId val="{00000011-20CD-4334-B4DE-13B41FB6F252}"/>
            </c:ext>
          </c:extLst>
        </c:ser>
        <c:ser>
          <c:idx val="3"/>
          <c:order val="3"/>
          <c:tx>
            <c:strRef>
              <c:f>Sheet1!$E$1</c:f>
              <c:strCache>
                <c:ptCount val="1"/>
                <c:pt idx="0">
                  <c:v>Sourthern</c:v>
                </c:pt>
              </c:strCache>
            </c:strRef>
          </c:tx>
          <c:spPr>
            <a:ln>
              <a:solidFill>
                <a:srgbClr val="A60B0B"/>
              </a:solidFill>
            </a:ln>
          </c:spPr>
          <c:marker>
            <c:symbol val="circle"/>
            <c:size val="5"/>
            <c:spPr>
              <a:solidFill>
                <a:srgbClr val="A60B0B"/>
              </a:solidFill>
              <a:ln>
                <a:solidFill>
                  <a:srgbClr val="A60B0B"/>
                </a:solidFill>
              </a:ln>
            </c:spPr>
          </c:marker>
          <c:cat>
            <c:strRef>
              <c:f>Sheet1!$A$2:$A$6</c:f>
              <c:strCache>
                <c:ptCount val="5"/>
                <c:pt idx="0">
                  <c:v>Q3 2019</c:v>
                </c:pt>
                <c:pt idx="1">
                  <c:v>Q4 2019</c:v>
                </c:pt>
                <c:pt idx="2">
                  <c:v>Q1 2020</c:v>
                </c:pt>
                <c:pt idx="3">
                  <c:v>Q2 2020</c:v>
                </c:pt>
                <c:pt idx="4">
                  <c:v>Q3 2020</c:v>
                </c:pt>
              </c:strCache>
            </c:strRef>
          </c:cat>
          <c:val>
            <c:numRef>
              <c:f>Sheet1!$E$2:$E$6</c:f>
              <c:numCache>
                <c:formatCode>General</c:formatCode>
                <c:ptCount val="5"/>
                <c:pt idx="0">
                  <c:v>5.0999999999999997E-2</c:v>
                </c:pt>
                <c:pt idx="1">
                  <c:v>5.2999999999999999E-2</c:v>
                </c:pt>
                <c:pt idx="2">
                  <c:v>5.2999999999999999E-2</c:v>
                </c:pt>
                <c:pt idx="3">
                  <c:v>6.6000000000000003E-2</c:v>
                </c:pt>
                <c:pt idx="4">
                  <c:v>6.4000000000000001E-2</c:v>
                </c:pt>
              </c:numCache>
            </c:numRef>
          </c:val>
          <c:smooth val="0"/>
          <c:extLst>
            <c:ext xmlns:c16="http://schemas.microsoft.com/office/drawing/2014/chart" uri="{C3380CC4-5D6E-409C-BE32-E72D297353CC}">
              <c16:uniqueId val="{00000017-20CD-4334-B4DE-13B41FB6F252}"/>
            </c:ext>
          </c:extLst>
        </c:ser>
        <c:ser>
          <c:idx val="4"/>
          <c:order val="4"/>
          <c:tx>
            <c:strRef>
              <c:f>Sheet1!$F$1</c:f>
              <c:strCache>
                <c:ptCount val="1"/>
                <c:pt idx="0">
                  <c:v>Ural</c:v>
                </c:pt>
              </c:strCache>
            </c:strRef>
          </c:tx>
          <c:spPr>
            <a:ln>
              <a:solidFill>
                <a:srgbClr val="87BC24"/>
              </a:solidFill>
            </a:ln>
          </c:spPr>
          <c:marker>
            <c:symbol val="circle"/>
            <c:size val="5"/>
            <c:spPr>
              <a:solidFill>
                <a:srgbClr val="87BC24"/>
              </a:solidFill>
              <a:ln>
                <a:solidFill>
                  <a:srgbClr val="87BC24"/>
                </a:solidFill>
              </a:ln>
            </c:spPr>
          </c:marker>
          <c:cat>
            <c:strRef>
              <c:f>Sheet1!$A$2:$A$6</c:f>
              <c:strCache>
                <c:ptCount val="5"/>
                <c:pt idx="0">
                  <c:v>Q3 2019</c:v>
                </c:pt>
                <c:pt idx="1">
                  <c:v>Q4 2019</c:v>
                </c:pt>
                <c:pt idx="2">
                  <c:v>Q1 2020</c:v>
                </c:pt>
                <c:pt idx="3">
                  <c:v>Q2 2020</c:v>
                </c:pt>
                <c:pt idx="4">
                  <c:v>Q3 2020</c:v>
                </c:pt>
              </c:strCache>
            </c:strRef>
          </c:cat>
          <c:val>
            <c:numRef>
              <c:f>Sheet1!$F$2:$F$6</c:f>
              <c:numCache>
                <c:formatCode>General</c:formatCode>
                <c:ptCount val="5"/>
                <c:pt idx="0">
                  <c:v>4.2999999999999997E-2</c:v>
                </c:pt>
                <c:pt idx="1">
                  <c:v>4.1000000000000002E-2</c:v>
                </c:pt>
                <c:pt idx="2">
                  <c:v>4.3999999999999997E-2</c:v>
                </c:pt>
                <c:pt idx="3">
                  <c:v>5.8999999999999997E-2</c:v>
                </c:pt>
                <c:pt idx="4">
                  <c:v>6.2E-2</c:v>
                </c:pt>
              </c:numCache>
            </c:numRef>
          </c:val>
          <c:smooth val="0"/>
          <c:extLst>
            <c:ext xmlns:c16="http://schemas.microsoft.com/office/drawing/2014/chart" uri="{C3380CC4-5D6E-409C-BE32-E72D297353CC}">
              <c16:uniqueId val="{0000001D-20CD-4334-B4DE-13B41FB6F252}"/>
            </c:ext>
          </c:extLst>
        </c:ser>
        <c:ser>
          <c:idx val="5"/>
          <c:order val="5"/>
          <c:tx>
            <c:strRef>
              <c:f>Sheet1!$G$1</c:f>
              <c:strCache>
                <c:ptCount val="1"/>
                <c:pt idx="0">
                  <c:v>Volga</c:v>
                </c:pt>
              </c:strCache>
            </c:strRef>
          </c:tx>
          <c:spPr>
            <a:ln>
              <a:solidFill>
                <a:srgbClr val="EBB523"/>
              </a:solidFill>
            </a:ln>
          </c:spPr>
          <c:marker>
            <c:symbol val="circle"/>
            <c:size val="5"/>
            <c:spPr>
              <a:solidFill>
                <a:srgbClr val="EBB523"/>
              </a:solidFill>
              <a:ln>
                <a:solidFill>
                  <a:srgbClr val="EBB523"/>
                </a:solidFill>
              </a:ln>
            </c:spPr>
          </c:marker>
          <c:cat>
            <c:strRef>
              <c:f>Sheet1!$A$2:$A$6</c:f>
              <c:strCache>
                <c:ptCount val="5"/>
                <c:pt idx="0">
                  <c:v>Q3 2019</c:v>
                </c:pt>
                <c:pt idx="1">
                  <c:v>Q4 2019</c:v>
                </c:pt>
                <c:pt idx="2">
                  <c:v>Q1 2020</c:v>
                </c:pt>
                <c:pt idx="3">
                  <c:v>Q2 2020</c:v>
                </c:pt>
                <c:pt idx="4">
                  <c:v>Q3 2020</c:v>
                </c:pt>
              </c:strCache>
            </c:strRef>
          </c:cat>
          <c:val>
            <c:numRef>
              <c:f>Sheet1!$G$2:$G$6</c:f>
              <c:numCache>
                <c:formatCode>General</c:formatCode>
                <c:ptCount val="5"/>
                <c:pt idx="0">
                  <c:v>4.1000000000000002E-2</c:v>
                </c:pt>
                <c:pt idx="1">
                  <c:v>4.1000000000000002E-2</c:v>
                </c:pt>
                <c:pt idx="2">
                  <c:v>4.2000000000000003E-2</c:v>
                </c:pt>
                <c:pt idx="3">
                  <c:v>5.5E-2</c:v>
                </c:pt>
                <c:pt idx="4">
                  <c:v>5.6000000000000001E-2</c:v>
                </c:pt>
              </c:numCache>
            </c:numRef>
          </c:val>
          <c:smooth val="0"/>
          <c:extLst>
            <c:ext xmlns:c16="http://schemas.microsoft.com/office/drawing/2014/chart" uri="{C3380CC4-5D6E-409C-BE32-E72D297353CC}">
              <c16:uniqueId val="{00000023-20CD-4334-B4DE-13B41FB6F252}"/>
            </c:ext>
          </c:extLst>
        </c:ser>
        <c:ser>
          <c:idx val="6"/>
          <c:order val="6"/>
          <c:tx>
            <c:strRef>
              <c:f>Sheet1!$H$1</c:f>
              <c:strCache>
                <c:ptCount val="1"/>
                <c:pt idx="0">
                  <c:v>Northwestern</c:v>
                </c:pt>
              </c:strCache>
            </c:strRef>
          </c:tx>
          <c:spPr>
            <a:ln>
              <a:solidFill>
                <a:srgbClr val="5D2B76"/>
              </a:solidFill>
            </a:ln>
          </c:spPr>
          <c:marker>
            <c:symbol val="circle"/>
            <c:size val="5"/>
            <c:spPr>
              <a:solidFill>
                <a:srgbClr val="5D2B76"/>
              </a:solidFill>
              <a:ln>
                <a:solidFill>
                  <a:srgbClr val="5D2B76"/>
                </a:solidFill>
              </a:ln>
            </c:spPr>
          </c:marker>
          <c:cat>
            <c:strRef>
              <c:f>Sheet1!$A$2:$A$6</c:f>
              <c:strCache>
                <c:ptCount val="5"/>
                <c:pt idx="0">
                  <c:v>Q3 2019</c:v>
                </c:pt>
                <c:pt idx="1">
                  <c:v>Q4 2019</c:v>
                </c:pt>
                <c:pt idx="2">
                  <c:v>Q1 2020</c:v>
                </c:pt>
                <c:pt idx="3">
                  <c:v>Q2 2020</c:v>
                </c:pt>
                <c:pt idx="4">
                  <c:v>Q3 2020</c:v>
                </c:pt>
              </c:strCache>
            </c:strRef>
          </c:cat>
          <c:val>
            <c:numRef>
              <c:f>Sheet1!$H$2:$H$6</c:f>
              <c:numCache>
                <c:formatCode>General</c:formatCode>
                <c:ptCount val="5"/>
                <c:pt idx="0">
                  <c:v>3.4000000000000002E-2</c:v>
                </c:pt>
                <c:pt idx="1">
                  <c:v>3.5999999999999997E-2</c:v>
                </c:pt>
                <c:pt idx="2">
                  <c:v>3.6999999999999998E-2</c:v>
                </c:pt>
                <c:pt idx="3">
                  <c:v>0.05</c:v>
                </c:pt>
                <c:pt idx="4">
                  <c:v>5.8999999999999997E-2</c:v>
                </c:pt>
              </c:numCache>
            </c:numRef>
          </c:val>
          <c:smooth val="0"/>
          <c:extLst>
            <c:ext xmlns:c16="http://schemas.microsoft.com/office/drawing/2014/chart" uri="{C3380CC4-5D6E-409C-BE32-E72D297353CC}">
              <c16:uniqueId val="{00000029-20CD-4334-B4DE-13B41FB6F252}"/>
            </c:ext>
          </c:extLst>
        </c:ser>
        <c:ser>
          <c:idx val="7"/>
          <c:order val="7"/>
          <c:tx>
            <c:strRef>
              <c:f>Sheet1!$I$1</c:f>
              <c:strCache>
                <c:ptCount val="1"/>
                <c:pt idx="0">
                  <c:v>Central</c:v>
                </c:pt>
              </c:strCache>
            </c:strRef>
          </c:tx>
          <c:spPr>
            <a:ln>
              <a:solidFill>
                <a:srgbClr val="C271DA"/>
              </a:solidFill>
            </a:ln>
          </c:spPr>
          <c:marker>
            <c:symbol val="circle"/>
            <c:size val="5"/>
            <c:spPr>
              <a:solidFill>
                <a:srgbClr val="C271DA"/>
              </a:solidFill>
              <a:ln>
                <a:solidFill>
                  <a:srgbClr val="C271DA"/>
                </a:solidFill>
              </a:ln>
            </c:spPr>
          </c:marker>
          <c:cat>
            <c:strRef>
              <c:f>Sheet1!$A$2:$A$6</c:f>
              <c:strCache>
                <c:ptCount val="5"/>
                <c:pt idx="0">
                  <c:v>Q3 2019</c:v>
                </c:pt>
                <c:pt idx="1">
                  <c:v>Q4 2019</c:v>
                </c:pt>
                <c:pt idx="2">
                  <c:v>Q1 2020</c:v>
                </c:pt>
                <c:pt idx="3">
                  <c:v>Q2 2020</c:v>
                </c:pt>
                <c:pt idx="4">
                  <c:v>Q3 2020</c:v>
                </c:pt>
              </c:strCache>
            </c:strRef>
          </c:cat>
          <c:val>
            <c:numRef>
              <c:f>Sheet1!$I$2:$I$6</c:f>
              <c:numCache>
                <c:formatCode>General</c:formatCode>
                <c:ptCount val="5"/>
                <c:pt idx="0">
                  <c:v>2.7E-2</c:v>
                </c:pt>
                <c:pt idx="1">
                  <c:v>2.9000000000000001E-2</c:v>
                </c:pt>
                <c:pt idx="2">
                  <c:v>2.9000000000000001E-2</c:v>
                </c:pt>
                <c:pt idx="3">
                  <c:v>3.9E-2</c:v>
                </c:pt>
                <c:pt idx="4">
                  <c:v>4.3999999999999997E-2</c:v>
                </c:pt>
              </c:numCache>
            </c:numRef>
          </c:val>
          <c:smooth val="0"/>
          <c:extLst>
            <c:ext xmlns:c16="http://schemas.microsoft.com/office/drawing/2014/chart" uri="{C3380CC4-5D6E-409C-BE32-E72D297353CC}">
              <c16:uniqueId val="{0000002F-20CD-4334-B4DE-13B41FB6F252}"/>
            </c:ext>
          </c:extLst>
        </c:ser>
        <c:ser>
          <c:idx val="8"/>
          <c:order val="8"/>
          <c:tx>
            <c:strRef>
              <c:f>Sheet1!$J$1</c:f>
              <c:strCache>
                <c:ptCount val="1"/>
                <c:pt idx="0">
                  <c:v>Russia on average</c:v>
                </c:pt>
              </c:strCache>
            </c:strRef>
          </c:tx>
          <c:spPr>
            <a:ln>
              <a:solidFill>
                <a:srgbClr val="76A5E3"/>
              </a:solidFill>
            </a:ln>
          </c:spPr>
          <c:marker>
            <c:symbol val="circle"/>
            <c:size val="5"/>
            <c:spPr>
              <a:solidFill>
                <a:srgbClr val="76A5E3"/>
              </a:solidFill>
              <a:ln>
                <a:solidFill>
                  <a:srgbClr val="76A5E3"/>
                </a:solidFill>
              </a:ln>
            </c:spPr>
          </c:marker>
          <c:cat>
            <c:strRef>
              <c:f>Sheet1!$A$2:$A$6</c:f>
              <c:strCache>
                <c:ptCount val="5"/>
                <c:pt idx="0">
                  <c:v>Q3 2019</c:v>
                </c:pt>
                <c:pt idx="1">
                  <c:v>Q4 2019</c:v>
                </c:pt>
                <c:pt idx="2">
                  <c:v>Q1 2020</c:v>
                </c:pt>
                <c:pt idx="3">
                  <c:v>Q2 2020</c:v>
                </c:pt>
                <c:pt idx="4">
                  <c:v>Q3 2020</c:v>
                </c:pt>
              </c:strCache>
            </c:strRef>
          </c:cat>
          <c:val>
            <c:numRef>
              <c:f>Sheet1!$J$2:$J$6</c:f>
              <c:numCache>
                <c:formatCode>General</c:formatCode>
                <c:ptCount val="5"/>
                <c:pt idx="0">
                  <c:v>4.3999999999999997E-2</c:v>
                </c:pt>
                <c:pt idx="1">
                  <c:v>4.5999999999999999E-2</c:v>
                </c:pt>
                <c:pt idx="2">
                  <c:v>4.5999999999999999E-2</c:v>
                </c:pt>
                <c:pt idx="3">
                  <c:v>0.06</c:v>
                </c:pt>
                <c:pt idx="4">
                  <c:v>6.3E-2</c:v>
                </c:pt>
              </c:numCache>
            </c:numRef>
          </c:val>
          <c:smooth val="0"/>
          <c:extLst>
            <c:ext xmlns:c16="http://schemas.microsoft.com/office/drawing/2014/chart" uri="{C3380CC4-5D6E-409C-BE32-E72D297353CC}">
              <c16:uniqueId val="{00000035-20CD-4334-B4DE-13B41FB6F252}"/>
            </c:ext>
          </c:extLst>
        </c:ser>
        <c:dLbls>
          <c:showLegendKey val="0"/>
          <c:showVal val="0"/>
          <c:showCatName val="0"/>
          <c:showSerName val="0"/>
          <c:showPercent val="0"/>
          <c:showBubbleSize val="0"/>
        </c:dLbls>
        <c:marker val="1"/>
        <c:smooth val="0"/>
        <c:axId val="67451136"/>
        <c:axId val="66437120"/>
      </c:lineChart>
      <c:catAx>
        <c:axId val="67451136"/>
        <c:scaling>
          <c:orientation val="minMax"/>
        </c:scaling>
        <c:delete val="0"/>
        <c:axPos val="b"/>
        <c:numFmt formatCode="General" sourceLinked="0"/>
        <c:majorTickMark val="none"/>
        <c:minorTickMark val="none"/>
        <c:tickLblPos val="low"/>
        <c:spPr>
          <a:ln w="25400">
            <a:solidFill>
              <a:srgbClr val="000000"/>
            </a:solidFill>
          </a:ln>
        </c:spPr>
        <c:txPr>
          <a:bodyPr/>
          <a:lstStyle/>
          <a:p>
            <a:pPr>
              <a:defRPr sz="1000" b="0" smtId="4294967295">
                <a:solidFill>
                  <a:srgbClr val="0F283E"/>
                </a:solidFill>
                <a:latin typeface="Open Sans Light"/>
              </a:defRPr>
            </a:pPr>
            <a:endParaRPr lang="ru-RU"/>
          </a:p>
        </c:txPr>
        <c:crossAx val="66437120"/>
        <c:crosses val="autoZero"/>
        <c:auto val="0"/>
        <c:lblAlgn val="ctr"/>
        <c:lblOffset val="100"/>
        <c:noMultiLvlLbl val="0"/>
      </c:catAx>
      <c:valAx>
        <c:axId val="66437120"/>
        <c:scaling>
          <c:orientation val="minMax"/>
          <c:min val="0"/>
        </c:scaling>
        <c:delete val="0"/>
        <c:axPos val="l"/>
        <c:majorGridlines>
          <c:spPr>
            <a:ln w="9525">
              <a:solidFill>
                <a:srgbClr val="2F2F2F"/>
              </a:solidFill>
              <a:prstDash val="dot"/>
            </a:ln>
          </c:spPr>
        </c:majorGridlines>
        <c:title>
          <c:tx>
            <c:rich>
              <a:bodyPr/>
              <a:lstStyle/>
              <a:p>
                <a:pPr>
                  <a:defRPr/>
                </a:pPr>
                <a:r>
                  <a:rPr lang="en-US" sz="1000" b="0">
                    <a:solidFill>
                      <a:srgbClr val="0F283E"/>
                    </a:solidFill>
                    <a:latin typeface="Open Sans Light"/>
                  </a:rPr>
                  <a:t>Unemployment rate</a:t>
                </a:r>
              </a:p>
            </c:rich>
          </c:tx>
          <c:overlay val="0"/>
        </c:title>
        <c:numFmt formatCode="#,##0%" sourceLinked="0"/>
        <c:majorTickMark val="none"/>
        <c:minorTickMark val="none"/>
        <c:tickLblPos val="low"/>
        <c:spPr>
          <a:ln>
            <a:noFill/>
          </a:ln>
        </c:spPr>
        <c:txPr>
          <a:bodyPr/>
          <a:lstStyle/>
          <a:p>
            <a:pPr>
              <a:defRPr sz="1000" b="0" smtId="4294967295">
                <a:solidFill>
                  <a:srgbClr val="0F283E"/>
                </a:solidFill>
                <a:latin typeface="Open Sans Light"/>
              </a:defRPr>
            </a:pPr>
            <a:endParaRPr lang="ru-RU"/>
          </a:p>
        </c:txPr>
        <c:crossAx val="67451136"/>
        <c:crosses val="autoZero"/>
        <c:crossBetween val="between"/>
      </c:valAx>
    </c:plotArea>
    <c:legend>
      <c:legendPos val="t"/>
      <c:overlay val="0"/>
      <c:txPr>
        <a:bodyPr/>
        <a:lstStyle/>
        <a:p>
          <a:pPr>
            <a:defRPr sz="1000" smtId="4294967295">
              <a:solidFill>
                <a:srgbClr val="0F283E"/>
              </a:solidFill>
              <a:latin typeface="Open Sans Light"/>
            </a:defRPr>
          </a:pPr>
          <a:endParaRPr lang="ru-RU"/>
        </a:p>
      </c:txPr>
    </c:legend>
    <c:plotVisOnly val="1"/>
    <c:dispBlanksAs val="zero"/>
    <c:showDLblsOverMax val="1"/>
  </c:chart>
  <c:txPr>
    <a:bodyPr/>
    <a:lstStyle/>
    <a:p>
      <a:pPr>
        <a:defRPr sz="1800" smtId="4294967295"/>
      </a:pPr>
      <a:endParaRPr lang="ru-RU"/>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Total population</c:v>
                </c:pt>
              </c:strCache>
            </c:strRef>
          </c:tx>
          <c:spPr>
            <a:solidFill>
              <a:srgbClr val="2875DD"/>
            </a:solidFill>
            <a:ln>
              <a:solidFill>
                <a:srgbClr val="2875DD"/>
              </a:solidFill>
            </a:ln>
          </c:spPr>
          <c:invertIfNegative val="0"/>
          <c:dLbls>
            <c:dLbl>
              <c:idx val="0"/>
              <c:numFmt formatCode="#,##0.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00-0526-4953-9475-EB4B50BCE96F}"/>
                </c:ext>
              </c:extLst>
            </c:dLbl>
            <c:dLbl>
              <c:idx val="1"/>
              <c:numFmt formatCode="#,##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01-0526-4953-9475-EB4B50BCE96F}"/>
                </c:ext>
              </c:extLst>
            </c:dLbl>
            <c:dLbl>
              <c:idx val="2"/>
              <c:numFmt formatCode="#,##0.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02-0526-4953-9475-EB4B50BCE96F}"/>
                </c:ext>
              </c:extLst>
            </c:dLbl>
            <c:spPr>
              <a:noFill/>
              <a:ln>
                <a:noFill/>
              </a:ln>
              <a:effectLst/>
            </c:spPr>
            <c:txPr>
              <a:bodyPr/>
              <a:lstStyle/>
              <a:p>
                <a:pPr>
                  <a:defRPr sz="1000" b="0" smtId="4294967295">
                    <a:solidFill>
                      <a:srgbClr val="0F283E"/>
                    </a:solidFill>
                    <a:latin typeface="Open Sans Light"/>
                  </a:defRPr>
                </a:pPr>
                <a:endParaRPr lang="ru-RU"/>
              </a:p>
            </c:txPr>
            <c:showLegendKey val="0"/>
            <c:showVal val="1"/>
            <c:showCatName val="0"/>
            <c:showSerName val="0"/>
            <c:showPercent val="0"/>
            <c:showBubbleSize val="0"/>
            <c:showLeaderLines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15:showLeaderLines val="0"/>
              </c:ext>
            </c:extLst>
          </c:dLbls>
          <c:cat>
            <c:strRef>
              <c:f>Sheet1!$A$2:$A$4</c:f>
              <c:strCache>
                <c:ptCount val="3"/>
                <c:pt idx="0">
                  <c:v>Prior to the pandemic</c:v>
                </c:pt>
                <c:pt idx="1">
                  <c:v>After the start of the pandemic, but before social payments</c:v>
                </c:pt>
                <c:pt idx="2">
                  <c:v>After the start of the pandemic, and after social payments</c:v>
                </c:pt>
              </c:strCache>
            </c:strRef>
          </c:cat>
          <c:val>
            <c:numRef>
              <c:f>Sheet1!$B$2:$B$4</c:f>
              <c:numCache>
                <c:formatCode>General</c:formatCode>
                <c:ptCount val="3"/>
                <c:pt idx="0">
                  <c:v>0.125</c:v>
                </c:pt>
                <c:pt idx="1">
                  <c:v>0.2</c:v>
                </c:pt>
                <c:pt idx="2">
                  <c:v>0.16800000000000001</c:v>
                </c:pt>
              </c:numCache>
            </c:numRef>
          </c:val>
          <c:extLst>
            <c:ext xmlns:c16="http://schemas.microsoft.com/office/drawing/2014/chart" uri="{C3380CC4-5D6E-409C-BE32-E72D297353CC}">
              <c16:uniqueId val="{00000003-0526-4953-9475-EB4B50BCE96F}"/>
            </c:ext>
          </c:extLst>
        </c:ser>
        <c:ser>
          <c:idx val="1"/>
          <c:order val="1"/>
          <c:tx>
            <c:strRef>
              <c:f>Sheet1!$C$1</c:f>
              <c:strCache>
                <c:ptCount val="1"/>
                <c:pt idx="0">
                  <c:v>Households without children</c:v>
                </c:pt>
              </c:strCache>
            </c:strRef>
          </c:tx>
          <c:spPr>
            <a:solidFill>
              <a:srgbClr val="0F283E"/>
            </a:solidFill>
            <a:ln>
              <a:solidFill>
                <a:srgbClr val="0F283E"/>
              </a:solidFill>
            </a:ln>
          </c:spPr>
          <c:invertIfNegative val="0"/>
          <c:dLbls>
            <c:dLbl>
              <c:idx val="0"/>
              <c:numFmt formatCode="#,##0.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04-0526-4953-9475-EB4B50BCE96F}"/>
                </c:ext>
              </c:extLst>
            </c:dLbl>
            <c:dLbl>
              <c:idx val="1"/>
              <c:numFmt formatCode="#,##0.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05-0526-4953-9475-EB4B50BCE96F}"/>
                </c:ext>
              </c:extLst>
            </c:dLbl>
            <c:dLbl>
              <c:idx val="2"/>
              <c:numFmt formatCode="#,##0.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06-0526-4953-9475-EB4B50BCE96F}"/>
                </c:ext>
              </c:extLst>
            </c:dLbl>
            <c:spPr>
              <a:noFill/>
              <a:ln>
                <a:noFill/>
              </a:ln>
              <a:effectLst/>
            </c:spPr>
            <c:txPr>
              <a:bodyPr/>
              <a:lstStyle/>
              <a:p>
                <a:pPr>
                  <a:defRPr sz="1000" b="0" smtId="4294967295">
                    <a:solidFill>
                      <a:srgbClr val="0F283E"/>
                    </a:solidFill>
                    <a:latin typeface="Open Sans Light"/>
                  </a:defRPr>
                </a:pPr>
                <a:endParaRPr lang="ru-RU"/>
              </a:p>
            </c:txPr>
            <c:showLegendKey val="0"/>
            <c:showVal val="1"/>
            <c:showCatName val="0"/>
            <c:showSerName val="0"/>
            <c:showPercent val="0"/>
            <c:showBubbleSize val="0"/>
            <c:showLeaderLines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15:showLeaderLines val="0"/>
              </c:ext>
            </c:extLst>
          </c:dLbls>
          <c:cat>
            <c:strRef>
              <c:f>Sheet1!$A$2:$A$4</c:f>
              <c:strCache>
                <c:ptCount val="3"/>
                <c:pt idx="0">
                  <c:v>Prior to the pandemic</c:v>
                </c:pt>
                <c:pt idx="1">
                  <c:v>After the start of the pandemic, but before social payments</c:v>
                </c:pt>
                <c:pt idx="2">
                  <c:v>After the start of the pandemic, and after social payments</c:v>
                </c:pt>
              </c:strCache>
            </c:strRef>
          </c:cat>
          <c:val>
            <c:numRef>
              <c:f>Sheet1!$C$2:$C$4</c:f>
              <c:numCache>
                <c:formatCode>General</c:formatCode>
                <c:ptCount val="3"/>
                <c:pt idx="0">
                  <c:v>3.7999999999999999E-2</c:v>
                </c:pt>
                <c:pt idx="1">
                  <c:v>8.7999999999999995E-2</c:v>
                </c:pt>
                <c:pt idx="2">
                  <c:v>8.3000000000000004E-2</c:v>
                </c:pt>
              </c:numCache>
            </c:numRef>
          </c:val>
          <c:extLst>
            <c:ext xmlns:c16="http://schemas.microsoft.com/office/drawing/2014/chart" uri="{C3380CC4-5D6E-409C-BE32-E72D297353CC}">
              <c16:uniqueId val="{00000007-0526-4953-9475-EB4B50BCE96F}"/>
            </c:ext>
          </c:extLst>
        </c:ser>
        <c:ser>
          <c:idx val="2"/>
          <c:order val="2"/>
          <c:tx>
            <c:strRef>
              <c:f>Sheet1!$D$1</c:f>
              <c:strCache>
                <c:ptCount val="1"/>
                <c:pt idx="0">
                  <c:v>Households with children aged 0-3 years</c:v>
                </c:pt>
              </c:strCache>
            </c:strRef>
          </c:tx>
          <c:spPr>
            <a:solidFill>
              <a:srgbClr val="BABABA"/>
            </a:solidFill>
            <a:ln>
              <a:solidFill>
                <a:srgbClr val="BABABA"/>
              </a:solidFill>
            </a:ln>
          </c:spPr>
          <c:invertIfNegative val="0"/>
          <c:dLbls>
            <c:dLbl>
              <c:idx val="0"/>
              <c:numFmt formatCode="#,##0.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08-0526-4953-9475-EB4B50BCE96F}"/>
                </c:ext>
              </c:extLst>
            </c:dLbl>
            <c:dLbl>
              <c:idx val="1"/>
              <c:numFmt formatCode="#,##0.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09-0526-4953-9475-EB4B50BCE96F}"/>
                </c:ext>
              </c:extLst>
            </c:dLbl>
            <c:dLbl>
              <c:idx val="2"/>
              <c:numFmt formatCode="#,##0.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0A-0526-4953-9475-EB4B50BCE96F}"/>
                </c:ext>
              </c:extLst>
            </c:dLbl>
            <c:spPr>
              <a:noFill/>
              <a:ln>
                <a:noFill/>
              </a:ln>
              <a:effectLst/>
            </c:spPr>
            <c:txPr>
              <a:bodyPr/>
              <a:lstStyle/>
              <a:p>
                <a:pPr>
                  <a:defRPr sz="1000" b="0" smtId="4294967295">
                    <a:solidFill>
                      <a:srgbClr val="0F283E"/>
                    </a:solidFill>
                    <a:latin typeface="Open Sans Light"/>
                  </a:defRPr>
                </a:pPr>
                <a:endParaRPr lang="ru-RU"/>
              </a:p>
            </c:txPr>
            <c:showLegendKey val="0"/>
            <c:showVal val="1"/>
            <c:showCatName val="0"/>
            <c:showSerName val="0"/>
            <c:showPercent val="0"/>
            <c:showBubbleSize val="0"/>
            <c:showLeaderLines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15:showLeaderLines val="0"/>
              </c:ext>
            </c:extLst>
          </c:dLbls>
          <c:cat>
            <c:strRef>
              <c:f>Sheet1!$A$2:$A$4</c:f>
              <c:strCache>
                <c:ptCount val="3"/>
                <c:pt idx="0">
                  <c:v>Prior to the pandemic</c:v>
                </c:pt>
                <c:pt idx="1">
                  <c:v>After the start of the pandemic, but before social payments</c:v>
                </c:pt>
                <c:pt idx="2">
                  <c:v>After the start of the pandemic, and after social payments</c:v>
                </c:pt>
              </c:strCache>
            </c:strRef>
          </c:cat>
          <c:val>
            <c:numRef>
              <c:f>Sheet1!$D$2:$D$4</c:f>
              <c:numCache>
                <c:formatCode>General</c:formatCode>
                <c:ptCount val="3"/>
                <c:pt idx="0">
                  <c:v>0.25700000000000001</c:v>
                </c:pt>
                <c:pt idx="1">
                  <c:v>0.35299999999999998</c:v>
                </c:pt>
                <c:pt idx="2">
                  <c:v>0.29899999999999999</c:v>
                </c:pt>
              </c:numCache>
            </c:numRef>
          </c:val>
          <c:extLst>
            <c:ext xmlns:c16="http://schemas.microsoft.com/office/drawing/2014/chart" uri="{C3380CC4-5D6E-409C-BE32-E72D297353CC}">
              <c16:uniqueId val="{0000000B-0526-4953-9475-EB4B50BCE96F}"/>
            </c:ext>
          </c:extLst>
        </c:ser>
        <c:ser>
          <c:idx val="3"/>
          <c:order val="3"/>
          <c:tx>
            <c:strRef>
              <c:f>Sheet1!$E$1</c:f>
              <c:strCache>
                <c:ptCount val="1"/>
                <c:pt idx="0">
                  <c:v>Households with children aged 3-7 years</c:v>
                </c:pt>
              </c:strCache>
            </c:strRef>
          </c:tx>
          <c:spPr>
            <a:solidFill>
              <a:srgbClr val="A60B0B"/>
            </a:solidFill>
            <a:ln>
              <a:solidFill>
                <a:srgbClr val="A60B0B"/>
              </a:solidFill>
            </a:ln>
          </c:spPr>
          <c:invertIfNegative val="0"/>
          <c:dLbls>
            <c:dLbl>
              <c:idx val="0"/>
              <c:numFmt formatCode="#,##0.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0C-0526-4953-9475-EB4B50BCE96F}"/>
                </c:ext>
              </c:extLst>
            </c:dLbl>
            <c:dLbl>
              <c:idx val="1"/>
              <c:numFmt formatCode="#,##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0D-0526-4953-9475-EB4B50BCE96F}"/>
                </c:ext>
              </c:extLst>
            </c:dLbl>
            <c:dLbl>
              <c:idx val="2"/>
              <c:numFmt formatCode="#,##0.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0E-0526-4953-9475-EB4B50BCE96F}"/>
                </c:ext>
              </c:extLst>
            </c:dLbl>
            <c:spPr>
              <a:noFill/>
              <a:ln>
                <a:noFill/>
              </a:ln>
              <a:effectLst/>
            </c:spPr>
            <c:txPr>
              <a:bodyPr/>
              <a:lstStyle/>
              <a:p>
                <a:pPr>
                  <a:defRPr sz="1000" b="0" smtId="4294967295">
                    <a:solidFill>
                      <a:srgbClr val="0F283E"/>
                    </a:solidFill>
                    <a:latin typeface="Open Sans Light"/>
                  </a:defRPr>
                </a:pPr>
                <a:endParaRPr lang="ru-RU"/>
              </a:p>
            </c:txPr>
            <c:showLegendKey val="0"/>
            <c:showVal val="1"/>
            <c:showCatName val="0"/>
            <c:showSerName val="0"/>
            <c:showPercent val="0"/>
            <c:showBubbleSize val="0"/>
            <c:showLeaderLines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15:showLeaderLines val="0"/>
              </c:ext>
            </c:extLst>
          </c:dLbls>
          <c:cat>
            <c:strRef>
              <c:f>Sheet1!$A$2:$A$4</c:f>
              <c:strCache>
                <c:ptCount val="3"/>
                <c:pt idx="0">
                  <c:v>Prior to the pandemic</c:v>
                </c:pt>
                <c:pt idx="1">
                  <c:v>After the start of the pandemic, but before social payments</c:v>
                </c:pt>
                <c:pt idx="2">
                  <c:v>After the start of the pandemic, and after social payments</c:v>
                </c:pt>
              </c:strCache>
            </c:strRef>
          </c:cat>
          <c:val>
            <c:numRef>
              <c:f>Sheet1!$E$2:$E$4</c:f>
              <c:numCache>
                <c:formatCode>General</c:formatCode>
                <c:ptCount val="3"/>
                <c:pt idx="0">
                  <c:v>0.23400000000000001</c:v>
                </c:pt>
                <c:pt idx="1">
                  <c:v>0.32</c:v>
                </c:pt>
                <c:pt idx="2">
                  <c:v>0.23899999999999999</c:v>
                </c:pt>
              </c:numCache>
            </c:numRef>
          </c:val>
          <c:extLst>
            <c:ext xmlns:c16="http://schemas.microsoft.com/office/drawing/2014/chart" uri="{C3380CC4-5D6E-409C-BE32-E72D297353CC}">
              <c16:uniqueId val="{0000000F-0526-4953-9475-EB4B50BCE96F}"/>
            </c:ext>
          </c:extLst>
        </c:ser>
        <c:ser>
          <c:idx val="4"/>
          <c:order val="4"/>
          <c:tx>
            <c:strRef>
              <c:f>Sheet1!$F$1</c:f>
              <c:strCache>
                <c:ptCount val="1"/>
                <c:pt idx="0">
                  <c:v>Households with children aged above 7 years</c:v>
                </c:pt>
              </c:strCache>
            </c:strRef>
          </c:tx>
          <c:spPr>
            <a:solidFill>
              <a:srgbClr val="87BC24"/>
            </a:solidFill>
            <a:ln>
              <a:solidFill>
                <a:srgbClr val="87BC24"/>
              </a:solidFill>
            </a:ln>
          </c:spPr>
          <c:invertIfNegative val="0"/>
          <c:dLbls>
            <c:dLbl>
              <c:idx val="0"/>
              <c:numFmt formatCode="#,##0.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10-0526-4953-9475-EB4B50BCE96F}"/>
                </c:ext>
              </c:extLst>
            </c:dLbl>
            <c:dLbl>
              <c:idx val="1"/>
              <c:numFmt formatCode="#,##0.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11-0526-4953-9475-EB4B50BCE96F}"/>
                </c:ext>
              </c:extLst>
            </c:dLbl>
            <c:dLbl>
              <c:idx val="2"/>
              <c:numFmt formatCode="#,##0.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12-0526-4953-9475-EB4B50BCE96F}"/>
                </c:ext>
              </c:extLst>
            </c:dLbl>
            <c:spPr>
              <a:noFill/>
              <a:ln>
                <a:noFill/>
              </a:ln>
              <a:effectLst/>
            </c:spPr>
            <c:txPr>
              <a:bodyPr/>
              <a:lstStyle/>
              <a:p>
                <a:pPr>
                  <a:defRPr sz="1000" b="0" smtId="4294967295">
                    <a:solidFill>
                      <a:srgbClr val="0F283E"/>
                    </a:solidFill>
                    <a:latin typeface="Open Sans Light"/>
                  </a:defRPr>
                </a:pPr>
                <a:endParaRPr lang="ru-RU"/>
              </a:p>
            </c:txPr>
            <c:showLegendKey val="0"/>
            <c:showVal val="1"/>
            <c:showCatName val="0"/>
            <c:showSerName val="0"/>
            <c:showPercent val="0"/>
            <c:showBubbleSize val="0"/>
            <c:showLeaderLines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15:showLeaderLines val="0"/>
              </c:ext>
            </c:extLst>
          </c:dLbls>
          <c:cat>
            <c:strRef>
              <c:f>Sheet1!$A$2:$A$4</c:f>
              <c:strCache>
                <c:ptCount val="3"/>
                <c:pt idx="0">
                  <c:v>Prior to the pandemic</c:v>
                </c:pt>
                <c:pt idx="1">
                  <c:v>After the start of the pandemic, but before social payments</c:v>
                </c:pt>
                <c:pt idx="2">
                  <c:v>After the start of the pandemic, and after social payments</c:v>
                </c:pt>
              </c:strCache>
            </c:strRef>
          </c:cat>
          <c:val>
            <c:numRef>
              <c:f>Sheet1!$F$2:$F$4</c:f>
              <c:numCache>
                <c:formatCode>General</c:formatCode>
                <c:ptCount val="3"/>
                <c:pt idx="0">
                  <c:v>0.21199999999999999</c:v>
                </c:pt>
                <c:pt idx="1">
                  <c:v>0.30599999999999999</c:v>
                </c:pt>
                <c:pt idx="2">
                  <c:v>0.26600000000000001</c:v>
                </c:pt>
              </c:numCache>
            </c:numRef>
          </c:val>
          <c:extLst>
            <c:ext xmlns:c16="http://schemas.microsoft.com/office/drawing/2014/chart" uri="{C3380CC4-5D6E-409C-BE32-E72D297353CC}">
              <c16:uniqueId val="{00000013-0526-4953-9475-EB4B50BCE96F}"/>
            </c:ext>
          </c:extLst>
        </c:ser>
        <c:dLbls>
          <c:showLegendKey val="0"/>
          <c:showVal val="0"/>
          <c:showCatName val="0"/>
          <c:showSerName val="0"/>
          <c:showPercent val="0"/>
          <c:showBubbleSize val="0"/>
        </c:dLbls>
        <c:gapWidth val="80"/>
        <c:overlap val="-30"/>
        <c:axId val="67451136"/>
        <c:axId val="66437120"/>
      </c:barChart>
      <c:catAx>
        <c:axId val="67451136"/>
        <c:scaling>
          <c:orientation val="minMax"/>
        </c:scaling>
        <c:delete val="0"/>
        <c:axPos val="b"/>
        <c:numFmt formatCode="General" sourceLinked="0"/>
        <c:majorTickMark val="none"/>
        <c:minorTickMark val="none"/>
        <c:tickLblPos val="low"/>
        <c:spPr>
          <a:ln w="25400">
            <a:solidFill>
              <a:srgbClr val="000000"/>
            </a:solidFill>
          </a:ln>
        </c:spPr>
        <c:txPr>
          <a:bodyPr/>
          <a:lstStyle/>
          <a:p>
            <a:pPr>
              <a:defRPr sz="1000" b="0" smtId="4294967295">
                <a:solidFill>
                  <a:srgbClr val="0F283E"/>
                </a:solidFill>
                <a:latin typeface="Open Sans Light"/>
              </a:defRPr>
            </a:pPr>
            <a:endParaRPr lang="ru-RU"/>
          </a:p>
        </c:txPr>
        <c:crossAx val="66437120"/>
        <c:crosses val="autoZero"/>
        <c:auto val="0"/>
        <c:lblAlgn val="ctr"/>
        <c:lblOffset val="100"/>
        <c:noMultiLvlLbl val="0"/>
      </c:catAx>
      <c:valAx>
        <c:axId val="66437120"/>
        <c:scaling>
          <c:orientation val="minMax"/>
          <c:min val="0"/>
        </c:scaling>
        <c:delete val="0"/>
        <c:axPos val="l"/>
        <c:majorGridlines>
          <c:spPr>
            <a:ln w="9525">
              <a:solidFill>
                <a:srgbClr val="2F2F2F"/>
              </a:solidFill>
              <a:prstDash val="dot"/>
            </a:ln>
          </c:spPr>
        </c:majorGridlines>
        <c:title>
          <c:tx>
            <c:rich>
              <a:bodyPr/>
              <a:lstStyle/>
              <a:p>
                <a:pPr>
                  <a:defRPr/>
                </a:pPr>
                <a:r>
                  <a:rPr lang="en-US" sz="1000" b="0">
                    <a:solidFill>
                      <a:srgbClr val="0F283E"/>
                    </a:solidFill>
                    <a:latin typeface="Open Sans Light"/>
                  </a:rPr>
                  <a:t>Share of population under poverty</a:t>
                </a:r>
              </a:p>
            </c:rich>
          </c:tx>
          <c:overlay val="0"/>
        </c:title>
        <c:numFmt formatCode="#,##0%" sourceLinked="0"/>
        <c:majorTickMark val="none"/>
        <c:minorTickMark val="none"/>
        <c:tickLblPos val="low"/>
        <c:spPr>
          <a:ln>
            <a:noFill/>
          </a:ln>
        </c:spPr>
        <c:txPr>
          <a:bodyPr/>
          <a:lstStyle/>
          <a:p>
            <a:pPr>
              <a:defRPr sz="1000" b="0" smtId="4294967295">
                <a:solidFill>
                  <a:srgbClr val="0F283E"/>
                </a:solidFill>
                <a:latin typeface="Open Sans Light"/>
              </a:defRPr>
            </a:pPr>
            <a:endParaRPr lang="ru-RU"/>
          </a:p>
        </c:txPr>
        <c:crossAx val="67451136"/>
        <c:crosses val="autoZero"/>
        <c:crossBetween val="between"/>
      </c:valAx>
    </c:plotArea>
    <c:legend>
      <c:legendPos val="t"/>
      <c:overlay val="0"/>
      <c:txPr>
        <a:bodyPr/>
        <a:lstStyle/>
        <a:p>
          <a:pPr>
            <a:defRPr sz="1000" smtId="4294967295">
              <a:solidFill>
                <a:srgbClr val="0F283E"/>
              </a:solidFill>
              <a:latin typeface="Open Sans Light"/>
            </a:defRPr>
          </a:pPr>
          <a:endParaRPr lang="ru-RU"/>
        </a:p>
      </c:txPr>
    </c:legend>
    <c:plotVisOnly val="1"/>
    <c:dispBlanksAs val="zero"/>
    <c:showDLblsOverMax val="1"/>
  </c:chart>
  <c:txPr>
    <a:bodyPr/>
    <a:lstStyle/>
    <a:p>
      <a:pPr>
        <a:defRPr sz="1800" smtId="4294967295"/>
      </a:pPr>
      <a:endParaRPr lang="ru-RU"/>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data</c:v>
                </c:pt>
              </c:strCache>
            </c:strRef>
          </c:tx>
          <c:spPr>
            <a:solidFill>
              <a:srgbClr val="2875DD"/>
            </a:solidFill>
            <a:ln>
              <a:solidFill>
                <a:srgbClr val="2875DD"/>
              </a:solidFill>
            </a:ln>
          </c:spPr>
          <c:invertIfNegative val="0"/>
          <c:dPt>
            <c:idx val="4"/>
            <c:invertIfNegative val="0"/>
            <c:bubble3D val="0"/>
            <c:spPr>
              <a:solidFill>
                <a:srgbClr val="800000"/>
              </a:solidFill>
            </c:spPr>
            <c:extLst>
              <c:ext xmlns:c16="http://schemas.microsoft.com/office/drawing/2014/chart" uri="{C3380CC4-5D6E-409C-BE32-E72D297353CC}">
                <c16:uniqueId val="{00000001-5255-45B6-8A4F-F0D9B3A0707C}"/>
              </c:ext>
            </c:extLst>
          </c:dPt>
          <c:dPt>
            <c:idx val="6"/>
            <c:invertIfNegative val="0"/>
            <c:bubble3D val="0"/>
            <c:spPr>
              <a:solidFill>
                <a:srgbClr val="800000"/>
              </a:solidFill>
            </c:spPr>
            <c:extLst>
              <c:ext xmlns:c16="http://schemas.microsoft.com/office/drawing/2014/chart" uri="{C3380CC4-5D6E-409C-BE32-E72D297353CC}">
                <c16:uniqueId val="{00000003-5255-45B6-8A4F-F0D9B3A0707C}"/>
              </c:ext>
            </c:extLst>
          </c:dPt>
          <c:dPt>
            <c:idx val="8"/>
            <c:invertIfNegative val="0"/>
            <c:bubble3D val="0"/>
            <c:spPr>
              <a:solidFill>
                <a:srgbClr val="800000"/>
              </a:solidFill>
            </c:spPr>
            <c:extLst>
              <c:ext xmlns:c16="http://schemas.microsoft.com/office/drawing/2014/chart" uri="{C3380CC4-5D6E-409C-BE32-E72D297353CC}">
                <c16:uniqueId val="{00000005-5255-45B6-8A4F-F0D9B3A0707C}"/>
              </c:ext>
            </c:extLst>
          </c:dPt>
          <c:dLbls>
            <c:dLbl>
              <c:idx val="0"/>
              <c:numFmt formatCode="#,##0.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06-5255-45B6-8A4F-F0D9B3A0707C}"/>
                </c:ext>
              </c:extLst>
            </c:dLbl>
            <c:dLbl>
              <c:idx val="1"/>
              <c:numFmt formatCode="#,##0.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07-5255-45B6-8A4F-F0D9B3A0707C}"/>
                </c:ext>
              </c:extLst>
            </c:dLbl>
            <c:dLbl>
              <c:idx val="2"/>
              <c:numFmt formatCode="#,##0.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08-5255-45B6-8A4F-F0D9B3A0707C}"/>
                </c:ext>
              </c:extLst>
            </c:dLbl>
            <c:dLbl>
              <c:idx val="3"/>
              <c:numFmt formatCode="#,##0.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09-5255-45B6-8A4F-F0D9B3A0707C}"/>
                </c:ext>
              </c:extLst>
            </c:dLbl>
            <c:dLbl>
              <c:idx val="4"/>
              <c:numFmt formatCode="#,##0.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01-5255-45B6-8A4F-F0D9B3A0707C}"/>
                </c:ext>
              </c:extLst>
            </c:dLbl>
            <c:dLbl>
              <c:idx val="5"/>
              <c:numFmt formatCode="#,##0.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0A-5255-45B6-8A4F-F0D9B3A0707C}"/>
                </c:ext>
              </c:extLst>
            </c:dLbl>
            <c:dLbl>
              <c:idx val="6"/>
              <c:numFmt formatCode="#,##0.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03-5255-45B6-8A4F-F0D9B3A0707C}"/>
                </c:ext>
              </c:extLst>
            </c:dLbl>
            <c:dLbl>
              <c:idx val="7"/>
              <c:numFmt formatCode="#,##0.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0B-5255-45B6-8A4F-F0D9B3A0707C}"/>
                </c:ext>
              </c:extLst>
            </c:dLbl>
            <c:dLbl>
              <c:idx val="8"/>
              <c:numFmt formatCode="#,##0.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05-5255-45B6-8A4F-F0D9B3A0707C}"/>
                </c:ext>
              </c:extLst>
            </c:dLbl>
            <c:spPr>
              <a:noFill/>
              <a:ln>
                <a:noFill/>
              </a:ln>
              <a:effectLst/>
            </c:spPr>
            <c:txPr>
              <a:bodyPr/>
              <a:lstStyle/>
              <a:p>
                <a:pPr>
                  <a:defRPr sz="1000" b="0" smtId="4294967295">
                    <a:solidFill>
                      <a:srgbClr val="0F283E"/>
                    </a:solidFill>
                    <a:latin typeface="Open Sans Light"/>
                  </a:defRPr>
                </a:pPr>
                <a:endParaRPr lang="ru-RU"/>
              </a:p>
            </c:txPr>
            <c:showLegendKey val="0"/>
            <c:showVal val="1"/>
            <c:showCatName val="0"/>
            <c:showSerName val="0"/>
            <c:showPercent val="0"/>
            <c:showBubbleSize val="0"/>
            <c:showLeaderLines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15:showLeaderLines val="0"/>
              </c:ext>
            </c:extLst>
          </c:dLbls>
          <c:cat>
            <c:strRef>
              <c:f>Sheet1!$A$2:$A$10</c:f>
              <c:strCache>
                <c:ptCount val="9"/>
                <c:pt idx="0">
                  <c:v>2017</c:v>
                </c:pt>
                <c:pt idx="1">
                  <c:v>2018</c:v>
                </c:pt>
                <c:pt idx="2">
                  <c:v>2019</c:v>
                </c:pt>
                <c:pt idx="3">
                  <c:v>Moderate shock 2020*</c:v>
                </c:pt>
                <c:pt idx="4">
                  <c:v>Severe shock 2020*</c:v>
                </c:pt>
                <c:pt idx="5">
                  <c:v>Moderate shock 2021*</c:v>
                </c:pt>
                <c:pt idx="6">
                  <c:v>Severe shock 2021*</c:v>
                </c:pt>
                <c:pt idx="7">
                  <c:v>Moderate shock 2022*</c:v>
                </c:pt>
                <c:pt idx="8">
                  <c:v>Severe shock 2022*</c:v>
                </c:pt>
              </c:strCache>
            </c:strRef>
          </c:cat>
          <c:val>
            <c:numRef>
              <c:f>Sheet1!$B$2:$B$10</c:f>
              <c:numCache>
                <c:formatCode>General</c:formatCode>
                <c:ptCount val="9"/>
                <c:pt idx="0">
                  <c:v>0.13200000000000001</c:v>
                </c:pt>
                <c:pt idx="1">
                  <c:v>0.129</c:v>
                </c:pt>
                <c:pt idx="2">
                  <c:v>0.123</c:v>
                </c:pt>
                <c:pt idx="3">
                  <c:v>0.122</c:v>
                </c:pt>
                <c:pt idx="4">
                  <c:v>0.13400000000000001</c:v>
                </c:pt>
                <c:pt idx="5">
                  <c:v>0.113</c:v>
                </c:pt>
                <c:pt idx="6">
                  <c:v>0.13400000000000001</c:v>
                </c:pt>
                <c:pt idx="7">
                  <c:v>0.105</c:v>
                </c:pt>
                <c:pt idx="8">
                  <c:v>0.125</c:v>
                </c:pt>
              </c:numCache>
            </c:numRef>
          </c:val>
          <c:extLst>
            <c:ext xmlns:c16="http://schemas.microsoft.com/office/drawing/2014/chart" uri="{C3380CC4-5D6E-409C-BE32-E72D297353CC}">
              <c16:uniqueId val="{0000000C-5255-45B6-8A4F-F0D9B3A0707C}"/>
            </c:ext>
          </c:extLst>
        </c:ser>
        <c:dLbls>
          <c:showLegendKey val="0"/>
          <c:showVal val="0"/>
          <c:showCatName val="0"/>
          <c:showSerName val="0"/>
          <c:showPercent val="0"/>
          <c:showBubbleSize val="0"/>
        </c:dLbls>
        <c:gapWidth val="80"/>
        <c:overlap val="-30"/>
        <c:axId val="67451136"/>
        <c:axId val="66437120"/>
      </c:barChart>
      <c:catAx>
        <c:axId val="67451136"/>
        <c:scaling>
          <c:orientation val="minMax"/>
        </c:scaling>
        <c:delete val="0"/>
        <c:axPos val="b"/>
        <c:numFmt formatCode="General" sourceLinked="0"/>
        <c:majorTickMark val="none"/>
        <c:minorTickMark val="none"/>
        <c:tickLblPos val="low"/>
        <c:spPr>
          <a:ln w="25400">
            <a:solidFill>
              <a:srgbClr val="000000"/>
            </a:solidFill>
          </a:ln>
        </c:spPr>
        <c:txPr>
          <a:bodyPr/>
          <a:lstStyle/>
          <a:p>
            <a:pPr>
              <a:defRPr sz="1000" b="0" smtId="4294967295">
                <a:solidFill>
                  <a:srgbClr val="0F283E"/>
                </a:solidFill>
                <a:latin typeface="Open Sans Light"/>
              </a:defRPr>
            </a:pPr>
            <a:endParaRPr lang="ru-RU"/>
          </a:p>
        </c:txPr>
        <c:crossAx val="66437120"/>
        <c:crosses val="autoZero"/>
        <c:auto val="0"/>
        <c:lblAlgn val="ctr"/>
        <c:lblOffset val="100"/>
        <c:noMultiLvlLbl val="0"/>
      </c:catAx>
      <c:valAx>
        <c:axId val="66437120"/>
        <c:scaling>
          <c:orientation val="minMax"/>
          <c:min val="0"/>
        </c:scaling>
        <c:delete val="0"/>
        <c:axPos val="l"/>
        <c:majorGridlines>
          <c:spPr>
            <a:ln w="9525">
              <a:solidFill>
                <a:srgbClr val="2F2F2F"/>
              </a:solidFill>
              <a:prstDash val="dot"/>
            </a:ln>
          </c:spPr>
        </c:majorGridlines>
        <c:title>
          <c:tx>
            <c:rich>
              <a:bodyPr/>
              <a:lstStyle/>
              <a:p>
                <a:pPr>
                  <a:defRPr/>
                </a:pPr>
                <a:r>
                  <a:rPr lang="en-US" sz="1000" b="0">
                    <a:solidFill>
                      <a:srgbClr val="0F283E"/>
                    </a:solidFill>
                    <a:latin typeface="Open Sans Light"/>
                  </a:rPr>
                  <a:t>Poverty rate </a:t>
                </a:r>
              </a:p>
            </c:rich>
          </c:tx>
          <c:overlay val="0"/>
        </c:title>
        <c:numFmt formatCode="#,##0%" sourceLinked="0"/>
        <c:majorTickMark val="none"/>
        <c:minorTickMark val="none"/>
        <c:tickLblPos val="low"/>
        <c:spPr>
          <a:ln>
            <a:noFill/>
          </a:ln>
        </c:spPr>
        <c:txPr>
          <a:bodyPr/>
          <a:lstStyle/>
          <a:p>
            <a:pPr>
              <a:defRPr sz="1000" b="0" smtId="4294967295">
                <a:solidFill>
                  <a:srgbClr val="0F283E"/>
                </a:solidFill>
                <a:latin typeface="Open Sans Light"/>
              </a:defRPr>
            </a:pPr>
            <a:endParaRPr lang="ru-RU"/>
          </a:p>
        </c:txPr>
        <c:crossAx val="67451136"/>
        <c:crosses val="autoZero"/>
        <c:crossBetween val="between"/>
      </c:valAx>
    </c:plotArea>
    <c:plotVisOnly val="1"/>
    <c:dispBlanksAs val="zero"/>
    <c:showDLblsOverMax val="1"/>
  </c:chart>
  <c:txPr>
    <a:bodyPr/>
    <a:lstStyle/>
    <a:p>
      <a:pPr>
        <a:defRPr sz="1800" smtId="4294967295"/>
      </a:pPr>
      <a:endParaRPr lang="ru-RU"/>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data</c:v>
                </c:pt>
              </c:strCache>
            </c:strRef>
          </c:tx>
          <c:spPr>
            <a:solidFill>
              <a:srgbClr val="2875DD"/>
            </a:solidFill>
            <a:ln>
              <a:solidFill>
                <a:srgbClr val="2875DD"/>
              </a:solidFill>
            </a:ln>
          </c:spPr>
          <c:invertIfNegative val="0"/>
          <c:dLbls>
            <c:dLbl>
              <c:idx val="0"/>
              <c:numFmt formatCode="#,##0.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00-011E-44DF-AED0-0AE0303195B9}"/>
                </c:ext>
              </c:extLst>
            </c:dLbl>
            <c:dLbl>
              <c:idx val="1"/>
              <c:numFmt formatCode="#,##0.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01-011E-44DF-AED0-0AE0303195B9}"/>
                </c:ext>
              </c:extLst>
            </c:dLbl>
            <c:dLbl>
              <c:idx val="2"/>
              <c:numFmt formatCode="#,##0.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02-011E-44DF-AED0-0AE0303195B9}"/>
                </c:ext>
              </c:extLst>
            </c:dLbl>
            <c:dLbl>
              <c:idx val="3"/>
              <c:numFmt formatCode="#,##0.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03-011E-44DF-AED0-0AE0303195B9}"/>
                </c:ext>
              </c:extLst>
            </c:dLbl>
            <c:dLbl>
              <c:idx val="4"/>
              <c:numFmt formatCode="#,##0.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04-011E-44DF-AED0-0AE0303195B9}"/>
                </c:ext>
              </c:extLst>
            </c:dLbl>
            <c:dLbl>
              <c:idx val="5"/>
              <c:numFmt formatCode="#,##0.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05-011E-44DF-AED0-0AE0303195B9}"/>
                </c:ext>
              </c:extLst>
            </c:dLbl>
            <c:dLbl>
              <c:idx val="6"/>
              <c:numFmt formatCode="#,##0.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06-011E-44DF-AED0-0AE0303195B9}"/>
                </c:ext>
              </c:extLst>
            </c:dLbl>
            <c:dLbl>
              <c:idx val="7"/>
              <c:numFmt formatCode="#,##0.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07-011E-44DF-AED0-0AE0303195B9}"/>
                </c:ext>
              </c:extLst>
            </c:dLbl>
            <c:dLbl>
              <c:idx val="8"/>
              <c:numFmt formatCode="#,##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08-011E-44DF-AED0-0AE0303195B9}"/>
                </c:ext>
              </c:extLst>
            </c:dLbl>
            <c:dLbl>
              <c:idx val="9"/>
              <c:numFmt formatCode="#,##0.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09-011E-44DF-AED0-0AE0303195B9}"/>
                </c:ext>
              </c:extLst>
            </c:dLbl>
            <c:dLbl>
              <c:idx val="10"/>
              <c:numFmt formatCode="#,##0.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0A-011E-44DF-AED0-0AE0303195B9}"/>
                </c:ext>
              </c:extLst>
            </c:dLbl>
            <c:dLbl>
              <c:idx val="11"/>
              <c:numFmt formatCode="#,##0.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0B-011E-44DF-AED0-0AE0303195B9}"/>
                </c:ext>
              </c:extLst>
            </c:dLbl>
            <c:dLbl>
              <c:idx val="12"/>
              <c:numFmt formatCode="#,##0.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0C-011E-44DF-AED0-0AE0303195B9}"/>
                </c:ext>
              </c:extLst>
            </c:dLbl>
            <c:spPr>
              <a:noFill/>
              <a:ln>
                <a:noFill/>
              </a:ln>
              <a:effectLst/>
            </c:spPr>
            <c:txPr>
              <a:bodyPr/>
              <a:lstStyle/>
              <a:p>
                <a:pPr>
                  <a:defRPr sz="1000" b="0" smtId="4294967295">
                    <a:solidFill>
                      <a:srgbClr val="0F283E"/>
                    </a:solidFill>
                    <a:latin typeface="Open Sans Light"/>
                  </a:defRPr>
                </a:pPr>
                <a:endParaRPr lang="ru-RU"/>
              </a:p>
            </c:txPr>
            <c:showLegendKey val="0"/>
            <c:showVal val="1"/>
            <c:showCatName val="0"/>
            <c:showSerName val="0"/>
            <c:showPercent val="0"/>
            <c:showBubbleSize val="0"/>
            <c:showLeaderLines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15:showLeaderLines val="0"/>
              </c:ext>
            </c:extLst>
          </c:dLbls>
          <c:cat>
            <c:strRef>
              <c:f>Sheet1!$A$2:$A$14</c:f>
              <c:strCache>
                <c:ptCount val="13"/>
                <c:pt idx="0">
                  <c:v>Streaming services: films and series on subscription</c:v>
                </c:pt>
                <c:pt idx="1">
                  <c:v>Food and grocery delivery</c:v>
                </c:pt>
                <c:pt idx="2">
                  <c:v>Pharmacies and medicine delivery</c:v>
                </c:pt>
                <c:pt idx="3">
                  <c:v>Messengers and software for distant work</c:v>
                </c:pt>
                <c:pt idx="4">
                  <c:v>Hygiene products and household chemicals</c:v>
                </c:pt>
                <c:pt idx="5">
                  <c:v>Distant learning, courses</c:v>
                </c:pt>
                <c:pt idx="6">
                  <c:v>Games</c:v>
                </c:pt>
                <c:pt idx="7">
                  <c:v>Clinics: tests and check-up</c:v>
                </c:pt>
                <c:pt idx="8">
                  <c:v>News sources, mass media</c:v>
                </c:pt>
                <c:pt idx="9">
                  <c:v>Job search</c:v>
                </c:pt>
                <c:pt idx="10">
                  <c:v>Marketplaces</c:v>
                </c:pt>
                <c:pt idx="11">
                  <c:v>Transport: car sharing and taxi</c:v>
                </c:pt>
                <c:pt idx="12">
                  <c:v>Pet products</c:v>
                </c:pt>
              </c:strCache>
            </c:strRef>
          </c:cat>
          <c:val>
            <c:numRef>
              <c:f>Sheet1!$B$2:$B$14</c:f>
              <c:numCache>
                <c:formatCode>General</c:formatCode>
                <c:ptCount val="13"/>
                <c:pt idx="0">
                  <c:v>0.51600000000000001</c:v>
                </c:pt>
                <c:pt idx="1">
                  <c:v>0.46800000000000003</c:v>
                </c:pt>
                <c:pt idx="2">
                  <c:v>0.44700000000000001</c:v>
                </c:pt>
                <c:pt idx="3">
                  <c:v>0.439</c:v>
                </c:pt>
                <c:pt idx="4">
                  <c:v>0.438</c:v>
                </c:pt>
                <c:pt idx="5">
                  <c:v>0.375</c:v>
                </c:pt>
                <c:pt idx="6">
                  <c:v>0.33100000000000002</c:v>
                </c:pt>
                <c:pt idx="7">
                  <c:v>0.27300000000000002</c:v>
                </c:pt>
                <c:pt idx="8">
                  <c:v>0.22</c:v>
                </c:pt>
                <c:pt idx="9">
                  <c:v>0.17899999999999999</c:v>
                </c:pt>
                <c:pt idx="10">
                  <c:v>0.14099999999999999</c:v>
                </c:pt>
                <c:pt idx="11">
                  <c:v>5.8000000000000003E-2</c:v>
                </c:pt>
                <c:pt idx="12">
                  <c:v>3.9E-2</c:v>
                </c:pt>
              </c:numCache>
            </c:numRef>
          </c:val>
          <c:extLst>
            <c:ext xmlns:c16="http://schemas.microsoft.com/office/drawing/2014/chart" uri="{C3380CC4-5D6E-409C-BE32-E72D297353CC}">
              <c16:uniqueId val="{0000000D-011E-44DF-AED0-0AE0303195B9}"/>
            </c:ext>
          </c:extLst>
        </c:ser>
        <c:dLbls>
          <c:showLegendKey val="0"/>
          <c:showVal val="0"/>
          <c:showCatName val="0"/>
          <c:showSerName val="0"/>
          <c:showPercent val="0"/>
          <c:showBubbleSize val="0"/>
        </c:dLbls>
        <c:gapWidth val="80"/>
        <c:overlap val="-30"/>
        <c:axId val="67451136"/>
        <c:axId val="66437120"/>
      </c:barChart>
      <c:catAx>
        <c:axId val="67451136"/>
        <c:scaling>
          <c:orientation val="maxMin"/>
        </c:scaling>
        <c:delete val="0"/>
        <c:axPos val="l"/>
        <c:numFmt formatCode="General" sourceLinked="0"/>
        <c:majorTickMark val="none"/>
        <c:minorTickMark val="none"/>
        <c:tickLblPos val="low"/>
        <c:spPr>
          <a:ln w="9525">
            <a:solidFill>
              <a:srgbClr val="2F2F2F"/>
            </a:solidFill>
          </a:ln>
        </c:spPr>
        <c:txPr>
          <a:bodyPr/>
          <a:lstStyle/>
          <a:p>
            <a:pPr>
              <a:defRPr sz="1000" b="0" smtId="4294967295">
                <a:solidFill>
                  <a:srgbClr val="0F283E"/>
                </a:solidFill>
                <a:latin typeface="Open Sans Light"/>
              </a:defRPr>
            </a:pPr>
            <a:endParaRPr lang="ru-RU"/>
          </a:p>
        </c:txPr>
        <c:crossAx val="66437120"/>
        <c:crosses val="autoZero"/>
        <c:auto val="0"/>
        <c:lblAlgn val="ctr"/>
        <c:lblOffset val="100"/>
        <c:noMultiLvlLbl val="0"/>
      </c:catAx>
      <c:valAx>
        <c:axId val="66437120"/>
        <c:scaling>
          <c:orientation val="minMax"/>
          <c:max val="0.56370000000000009"/>
          <c:min val="0"/>
        </c:scaling>
        <c:delete val="0"/>
        <c:axPos val="t"/>
        <c:majorGridlines>
          <c:spPr>
            <a:ln w="9525">
              <a:solidFill>
                <a:srgbClr val="2F2F2F"/>
              </a:solidFill>
              <a:prstDash val="dot"/>
            </a:ln>
          </c:spPr>
        </c:majorGridlines>
        <c:numFmt formatCode="#,##0%" sourceLinked="0"/>
        <c:majorTickMark val="none"/>
        <c:minorTickMark val="none"/>
        <c:tickLblPos val="none"/>
        <c:spPr>
          <a:ln>
            <a:noFill/>
          </a:ln>
        </c:spPr>
        <c:txPr>
          <a:bodyPr/>
          <a:lstStyle/>
          <a:p>
            <a:pPr>
              <a:defRPr sz="1000" b="0" smtId="4294967295">
                <a:solidFill>
                  <a:srgbClr val="0F283E"/>
                </a:solidFill>
                <a:latin typeface="Open Sans Light"/>
              </a:defRPr>
            </a:pPr>
            <a:endParaRPr lang="ru-RU"/>
          </a:p>
        </c:txPr>
        <c:crossAx val="67451136"/>
        <c:crosses val="autoZero"/>
        <c:crossBetween val="between"/>
      </c:valAx>
    </c:plotArea>
    <c:plotVisOnly val="1"/>
    <c:dispBlanksAs val="zero"/>
    <c:showDLblsOverMax val="1"/>
  </c:chart>
  <c:txPr>
    <a:bodyPr/>
    <a:lstStyle/>
    <a:p>
      <a:pPr>
        <a:defRPr sz="1800" smtId="4294967295"/>
      </a:pPr>
      <a:endParaRPr lang="ru-RU"/>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data</c:v>
                </c:pt>
              </c:strCache>
            </c:strRef>
          </c:tx>
          <c:spPr>
            <a:solidFill>
              <a:srgbClr val="2875DD"/>
            </a:solidFill>
            <a:ln>
              <a:solidFill>
                <a:srgbClr val="2875DD"/>
              </a:solidFill>
            </a:ln>
          </c:spPr>
          <c:invertIfNegative val="0"/>
          <c:dLbls>
            <c:dLbl>
              <c:idx val="0"/>
              <c:numFmt formatCode="#,##0.0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00-64B8-482E-9755-D5D4EC8D99E8}"/>
                </c:ext>
              </c:extLst>
            </c:dLbl>
            <c:dLbl>
              <c:idx val="1"/>
              <c:numFmt formatCode="#,##0.0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01-64B8-482E-9755-D5D4EC8D99E8}"/>
                </c:ext>
              </c:extLst>
            </c:dLbl>
            <c:dLbl>
              <c:idx val="2"/>
              <c:numFmt formatCode="#,##0.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02-64B8-482E-9755-D5D4EC8D99E8}"/>
                </c:ext>
              </c:extLst>
            </c:dLbl>
            <c:dLbl>
              <c:idx val="3"/>
              <c:numFmt formatCode="#,##0.0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03-64B8-482E-9755-D5D4EC8D99E8}"/>
                </c:ext>
              </c:extLst>
            </c:dLbl>
            <c:spPr>
              <a:noFill/>
              <a:ln>
                <a:noFill/>
              </a:ln>
              <a:effectLst/>
            </c:spPr>
            <c:txPr>
              <a:bodyPr/>
              <a:lstStyle/>
              <a:p>
                <a:pPr>
                  <a:defRPr sz="1000" b="0" smtId="4294967295">
                    <a:solidFill>
                      <a:srgbClr val="0F283E"/>
                    </a:solidFill>
                    <a:latin typeface="Open Sans Light"/>
                  </a:defRPr>
                </a:pPr>
                <a:endParaRPr lang="ru-RU"/>
              </a:p>
            </c:txPr>
            <c:showLegendKey val="0"/>
            <c:showVal val="1"/>
            <c:showCatName val="0"/>
            <c:showSerName val="0"/>
            <c:showPercent val="0"/>
            <c:showBubbleSize val="0"/>
            <c:showLeaderLines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15:showLeaderLines val="0"/>
              </c:ext>
            </c:extLst>
          </c:dLbls>
          <c:cat>
            <c:strRef>
              <c:f>Sheet1!$A$2:$A$5</c:f>
              <c:strCache>
                <c:ptCount val="4"/>
                <c:pt idx="0">
                  <c:v>2019 data</c:v>
                </c:pt>
                <c:pt idx="1">
                  <c:v>Severe</c:v>
                </c:pt>
                <c:pt idx="2">
                  <c:v>Negative</c:v>
                </c:pt>
                <c:pt idx="3">
                  <c:v>Moderate</c:v>
                </c:pt>
              </c:strCache>
            </c:strRef>
          </c:cat>
          <c:val>
            <c:numRef>
              <c:f>Sheet1!$B$2:$B$5</c:f>
              <c:numCache>
                <c:formatCode>General</c:formatCode>
                <c:ptCount val="4"/>
                <c:pt idx="0">
                  <c:v>1.95</c:v>
                </c:pt>
                <c:pt idx="1">
                  <c:v>-0.87</c:v>
                </c:pt>
                <c:pt idx="2">
                  <c:v>-0.2</c:v>
                </c:pt>
                <c:pt idx="3">
                  <c:v>0.71</c:v>
                </c:pt>
              </c:numCache>
            </c:numRef>
          </c:val>
          <c:extLst>
            <c:ext xmlns:c16="http://schemas.microsoft.com/office/drawing/2014/chart" uri="{C3380CC4-5D6E-409C-BE32-E72D297353CC}">
              <c16:uniqueId val="{00000004-64B8-482E-9755-D5D4EC8D99E8}"/>
            </c:ext>
          </c:extLst>
        </c:ser>
        <c:dLbls>
          <c:showLegendKey val="0"/>
          <c:showVal val="0"/>
          <c:showCatName val="0"/>
          <c:showSerName val="0"/>
          <c:showPercent val="0"/>
          <c:showBubbleSize val="0"/>
        </c:dLbls>
        <c:gapWidth val="80"/>
        <c:overlap val="-30"/>
        <c:axId val="67451136"/>
        <c:axId val="66437120"/>
      </c:barChart>
      <c:catAx>
        <c:axId val="67451136"/>
        <c:scaling>
          <c:orientation val="minMax"/>
        </c:scaling>
        <c:delete val="0"/>
        <c:axPos val="b"/>
        <c:numFmt formatCode="General" sourceLinked="0"/>
        <c:majorTickMark val="none"/>
        <c:minorTickMark val="none"/>
        <c:tickLblPos val="low"/>
        <c:spPr>
          <a:ln w="25400">
            <a:solidFill>
              <a:srgbClr val="000000"/>
            </a:solidFill>
          </a:ln>
        </c:spPr>
        <c:txPr>
          <a:bodyPr/>
          <a:lstStyle/>
          <a:p>
            <a:pPr>
              <a:defRPr sz="1000" b="0" smtId="4294967295">
                <a:solidFill>
                  <a:srgbClr val="0F283E"/>
                </a:solidFill>
                <a:latin typeface="Open Sans Light"/>
              </a:defRPr>
            </a:pPr>
            <a:endParaRPr lang="ru-RU"/>
          </a:p>
        </c:txPr>
        <c:crossAx val="66437120"/>
        <c:crosses val="autoZero"/>
        <c:auto val="0"/>
        <c:lblAlgn val="ctr"/>
        <c:lblOffset val="100"/>
        <c:noMultiLvlLbl val="0"/>
      </c:catAx>
      <c:valAx>
        <c:axId val="66437120"/>
        <c:scaling>
          <c:orientation val="minMax"/>
        </c:scaling>
        <c:delete val="0"/>
        <c:axPos val="l"/>
        <c:majorGridlines>
          <c:spPr>
            <a:ln w="9525">
              <a:solidFill>
                <a:srgbClr val="2F2F2F"/>
              </a:solidFill>
              <a:prstDash val="dot"/>
            </a:ln>
          </c:spPr>
        </c:majorGridlines>
        <c:title>
          <c:tx>
            <c:rich>
              <a:bodyPr/>
              <a:lstStyle/>
              <a:p>
                <a:pPr>
                  <a:defRPr/>
                </a:pPr>
                <a:r>
                  <a:rPr lang="en-US" sz="1000" b="0">
                    <a:solidFill>
                      <a:srgbClr val="0F283E"/>
                    </a:solidFill>
                    <a:latin typeface="Open Sans Light"/>
                  </a:rPr>
                  <a:t>Revenue/loss in trillion Russian rubles </a:t>
                </a:r>
              </a:p>
            </c:rich>
          </c:tx>
          <c:overlay val="0"/>
        </c:title>
        <c:numFmt formatCode="#,##0.0" sourceLinked="0"/>
        <c:majorTickMark val="none"/>
        <c:minorTickMark val="none"/>
        <c:tickLblPos val="low"/>
        <c:spPr>
          <a:ln>
            <a:noFill/>
          </a:ln>
        </c:spPr>
        <c:txPr>
          <a:bodyPr/>
          <a:lstStyle/>
          <a:p>
            <a:pPr>
              <a:defRPr sz="1000" b="0" smtId="4294967295">
                <a:solidFill>
                  <a:srgbClr val="0F283E"/>
                </a:solidFill>
                <a:latin typeface="Open Sans Light"/>
              </a:defRPr>
            </a:pPr>
            <a:endParaRPr lang="ru-RU"/>
          </a:p>
        </c:txPr>
        <c:crossAx val="67451136"/>
        <c:crosses val="autoZero"/>
        <c:crossBetween val="between"/>
      </c:valAx>
    </c:plotArea>
    <c:plotVisOnly val="1"/>
    <c:dispBlanksAs val="zero"/>
    <c:showDLblsOverMax val="1"/>
  </c:chart>
  <c:txPr>
    <a:bodyPr/>
    <a:lstStyle/>
    <a:p>
      <a:pPr>
        <a:defRPr sz="1800" smtId="4294967295"/>
      </a:pPr>
      <a:endParaRPr lang="ru-RU"/>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COVID-19 scenario</c:v>
                </c:pt>
              </c:strCache>
            </c:strRef>
          </c:tx>
          <c:spPr>
            <a:solidFill>
              <a:srgbClr val="2875DD"/>
            </a:solidFill>
            <a:ln>
              <a:solidFill>
                <a:srgbClr val="2875DD"/>
              </a:solidFill>
            </a:ln>
          </c:spPr>
          <c:invertIfNegative val="0"/>
          <c:dLbls>
            <c:dLbl>
              <c:idx val="0"/>
              <c:numFmt formatCode="#,##0.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00-6961-4AED-AC0A-E3CC2D931D41}"/>
                </c:ext>
              </c:extLst>
            </c:dLbl>
            <c:dLbl>
              <c:idx val="1"/>
              <c:numFmt formatCode="#,##0.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01-6961-4AED-AC0A-E3CC2D931D41}"/>
                </c:ext>
              </c:extLst>
            </c:dLbl>
            <c:dLbl>
              <c:idx val="2"/>
              <c:numFmt formatCode="#,##0.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02-6961-4AED-AC0A-E3CC2D931D41}"/>
                </c:ext>
              </c:extLst>
            </c:dLbl>
            <c:dLbl>
              <c:idx val="3"/>
              <c:numFmt formatCode="#,##0.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03-6961-4AED-AC0A-E3CC2D931D41}"/>
                </c:ext>
              </c:extLst>
            </c:dLbl>
            <c:dLbl>
              <c:idx val="4"/>
              <c:numFmt formatCode="#,##0.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04-6961-4AED-AC0A-E3CC2D931D41}"/>
                </c:ext>
              </c:extLst>
            </c:dLbl>
            <c:spPr>
              <a:noFill/>
              <a:ln>
                <a:noFill/>
              </a:ln>
              <a:effectLst/>
            </c:spPr>
            <c:txPr>
              <a:bodyPr/>
              <a:lstStyle/>
              <a:p>
                <a:pPr>
                  <a:defRPr sz="1000" b="0" smtId="4294967295">
                    <a:solidFill>
                      <a:srgbClr val="0F283E"/>
                    </a:solidFill>
                    <a:latin typeface="Open Sans Light"/>
                  </a:defRPr>
                </a:pPr>
                <a:endParaRPr lang="ru-RU"/>
              </a:p>
            </c:txPr>
            <c:showLegendKey val="0"/>
            <c:showVal val="1"/>
            <c:showCatName val="0"/>
            <c:showSerName val="0"/>
            <c:showPercent val="0"/>
            <c:showBubbleSize val="0"/>
            <c:showLeaderLines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15:showLeaderLines val="0"/>
              </c:ext>
            </c:extLst>
          </c:dLbls>
          <c:cat>
            <c:numRef>
              <c:f>Sheet1!$A$2:$A$6</c:f>
              <c:numCache>
                <c:formatCode>General</c:formatCode>
                <c:ptCount val="5"/>
                <c:pt idx="0">
                  <c:v>2020</c:v>
                </c:pt>
                <c:pt idx="1">
                  <c:v>2021</c:v>
                </c:pt>
                <c:pt idx="2">
                  <c:v>2022</c:v>
                </c:pt>
                <c:pt idx="3">
                  <c:v>2023</c:v>
                </c:pt>
                <c:pt idx="4">
                  <c:v>2024</c:v>
                </c:pt>
              </c:numCache>
            </c:numRef>
          </c:cat>
          <c:val>
            <c:numRef>
              <c:f>Sheet1!$B$2:$B$6</c:f>
              <c:numCache>
                <c:formatCode>General</c:formatCode>
                <c:ptCount val="5"/>
                <c:pt idx="0">
                  <c:v>2.5</c:v>
                </c:pt>
                <c:pt idx="1">
                  <c:v>3.3</c:v>
                </c:pt>
                <c:pt idx="2">
                  <c:v>4.4000000000000004</c:v>
                </c:pt>
                <c:pt idx="3">
                  <c:v>5.7</c:v>
                </c:pt>
                <c:pt idx="4">
                  <c:v>7.2</c:v>
                </c:pt>
              </c:numCache>
            </c:numRef>
          </c:val>
          <c:extLst>
            <c:ext xmlns:c16="http://schemas.microsoft.com/office/drawing/2014/chart" uri="{C3380CC4-5D6E-409C-BE32-E72D297353CC}">
              <c16:uniqueId val="{00000005-6961-4AED-AC0A-E3CC2D931D41}"/>
            </c:ext>
          </c:extLst>
        </c:ser>
        <c:ser>
          <c:idx val="1"/>
          <c:order val="1"/>
          <c:tx>
            <c:strRef>
              <c:f>Sheet1!$C$1</c:f>
              <c:strCache>
                <c:ptCount val="1"/>
                <c:pt idx="0">
                  <c:v>Baseline scenario</c:v>
                </c:pt>
              </c:strCache>
            </c:strRef>
          </c:tx>
          <c:spPr>
            <a:solidFill>
              <a:srgbClr val="0F283E"/>
            </a:solidFill>
            <a:ln>
              <a:solidFill>
                <a:srgbClr val="0F283E"/>
              </a:solidFill>
            </a:ln>
          </c:spPr>
          <c:invertIfNegative val="0"/>
          <c:dLbls>
            <c:dLbl>
              <c:idx val="0"/>
              <c:numFmt formatCode="#,##0.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06-6961-4AED-AC0A-E3CC2D931D41}"/>
                </c:ext>
              </c:extLst>
            </c:dLbl>
            <c:dLbl>
              <c:idx val="1"/>
              <c:numFmt formatCode="#,##0.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07-6961-4AED-AC0A-E3CC2D931D41}"/>
                </c:ext>
              </c:extLst>
            </c:dLbl>
            <c:dLbl>
              <c:idx val="2"/>
              <c:numFmt formatCode="#,##0.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08-6961-4AED-AC0A-E3CC2D931D41}"/>
                </c:ext>
              </c:extLst>
            </c:dLbl>
            <c:dLbl>
              <c:idx val="3"/>
              <c:numFmt formatCode="#,##0.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09-6961-4AED-AC0A-E3CC2D931D41}"/>
                </c:ext>
              </c:extLst>
            </c:dLbl>
            <c:dLbl>
              <c:idx val="4"/>
              <c:numFmt formatCode="#,##0.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0A-6961-4AED-AC0A-E3CC2D931D41}"/>
                </c:ext>
              </c:extLst>
            </c:dLbl>
            <c:spPr>
              <a:noFill/>
              <a:ln>
                <a:noFill/>
              </a:ln>
              <a:effectLst/>
            </c:spPr>
            <c:txPr>
              <a:bodyPr/>
              <a:lstStyle/>
              <a:p>
                <a:pPr>
                  <a:defRPr sz="1000" b="0" smtId="4294967295">
                    <a:solidFill>
                      <a:srgbClr val="0F283E"/>
                    </a:solidFill>
                    <a:latin typeface="Open Sans Light"/>
                  </a:defRPr>
                </a:pPr>
                <a:endParaRPr lang="ru-RU"/>
              </a:p>
            </c:txPr>
            <c:showLegendKey val="0"/>
            <c:showVal val="1"/>
            <c:showCatName val="0"/>
            <c:showSerName val="0"/>
            <c:showPercent val="0"/>
            <c:showBubbleSize val="0"/>
            <c:showLeaderLines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15:showLeaderLines val="0"/>
              </c:ext>
            </c:extLst>
          </c:dLbls>
          <c:cat>
            <c:numRef>
              <c:f>Sheet1!$A$2:$A$6</c:f>
              <c:numCache>
                <c:formatCode>General</c:formatCode>
                <c:ptCount val="5"/>
                <c:pt idx="0">
                  <c:v>2020</c:v>
                </c:pt>
                <c:pt idx="1">
                  <c:v>2021</c:v>
                </c:pt>
                <c:pt idx="2">
                  <c:v>2022</c:v>
                </c:pt>
                <c:pt idx="3">
                  <c:v>2023</c:v>
                </c:pt>
                <c:pt idx="4">
                  <c:v>2024</c:v>
                </c:pt>
              </c:numCache>
            </c:numRef>
          </c:cat>
          <c:val>
            <c:numRef>
              <c:f>Sheet1!$C$2:$C$6</c:f>
              <c:numCache>
                <c:formatCode>General</c:formatCode>
                <c:ptCount val="5"/>
                <c:pt idx="0">
                  <c:v>2.2000000000000002</c:v>
                </c:pt>
                <c:pt idx="1">
                  <c:v>2.8</c:v>
                </c:pt>
                <c:pt idx="2">
                  <c:v>3.6</c:v>
                </c:pt>
                <c:pt idx="3">
                  <c:v>4.5</c:v>
                </c:pt>
                <c:pt idx="4">
                  <c:v>5.6</c:v>
                </c:pt>
              </c:numCache>
            </c:numRef>
          </c:val>
          <c:extLst>
            <c:ext xmlns:c16="http://schemas.microsoft.com/office/drawing/2014/chart" uri="{C3380CC4-5D6E-409C-BE32-E72D297353CC}">
              <c16:uniqueId val="{0000000B-6961-4AED-AC0A-E3CC2D931D41}"/>
            </c:ext>
          </c:extLst>
        </c:ser>
        <c:dLbls>
          <c:showLegendKey val="0"/>
          <c:showVal val="0"/>
          <c:showCatName val="0"/>
          <c:showSerName val="0"/>
          <c:showPercent val="0"/>
          <c:showBubbleSize val="0"/>
        </c:dLbls>
        <c:gapWidth val="80"/>
        <c:overlap val="-30"/>
        <c:axId val="67451136"/>
        <c:axId val="66437120"/>
      </c:barChart>
      <c:catAx>
        <c:axId val="67451136"/>
        <c:scaling>
          <c:orientation val="minMax"/>
        </c:scaling>
        <c:delete val="0"/>
        <c:axPos val="b"/>
        <c:numFmt formatCode="General" sourceLinked="0"/>
        <c:majorTickMark val="none"/>
        <c:minorTickMark val="none"/>
        <c:tickLblPos val="low"/>
        <c:spPr>
          <a:ln w="25400">
            <a:solidFill>
              <a:srgbClr val="000000"/>
            </a:solidFill>
          </a:ln>
        </c:spPr>
        <c:txPr>
          <a:bodyPr/>
          <a:lstStyle/>
          <a:p>
            <a:pPr>
              <a:defRPr sz="1000" b="0" smtId="4294967295">
                <a:solidFill>
                  <a:srgbClr val="0F283E"/>
                </a:solidFill>
                <a:latin typeface="Open Sans Light"/>
              </a:defRPr>
            </a:pPr>
            <a:endParaRPr lang="ru-RU"/>
          </a:p>
        </c:txPr>
        <c:crossAx val="66437120"/>
        <c:crosses val="autoZero"/>
        <c:auto val="0"/>
        <c:lblAlgn val="ctr"/>
        <c:lblOffset val="100"/>
        <c:noMultiLvlLbl val="0"/>
      </c:catAx>
      <c:valAx>
        <c:axId val="66437120"/>
        <c:scaling>
          <c:orientation val="minMax"/>
          <c:min val="0"/>
        </c:scaling>
        <c:delete val="0"/>
        <c:axPos val="l"/>
        <c:majorGridlines>
          <c:spPr>
            <a:ln w="9525">
              <a:solidFill>
                <a:srgbClr val="2F2F2F"/>
              </a:solidFill>
              <a:prstDash val="dot"/>
            </a:ln>
          </c:spPr>
        </c:majorGridlines>
        <c:title>
          <c:tx>
            <c:rich>
              <a:bodyPr/>
              <a:lstStyle/>
              <a:p>
                <a:pPr>
                  <a:defRPr/>
                </a:pPr>
                <a:r>
                  <a:rPr lang="en-US" sz="1000" b="0">
                    <a:solidFill>
                      <a:srgbClr val="0F283E"/>
                    </a:solidFill>
                    <a:latin typeface="Open Sans Light"/>
                  </a:rPr>
                  <a:t>Market value in trillion Russian rubles</a:t>
                </a:r>
              </a:p>
            </c:rich>
          </c:tx>
          <c:overlay val="0"/>
        </c:title>
        <c:numFmt formatCode="#,##0" sourceLinked="0"/>
        <c:majorTickMark val="none"/>
        <c:minorTickMark val="none"/>
        <c:tickLblPos val="low"/>
        <c:spPr>
          <a:ln>
            <a:noFill/>
          </a:ln>
        </c:spPr>
        <c:txPr>
          <a:bodyPr/>
          <a:lstStyle/>
          <a:p>
            <a:pPr>
              <a:defRPr sz="1000" b="0" smtId="4294967295">
                <a:solidFill>
                  <a:srgbClr val="0F283E"/>
                </a:solidFill>
                <a:latin typeface="Open Sans Light"/>
              </a:defRPr>
            </a:pPr>
            <a:endParaRPr lang="ru-RU"/>
          </a:p>
        </c:txPr>
        <c:crossAx val="67451136"/>
        <c:crosses val="autoZero"/>
        <c:crossBetween val="between"/>
      </c:valAx>
    </c:plotArea>
    <c:legend>
      <c:legendPos val="t"/>
      <c:overlay val="0"/>
      <c:txPr>
        <a:bodyPr/>
        <a:lstStyle/>
        <a:p>
          <a:pPr>
            <a:defRPr sz="1000" smtId="4294967295">
              <a:solidFill>
                <a:srgbClr val="0F283E"/>
              </a:solidFill>
              <a:latin typeface="Open Sans Light"/>
            </a:defRPr>
          </a:pPr>
          <a:endParaRPr lang="ru-RU"/>
        </a:p>
      </c:txPr>
    </c:legend>
    <c:plotVisOnly val="1"/>
    <c:dispBlanksAs val="zero"/>
    <c:showDLblsOverMax val="1"/>
  </c:chart>
  <c:txPr>
    <a:bodyPr/>
    <a:lstStyle/>
    <a:p>
      <a:pPr>
        <a:defRPr sz="1800" smtId="4294967295"/>
      </a:pPr>
      <a:endParaRPr lang="ru-RU"/>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data</c:v>
                </c:pt>
              </c:strCache>
            </c:strRef>
          </c:tx>
          <c:spPr>
            <a:solidFill>
              <a:srgbClr val="2875DD"/>
            </a:solidFill>
            <a:ln>
              <a:solidFill>
                <a:srgbClr val="2875DD"/>
              </a:solidFill>
            </a:ln>
          </c:spPr>
          <c:invertIfNegative val="0"/>
          <c:dLbls>
            <c:dLbl>
              <c:idx val="0"/>
              <c:numFmt formatCode="#,##0.0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00-5BA2-4D69-AFB0-32A6D28667EA}"/>
                </c:ext>
              </c:extLst>
            </c:dLbl>
            <c:dLbl>
              <c:idx val="1"/>
              <c:numFmt formatCode="#,##0.0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01-5BA2-4D69-AFB0-32A6D28667EA}"/>
                </c:ext>
              </c:extLst>
            </c:dLbl>
            <c:dLbl>
              <c:idx val="2"/>
              <c:numFmt formatCode="#,##0.0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02-5BA2-4D69-AFB0-32A6D28667EA}"/>
                </c:ext>
              </c:extLst>
            </c:dLbl>
            <c:dLbl>
              <c:idx val="3"/>
              <c:numFmt formatCode="#,##0.0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03-5BA2-4D69-AFB0-32A6D28667EA}"/>
                </c:ext>
              </c:extLst>
            </c:dLbl>
            <c:dLbl>
              <c:idx val="4"/>
              <c:numFmt formatCode="#,##0.0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04-5BA2-4D69-AFB0-32A6D28667EA}"/>
                </c:ext>
              </c:extLst>
            </c:dLbl>
            <c:dLbl>
              <c:idx val="5"/>
              <c:numFmt formatCode="#,##0.0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05-5BA2-4D69-AFB0-32A6D28667EA}"/>
                </c:ext>
              </c:extLst>
            </c:dLbl>
            <c:dLbl>
              <c:idx val="6"/>
              <c:numFmt formatCode="#,##0.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06-5BA2-4D69-AFB0-32A6D28667EA}"/>
                </c:ext>
              </c:extLst>
            </c:dLbl>
            <c:dLbl>
              <c:idx val="7"/>
              <c:numFmt formatCode="#,##0.0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07-5BA2-4D69-AFB0-32A6D28667EA}"/>
                </c:ext>
              </c:extLst>
            </c:dLbl>
            <c:dLbl>
              <c:idx val="8"/>
              <c:numFmt formatCode="#,##0.0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08-5BA2-4D69-AFB0-32A6D28667EA}"/>
                </c:ext>
              </c:extLst>
            </c:dLbl>
            <c:dLbl>
              <c:idx val="9"/>
              <c:numFmt formatCode="#,##0.0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09-5BA2-4D69-AFB0-32A6D28667EA}"/>
                </c:ext>
              </c:extLst>
            </c:dLbl>
            <c:dLbl>
              <c:idx val="10"/>
              <c:numFmt formatCode="#,##0.00" sourceLinked="0"/>
              <c:spPr/>
              <c:txPr>
                <a:bodyPr/>
                <a:lstStyle/>
                <a:p>
                  <a:pPr>
                    <a:defRPr sz="1000" b="0" smtId="4294967295">
                      <a:solidFill>
                        <a:srgbClr val="0F283E"/>
                      </a:solidFill>
                      <a:latin typeface="Open Sans Light"/>
                    </a:defRPr>
                  </a:pPr>
                  <a:endParaRPr lang="ru-RU"/>
                </a:p>
              </c:txPr>
              <c:dLblPos val="outEnd"/>
              <c:showLegendKey val="0"/>
              <c:showVal val="1"/>
              <c:showCatName val="0"/>
              <c:showSerName val="0"/>
              <c:showPercent val="0"/>
              <c:showBubbleSize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ext xmlns:c16="http://schemas.microsoft.com/office/drawing/2014/chart" uri="{C3380CC4-5D6E-409C-BE32-E72D297353CC}">
                  <c16:uniqueId val="{0000000A-5BA2-4D69-AFB0-32A6D28667EA}"/>
                </c:ext>
              </c:extLst>
            </c:dLbl>
            <c:spPr>
              <a:noFill/>
              <a:ln>
                <a:noFill/>
              </a:ln>
              <a:effectLst/>
            </c:spPr>
            <c:txPr>
              <a:bodyPr/>
              <a:lstStyle/>
              <a:p>
                <a:pPr>
                  <a:defRPr sz="1000" b="0" smtId="4294967295">
                    <a:solidFill>
                      <a:srgbClr val="0F283E"/>
                    </a:solidFill>
                    <a:latin typeface="Open Sans Light"/>
                  </a:defRPr>
                </a:pPr>
                <a:endParaRPr lang="ru-RU"/>
              </a:p>
            </c:txPr>
            <c:showLegendKey val="0"/>
            <c:showVal val="1"/>
            <c:showCatName val="0"/>
            <c:showSerName val="0"/>
            <c:showPercent val="0"/>
            <c:showBubbleSize val="0"/>
            <c:showLeaderLines val="0"/>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5="http://schemas.microsoft.com/office/drawing/2012/chart" uri="{CE6537A1-D6FC-4f65-9D91-7224C49458BB}">
                <c15:showLeaderLines val="0"/>
              </c:ext>
            </c:extLst>
          </c:dLbls>
          <c:cat>
            <c:strRef>
              <c:f>Sheet1!$A$2:$A$12</c:f>
              <c:strCache>
                <c:ptCount val="11"/>
                <c:pt idx="0">
                  <c:v>Jan'20</c:v>
                </c:pt>
                <c:pt idx="1">
                  <c:v>Feb'20</c:v>
                </c:pt>
                <c:pt idx="2">
                  <c:v>Mar'20</c:v>
                </c:pt>
                <c:pt idx="3">
                  <c:v>Apr'20</c:v>
                </c:pt>
                <c:pt idx="4">
                  <c:v>May'20</c:v>
                </c:pt>
                <c:pt idx="5">
                  <c:v>Jun'20</c:v>
                </c:pt>
                <c:pt idx="6">
                  <c:v>Jul'20</c:v>
                </c:pt>
                <c:pt idx="7">
                  <c:v>Aug'20</c:v>
                </c:pt>
                <c:pt idx="8">
                  <c:v>Sep'20</c:v>
                </c:pt>
                <c:pt idx="9">
                  <c:v>Oct'20</c:v>
                </c:pt>
                <c:pt idx="10">
                  <c:v>Nov'20</c:v>
                </c:pt>
              </c:strCache>
            </c:strRef>
          </c:cat>
          <c:val>
            <c:numRef>
              <c:f>Sheet1!$B$2:$B$12</c:f>
              <c:numCache>
                <c:formatCode>General</c:formatCode>
                <c:ptCount val="11"/>
                <c:pt idx="0">
                  <c:v>134.03</c:v>
                </c:pt>
                <c:pt idx="1">
                  <c:v>130.37</c:v>
                </c:pt>
                <c:pt idx="2">
                  <c:v>126.09</c:v>
                </c:pt>
                <c:pt idx="3">
                  <c:v>62.98</c:v>
                </c:pt>
                <c:pt idx="4">
                  <c:v>64.09</c:v>
                </c:pt>
                <c:pt idx="5">
                  <c:v>78.010000000000005</c:v>
                </c:pt>
                <c:pt idx="6">
                  <c:v>102.9</c:v>
                </c:pt>
                <c:pt idx="7">
                  <c:v>121.29</c:v>
                </c:pt>
                <c:pt idx="8">
                  <c:v>135.56</c:v>
                </c:pt>
                <c:pt idx="9">
                  <c:v>133.96</c:v>
                </c:pt>
                <c:pt idx="10">
                  <c:v>124.79</c:v>
                </c:pt>
              </c:numCache>
            </c:numRef>
          </c:val>
          <c:extLst>
            <c:ext xmlns:c16="http://schemas.microsoft.com/office/drawing/2014/chart" uri="{C3380CC4-5D6E-409C-BE32-E72D297353CC}">
              <c16:uniqueId val="{0000000B-5BA2-4D69-AFB0-32A6D28667EA}"/>
            </c:ext>
          </c:extLst>
        </c:ser>
        <c:dLbls>
          <c:showLegendKey val="0"/>
          <c:showVal val="0"/>
          <c:showCatName val="0"/>
          <c:showSerName val="0"/>
          <c:showPercent val="0"/>
          <c:showBubbleSize val="0"/>
        </c:dLbls>
        <c:gapWidth val="80"/>
        <c:overlap val="-30"/>
        <c:axId val="67451136"/>
        <c:axId val="66437120"/>
      </c:barChart>
      <c:catAx>
        <c:axId val="67451136"/>
        <c:scaling>
          <c:orientation val="minMax"/>
        </c:scaling>
        <c:delete val="0"/>
        <c:axPos val="b"/>
        <c:numFmt formatCode="General" sourceLinked="0"/>
        <c:majorTickMark val="none"/>
        <c:minorTickMark val="none"/>
        <c:tickLblPos val="low"/>
        <c:spPr>
          <a:ln w="25400">
            <a:solidFill>
              <a:srgbClr val="000000"/>
            </a:solidFill>
          </a:ln>
        </c:spPr>
        <c:txPr>
          <a:bodyPr/>
          <a:lstStyle/>
          <a:p>
            <a:pPr>
              <a:defRPr sz="1000" b="0" smtId="4294967295">
                <a:solidFill>
                  <a:srgbClr val="0F283E"/>
                </a:solidFill>
                <a:latin typeface="Open Sans Light"/>
              </a:defRPr>
            </a:pPr>
            <a:endParaRPr lang="ru-RU"/>
          </a:p>
        </c:txPr>
        <c:crossAx val="66437120"/>
        <c:crosses val="autoZero"/>
        <c:auto val="0"/>
        <c:lblAlgn val="ctr"/>
        <c:lblOffset val="100"/>
        <c:noMultiLvlLbl val="0"/>
      </c:catAx>
      <c:valAx>
        <c:axId val="66437120"/>
        <c:scaling>
          <c:orientation val="minMax"/>
          <c:min val="0"/>
        </c:scaling>
        <c:delete val="0"/>
        <c:axPos val="l"/>
        <c:majorGridlines>
          <c:spPr>
            <a:ln w="9525">
              <a:solidFill>
                <a:srgbClr val="2F2F2F"/>
              </a:solidFill>
              <a:prstDash val="dot"/>
            </a:ln>
          </c:spPr>
        </c:majorGridlines>
        <c:title>
          <c:tx>
            <c:rich>
              <a:bodyPr/>
              <a:lstStyle/>
              <a:p>
                <a:pPr>
                  <a:defRPr/>
                </a:pPr>
                <a:r>
                  <a:rPr lang="en-US" sz="1000" b="0">
                    <a:solidFill>
                      <a:srgbClr val="0F283E"/>
                    </a:solidFill>
                    <a:latin typeface="Open Sans Light"/>
                  </a:rPr>
                  <a:t>Turnover in billion Russian rubles</a:t>
                </a:r>
              </a:p>
            </c:rich>
          </c:tx>
          <c:overlay val="0"/>
        </c:title>
        <c:numFmt formatCode="#,##0" sourceLinked="0"/>
        <c:majorTickMark val="none"/>
        <c:minorTickMark val="none"/>
        <c:tickLblPos val="low"/>
        <c:spPr>
          <a:ln>
            <a:noFill/>
          </a:ln>
        </c:spPr>
        <c:txPr>
          <a:bodyPr/>
          <a:lstStyle/>
          <a:p>
            <a:pPr>
              <a:defRPr sz="1000" b="0" smtId="4294967295">
                <a:solidFill>
                  <a:srgbClr val="0F283E"/>
                </a:solidFill>
                <a:latin typeface="Open Sans Light"/>
              </a:defRPr>
            </a:pPr>
            <a:endParaRPr lang="ru-RU"/>
          </a:p>
        </c:txPr>
        <c:crossAx val="67451136"/>
        <c:crosses val="autoZero"/>
        <c:crossBetween val="between"/>
      </c:valAx>
    </c:plotArea>
    <c:plotVisOnly val="1"/>
    <c:dispBlanksAs val="zero"/>
    <c:showDLblsOverMax val="1"/>
  </c:chart>
  <c:txPr>
    <a:bodyPr/>
    <a:lstStyle/>
    <a:p>
      <a:pPr>
        <a:defRPr sz="1800" smtId="4294967295"/>
      </a:pPr>
      <a:endParaRPr lang="ru-RU"/>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t>Click to edit Master title style</a:t>
            </a:r>
          </a:p>
        </p:txBody>
      </p:sp>
      <p:sp>
        <p:nvSpPr>
          <p:cNvPr id="3" name="Subtitle 2"/>
          <p:cNvSpPr>
            <a:spLocks noGrp="1"/>
          </p:cNvSpPr>
          <p:nvPr>
            <p:ph type="subTitle" idx="1"/>
          </p:nvPr>
        </p:nvSpPr>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2"/>
          </p:nvPr>
        </p:nvSpPr>
        <p:spPr/>
        <p:txBody>
          <a:bodyPr/>
          <a:lstStyle/>
          <a:p>
            <a:fld id="{28CC9CF6-E9D1-4336-9E0E-4494A62D6A86}" type="datetimeFigureOut">
              <a:rPr lang="en-US" smtClean="0"/>
              <a:t>2/4/2021</a:t>
            </a:fld>
            <a:endParaRPr lang="en-US"/>
          </a:p>
        </p:txBody>
      </p:sp>
      <p:sp>
        <p:nvSpPr>
          <p:cNvPr id="5" name="Footer Placeholder 4"/>
          <p:cNvSpPr>
            <a:spLocks noGrp="1"/>
          </p:cNvSpPr>
          <p:nvPr>
            <p:ph type="ftr" sz="quarter" idx="3"/>
          </p:nvPr>
        </p:nvSpPr>
        <p:spPr/>
        <p:txBody>
          <a:bodyPr/>
          <a:lstStyle/>
          <a:p>
            <a:endParaRPr lang="en-US"/>
          </a:p>
        </p:txBody>
      </p:sp>
      <p:sp>
        <p:nvSpPr>
          <p:cNvPr id="6" name="Slide Number Placeholder 5"/>
          <p:cNvSpPr>
            <a:spLocks noGrp="1"/>
          </p:cNvSpPr>
          <p:nvPr>
            <p:ph type="sldNum" sz="quarter" idx="4"/>
          </p:nvPr>
        </p:nvSpPr>
        <p:spPr/>
        <p:txBody>
          <a:bodyPr/>
          <a:lstStyle/>
          <a:p>
            <a:fld id="{93AE1883-0942-4AA3-9DB2-9C7C3A0314B1}" type="slidenum">
              <a:rPr lang="en-US" smtClean="0"/>
              <a:t>‹#›</a:t>
            </a:fld>
            <a:endParaRPr 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p:txBody>
          <a:bodyPr/>
          <a:lstStyle/>
          <a:p>
            <a:fld id="{E50AC789-AEF5-442B-ADB7-2368EC1AADD1}" type="datetimeFigureOut">
              <a:rPr lang="en-US" smtClean="0"/>
              <a:t>2/4/2021</a:t>
            </a:fld>
            <a:endParaRPr lang="en-US"/>
          </a:p>
        </p:txBody>
      </p:sp>
      <p:sp>
        <p:nvSpPr>
          <p:cNvPr id="5" name="Footer Placeholder 4"/>
          <p:cNvSpPr>
            <a:spLocks noGrp="1"/>
          </p:cNvSpPr>
          <p:nvPr>
            <p:ph type="ftr" sz="quarter" idx="3"/>
          </p:nvPr>
        </p:nvSpPr>
        <p:spPr/>
        <p:txBody>
          <a:bodyPr/>
          <a:lstStyle/>
          <a:p>
            <a:endParaRPr lang="en-US"/>
          </a:p>
        </p:txBody>
      </p:sp>
      <p:sp>
        <p:nvSpPr>
          <p:cNvPr id="6" name="Slide Number Placeholder 5"/>
          <p:cNvSpPr>
            <a:spLocks noGrp="1"/>
          </p:cNvSpPr>
          <p:nvPr>
            <p:ph type="sldNum" sz="quarter" idx="4"/>
          </p:nvPr>
        </p:nvSpPr>
        <p:spPr/>
        <p:txBody>
          <a:bodyPr/>
          <a:lstStyle/>
          <a:p>
            <a:fld id="{93AE1883-0942-4AA3-9DB2-9C7C3A0314B1}" type="slidenum">
              <a:rPr lang="en-US" smtClean="0"/>
              <a:t>‹#›</a:t>
            </a:fld>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p:txBody>
          <a:bodyPr vert="eaVert"/>
          <a:lstStyle/>
          <a:p>
            <a:r>
              <a:rPr lang="en-US"/>
              <a:t>Click to edit Master title style</a:t>
            </a:r>
          </a:p>
        </p:txBody>
      </p:sp>
      <p:sp>
        <p:nvSpPr>
          <p:cNvPr id="3" name="Vertical Text Placeholder 2"/>
          <p:cNvSpPr>
            <a:spLocks noGrp="1"/>
          </p:cNvSpPr>
          <p:nvPr>
            <p:ph type="body" orient="vert" idx="1"/>
          </p:nvPr>
        </p:nvSpPr>
        <p:spPr/>
        <p:txBody>
          <a:bodyPr vert="eaVert"/>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p:txBody>
          <a:bodyPr/>
          <a:lstStyle/>
          <a:p>
            <a:fld id="{6F15CE8D-E851-401F-B633-85937185334B}" type="datetimeFigureOut">
              <a:rPr lang="en-US" smtClean="0"/>
              <a:t>2/4/2021</a:t>
            </a:fld>
            <a:endParaRPr lang="en-US"/>
          </a:p>
        </p:txBody>
      </p:sp>
      <p:sp>
        <p:nvSpPr>
          <p:cNvPr id="5" name="Footer Placeholder 4"/>
          <p:cNvSpPr>
            <a:spLocks noGrp="1"/>
          </p:cNvSpPr>
          <p:nvPr>
            <p:ph type="ftr" sz="quarter" idx="3"/>
          </p:nvPr>
        </p:nvSpPr>
        <p:spPr/>
        <p:txBody>
          <a:bodyPr/>
          <a:lstStyle/>
          <a:p>
            <a:endParaRPr lang="en-US"/>
          </a:p>
        </p:txBody>
      </p:sp>
      <p:sp>
        <p:nvSpPr>
          <p:cNvPr id="6" name="Slide Number Placeholder 5"/>
          <p:cNvSpPr>
            <a:spLocks noGrp="1"/>
          </p:cNvSpPr>
          <p:nvPr>
            <p:ph type="sldNum" sz="quarter" idx="4"/>
          </p:nvPr>
        </p:nvSpPr>
        <p:spPr/>
        <p:txBody>
          <a:bodyPr/>
          <a:lstStyle/>
          <a:p>
            <a:fld id="{93AE1883-0942-4AA3-9DB2-9C7C3A0314B1}" type="slidenum">
              <a:rPr lang="en-US" smtClean="0"/>
              <a:t>‹#›</a:t>
            </a:fld>
            <a:endParaRPr 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A3E7515-FB0F-49DE-AB36-09C42F7E7489}"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04.02.2021</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11D9A40-0DA0-4CFA-8685-C506D2D01BF5}"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223769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A3E7515-FB0F-49DE-AB36-09C42F7E7489}"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04.02.2021</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11D9A40-0DA0-4CFA-8685-C506D2D01BF5}"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780929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A3E7515-FB0F-49DE-AB36-09C42F7E7489}"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04.02.2021</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11D9A40-0DA0-4CFA-8685-C506D2D01BF5}"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392952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A3E7515-FB0F-49DE-AB36-09C42F7E7489}"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04.02.2021</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ижний колонтитул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Номер слайда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11D9A40-0DA0-4CFA-8685-C506D2D01BF5}"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96801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A3E7515-FB0F-49DE-AB36-09C42F7E7489}"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04.02.2021</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Нижний колонтитул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Номер слайда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11D9A40-0DA0-4CFA-8685-C506D2D01BF5}"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900952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A3E7515-FB0F-49DE-AB36-09C42F7E7489}"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04.02.2021</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Нижний колонтитул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омер слайда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11D9A40-0DA0-4CFA-8685-C506D2D01BF5}"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5620715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A3E7515-FB0F-49DE-AB36-09C42F7E7489}"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04.02.2021</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Нижний колонтитул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Номер слайда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11D9A40-0DA0-4CFA-8685-C506D2D01BF5}"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8453846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A3E7515-FB0F-49DE-AB36-09C42F7E7489}"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04.02.2021</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ижний колонтитул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Номер слайда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11D9A40-0DA0-4CFA-8685-C506D2D01BF5}"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966291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p:txBody>
          <a:bodyPr/>
          <a:lstStyle/>
          <a:p>
            <a:fld id="{B7D5D5AD-5948-4AD2-9314-7BBB7A682FD0}" type="datetimeFigureOut">
              <a:rPr lang="en-US" smtClean="0"/>
              <a:t>2/4/2021</a:t>
            </a:fld>
            <a:endParaRPr lang="en-US"/>
          </a:p>
        </p:txBody>
      </p:sp>
      <p:sp>
        <p:nvSpPr>
          <p:cNvPr id="5" name="Footer Placeholder 4"/>
          <p:cNvSpPr>
            <a:spLocks noGrp="1"/>
          </p:cNvSpPr>
          <p:nvPr>
            <p:ph type="ftr" sz="quarter" idx="3"/>
          </p:nvPr>
        </p:nvSpPr>
        <p:spPr/>
        <p:txBody>
          <a:bodyPr/>
          <a:lstStyle/>
          <a:p>
            <a:endParaRPr lang="en-US"/>
          </a:p>
        </p:txBody>
      </p:sp>
      <p:sp>
        <p:nvSpPr>
          <p:cNvPr id="6" name="Slide Number Placeholder 5"/>
          <p:cNvSpPr>
            <a:spLocks noGrp="1"/>
          </p:cNvSpPr>
          <p:nvPr>
            <p:ph type="sldNum" sz="quarter" idx="4"/>
          </p:nvPr>
        </p:nvSpPr>
        <p:spPr/>
        <p:txBody>
          <a:bodyPr/>
          <a:lstStyle/>
          <a:p>
            <a:fld id="{93AE1883-0942-4AA3-9DB2-9C7C3A0314B1}" type="slidenum">
              <a:rPr lang="en-US" smtClean="0"/>
              <a:t>‹#›</a:t>
            </a:fld>
            <a:endParaRPr 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A3E7515-FB0F-49DE-AB36-09C42F7E7489}"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04.02.2021</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ижний колонтитул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Номер слайда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11D9A40-0DA0-4CFA-8685-C506D2D01BF5}"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851718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A3E7515-FB0F-49DE-AB36-09C42F7E7489}"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04.02.2021</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11D9A40-0DA0-4CFA-8685-C506D2D01BF5}"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374947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A3E7515-FB0F-49DE-AB36-09C42F7E7489}"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04.02.2021</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11D9A40-0DA0-4CFA-8685-C506D2D01BF5}"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701259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r>
              <a:rPr lang="en-US"/>
              <a:t>Click to edit Master text styles</a:t>
            </a:r>
          </a:p>
        </p:txBody>
      </p:sp>
      <p:sp>
        <p:nvSpPr>
          <p:cNvPr id="4" name="Date Placeholder 3"/>
          <p:cNvSpPr>
            <a:spLocks noGrp="1"/>
          </p:cNvSpPr>
          <p:nvPr>
            <p:ph type="dt" sz="half" idx="2"/>
          </p:nvPr>
        </p:nvSpPr>
        <p:spPr/>
        <p:txBody>
          <a:bodyPr/>
          <a:lstStyle/>
          <a:p>
            <a:fld id="{40EC43C1-55EE-4FE5-92B7-4D3C1E760591}" type="datetimeFigureOut">
              <a:rPr lang="en-US" smtClean="0"/>
              <a:t>2/4/2021</a:t>
            </a:fld>
            <a:endParaRPr lang="en-US"/>
          </a:p>
        </p:txBody>
      </p:sp>
      <p:sp>
        <p:nvSpPr>
          <p:cNvPr id="5" name="Footer Placeholder 4"/>
          <p:cNvSpPr>
            <a:spLocks noGrp="1"/>
          </p:cNvSpPr>
          <p:nvPr>
            <p:ph type="ftr" sz="quarter" idx="3"/>
          </p:nvPr>
        </p:nvSpPr>
        <p:spPr/>
        <p:txBody>
          <a:bodyPr/>
          <a:lstStyle/>
          <a:p>
            <a:endParaRPr lang="en-US"/>
          </a:p>
        </p:txBody>
      </p:sp>
      <p:sp>
        <p:nvSpPr>
          <p:cNvPr id="6" name="Slide Number Placeholder 5"/>
          <p:cNvSpPr>
            <a:spLocks noGrp="1"/>
          </p:cNvSpPr>
          <p:nvPr>
            <p:ph type="sldNum" sz="quarter" idx="4"/>
          </p:nvPr>
        </p:nvSpPr>
        <p:spPr/>
        <p:txBody>
          <a:bodyPr/>
          <a:lstStyle/>
          <a:p>
            <a:fld id="{93AE1883-0942-4AA3-9DB2-9C7C3A0314B1}" type="slidenum">
              <a:rPr lang="en-US" smtClean="0"/>
              <a:t>‹#›</a:t>
            </a:fld>
            <a:endParaRPr 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3"/>
          </p:nvPr>
        </p:nvSpPr>
        <p:spPr/>
        <p:txBody>
          <a:bodyPr/>
          <a:lstStyle/>
          <a:p>
            <a:fld id="{35A8B7EB-23B8-4E16-B050-C0AFB75E9A9C}" type="datetimeFigureOut">
              <a:rPr lang="en-US" smtClean="0"/>
              <a:t>2/4/2021</a:t>
            </a:fld>
            <a:endParaRPr lang="en-US"/>
          </a:p>
        </p:txBody>
      </p:sp>
      <p:sp>
        <p:nvSpPr>
          <p:cNvPr id="6" name="Footer Placeholder 5"/>
          <p:cNvSpPr>
            <a:spLocks noGrp="1"/>
          </p:cNvSpPr>
          <p:nvPr>
            <p:ph type="ftr" sz="quarter" idx="4"/>
          </p:nvPr>
        </p:nvSpPr>
        <p:spPr/>
        <p:txBody>
          <a:bodyPr/>
          <a:lstStyle/>
          <a:p>
            <a:endParaRPr lang="en-US"/>
          </a:p>
        </p:txBody>
      </p:sp>
      <p:sp>
        <p:nvSpPr>
          <p:cNvPr id="7" name="Slide Number Placeholder 6"/>
          <p:cNvSpPr>
            <a:spLocks noGrp="1"/>
          </p:cNvSpPr>
          <p:nvPr>
            <p:ph type="sldNum" sz="quarter" idx="5"/>
          </p:nvPr>
        </p:nvSpPr>
        <p:spPr/>
        <p:txBody>
          <a:bodyPr/>
          <a:lstStyle/>
          <a:p>
            <a:fld id="{93AE1883-0942-4AA3-9DB2-9C7C3A0314B1}" type="slidenum">
              <a:rPr lang="en-US" smtClean="0"/>
              <a:t>‹#›</a:t>
            </a:fld>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en-US"/>
              <a:t>Click to edit Master text styles</a:t>
            </a:r>
          </a:p>
        </p:txBody>
      </p:sp>
      <p:sp>
        <p:nvSpPr>
          <p:cNvPr id="4" name="Content Placeholder 3"/>
          <p:cNvSpPr>
            <a:spLocks noGrp="1"/>
          </p:cNvSpPr>
          <p:nvPr>
            <p:ph sz="half" idx="2"/>
          </p:nvPr>
        </p:nvSpPr>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en-US"/>
              <a:t>Click to edit Master text styles</a:t>
            </a:r>
          </a:p>
        </p:txBody>
      </p:sp>
      <p:sp>
        <p:nvSpPr>
          <p:cNvPr id="6" name="Content Placeholder 5"/>
          <p:cNvSpPr>
            <a:spLocks noGrp="1"/>
          </p:cNvSpPr>
          <p:nvPr>
            <p:ph sz="quarter" idx="4"/>
          </p:nvPr>
        </p:nvSpPr>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5"/>
          </p:nvPr>
        </p:nvSpPr>
        <p:spPr/>
        <p:txBody>
          <a:bodyPr/>
          <a:lstStyle/>
          <a:p>
            <a:fld id="{8130A704-F5CE-4A34-9D46-C245EEB50394}" type="datetimeFigureOut">
              <a:rPr lang="en-US" smtClean="0"/>
              <a:t>2/4/2021</a:t>
            </a:fld>
            <a:endParaRPr lang="en-US"/>
          </a:p>
        </p:txBody>
      </p:sp>
      <p:sp>
        <p:nvSpPr>
          <p:cNvPr id="8" name="Footer Placeholder 7"/>
          <p:cNvSpPr>
            <a:spLocks noGrp="1"/>
          </p:cNvSpPr>
          <p:nvPr>
            <p:ph type="ftr" sz="quarter" idx="6"/>
          </p:nvPr>
        </p:nvSpPr>
        <p:spPr/>
        <p:txBody>
          <a:bodyPr/>
          <a:lstStyle/>
          <a:p>
            <a:endParaRPr lang="en-US"/>
          </a:p>
        </p:txBody>
      </p:sp>
      <p:sp>
        <p:nvSpPr>
          <p:cNvPr id="9" name="Slide Number Placeholder 8"/>
          <p:cNvSpPr>
            <a:spLocks noGrp="1"/>
          </p:cNvSpPr>
          <p:nvPr>
            <p:ph type="sldNum" sz="quarter" idx="7"/>
          </p:nvPr>
        </p:nvSpPr>
        <p:spPr/>
        <p:txBody>
          <a:bodyPr/>
          <a:lstStyle/>
          <a:p>
            <a:fld id="{93AE1883-0942-4AA3-9DB2-9C7C3A0314B1}" type="slidenum">
              <a:rPr lang="en-US" smtClean="0"/>
              <a:t>‹#›</a:t>
            </a:fld>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
          </p:nvPr>
        </p:nvSpPr>
        <p:spPr/>
        <p:txBody>
          <a:bodyPr/>
          <a:lstStyle/>
          <a:p>
            <a:fld id="{5FC893B0-FD0F-4360-B5C8-7B0D4180E14D}" type="datetimeFigureOut">
              <a:rPr lang="en-US" smtClean="0"/>
              <a:t>2/4/2021</a:t>
            </a:fld>
            <a:endParaRPr lang="en-US"/>
          </a:p>
        </p:txBody>
      </p:sp>
      <p:sp>
        <p:nvSpPr>
          <p:cNvPr id="4" name="Footer Placeholder 3"/>
          <p:cNvSpPr>
            <a:spLocks noGrp="1"/>
          </p:cNvSpPr>
          <p:nvPr>
            <p:ph type="ftr" sz="quarter" idx="2"/>
          </p:nvPr>
        </p:nvSpPr>
        <p:spPr/>
        <p:txBody>
          <a:bodyPr/>
          <a:lstStyle/>
          <a:p>
            <a:endParaRPr lang="en-US"/>
          </a:p>
        </p:txBody>
      </p:sp>
      <p:sp>
        <p:nvSpPr>
          <p:cNvPr id="5" name="Slide Number Placeholder 4"/>
          <p:cNvSpPr>
            <a:spLocks noGrp="1"/>
          </p:cNvSpPr>
          <p:nvPr>
            <p:ph type="sldNum" sz="quarter" idx="3"/>
          </p:nvPr>
        </p:nvSpPr>
        <p:spPr/>
        <p:txBody>
          <a:bodyPr/>
          <a:lstStyle/>
          <a:p>
            <a:fld id="{93AE1883-0942-4AA3-9DB2-9C7C3A0314B1}" type="slidenum">
              <a:rPr lang="en-US" smtClean="0"/>
              <a:t>‹#›</a:t>
            </a:fld>
            <a:endParaRPr 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p:nvPr>
        </p:nvSpPr>
        <p:spPr/>
        <p:txBody>
          <a:bodyPr/>
          <a:lstStyle/>
          <a:p>
            <a:fld id="{AC81EB7B-3A71-42DA-BC73-3097EC94B5DB}" type="datetimeFigureOut">
              <a:rPr lang="en-US" smtClean="0"/>
              <a:t>2/4/2021</a:t>
            </a:fld>
            <a:endParaRPr lang="en-US"/>
          </a:p>
        </p:txBody>
      </p:sp>
      <p:sp>
        <p:nvSpPr>
          <p:cNvPr id="3" name="Footer Placeholder 2"/>
          <p:cNvSpPr>
            <a:spLocks noGrp="1"/>
          </p:cNvSpPr>
          <p:nvPr>
            <p:ph type="ftr" sz="quarter" idx="1"/>
          </p:nvPr>
        </p:nvSpPr>
        <p:spPr/>
        <p:txBody>
          <a:bodyPr/>
          <a:lstStyle/>
          <a:p>
            <a:endParaRPr lang="en-US"/>
          </a:p>
        </p:txBody>
      </p:sp>
      <p:sp>
        <p:nvSpPr>
          <p:cNvPr id="4" name="Slide Number Placeholder 3"/>
          <p:cNvSpPr>
            <a:spLocks noGrp="1"/>
          </p:cNvSpPr>
          <p:nvPr>
            <p:ph type="sldNum" sz="quarter" idx="2"/>
          </p:nvPr>
        </p:nvSpPr>
        <p:spPr/>
        <p:txBody>
          <a:bodyPr/>
          <a:lstStyle/>
          <a:p>
            <a:fld id="{93AE1883-0942-4AA3-9DB2-9C7C3A0314B1}" type="slidenum">
              <a:rPr lang="en-US" smtClean="0"/>
              <a:t>‹#›</a:t>
            </a:fld>
            <a:endParaRPr 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a:t>Click to edit Master text styles</a:t>
            </a:r>
          </a:p>
        </p:txBody>
      </p:sp>
      <p:sp>
        <p:nvSpPr>
          <p:cNvPr id="5" name="Date Placeholder 4"/>
          <p:cNvSpPr>
            <a:spLocks noGrp="1"/>
          </p:cNvSpPr>
          <p:nvPr>
            <p:ph type="dt" sz="half" idx="3"/>
          </p:nvPr>
        </p:nvSpPr>
        <p:spPr/>
        <p:txBody>
          <a:bodyPr/>
          <a:lstStyle/>
          <a:p>
            <a:fld id="{19BD74F8-8BA9-49D8-A8DE-B587E7D6E8FB}" type="datetimeFigureOut">
              <a:rPr lang="en-US" smtClean="0"/>
              <a:t>2/4/2021</a:t>
            </a:fld>
            <a:endParaRPr lang="en-US"/>
          </a:p>
        </p:txBody>
      </p:sp>
      <p:sp>
        <p:nvSpPr>
          <p:cNvPr id="6" name="Footer Placeholder 5"/>
          <p:cNvSpPr>
            <a:spLocks noGrp="1"/>
          </p:cNvSpPr>
          <p:nvPr>
            <p:ph type="ftr" sz="quarter" idx="4"/>
          </p:nvPr>
        </p:nvSpPr>
        <p:spPr/>
        <p:txBody>
          <a:bodyPr/>
          <a:lstStyle/>
          <a:p>
            <a:endParaRPr lang="en-US"/>
          </a:p>
        </p:txBody>
      </p:sp>
      <p:sp>
        <p:nvSpPr>
          <p:cNvPr id="7" name="Slide Number Placeholder 6"/>
          <p:cNvSpPr>
            <a:spLocks noGrp="1"/>
          </p:cNvSpPr>
          <p:nvPr>
            <p:ph type="sldNum" sz="quarter" idx="5"/>
          </p:nvPr>
        </p:nvSpPr>
        <p:spPr/>
        <p:txBody>
          <a:bodyPr/>
          <a:lstStyle/>
          <a:p>
            <a:fld id="{93AE1883-0942-4AA3-9DB2-9C7C3A0314B1}" type="slidenum">
              <a:rPr lang="en-US" smtClean="0"/>
              <a:t>‹#›</a:t>
            </a:fld>
            <a:endParaRPr 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a:t>Click to edit Master text styles</a:t>
            </a:r>
          </a:p>
        </p:txBody>
      </p:sp>
      <p:sp>
        <p:nvSpPr>
          <p:cNvPr id="5" name="Date Placeholder 4"/>
          <p:cNvSpPr>
            <a:spLocks noGrp="1"/>
          </p:cNvSpPr>
          <p:nvPr>
            <p:ph type="dt" sz="half" idx="3"/>
          </p:nvPr>
        </p:nvSpPr>
        <p:spPr/>
        <p:txBody>
          <a:bodyPr/>
          <a:lstStyle/>
          <a:p>
            <a:fld id="{36E76817-BD86-432F-AD68-D0E9D48D6D32}" type="datetimeFigureOut">
              <a:rPr lang="en-US" smtClean="0"/>
              <a:t>2/4/2021</a:t>
            </a:fld>
            <a:endParaRPr lang="en-US"/>
          </a:p>
        </p:txBody>
      </p:sp>
      <p:sp>
        <p:nvSpPr>
          <p:cNvPr id="6" name="Footer Placeholder 5"/>
          <p:cNvSpPr>
            <a:spLocks noGrp="1"/>
          </p:cNvSpPr>
          <p:nvPr>
            <p:ph type="ftr" sz="quarter" idx="4"/>
          </p:nvPr>
        </p:nvSpPr>
        <p:spPr/>
        <p:txBody>
          <a:bodyPr/>
          <a:lstStyle/>
          <a:p>
            <a:endParaRPr lang="en-US"/>
          </a:p>
        </p:txBody>
      </p:sp>
      <p:sp>
        <p:nvSpPr>
          <p:cNvPr id="7" name="Slide Number Placeholder 6"/>
          <p:cNvSpPr>
            <a:spLocks noGrp="1"/>
          </p:cNvSpPr>
          <p:nvPr>
            <p:ph type="sldNum" sz="quarter" idx="5"/>
          </p:nvPr>
        </p:nvSpPr>
        <p:spPr/>
        <p:txBody>
          <a:bodyPr/>
          <a:lstStyle/>
          <a:p>
            <a:fld id="{93AE1883-0942-4AA3-9DB2-9C7C3A0314B1}" type="slidenum">
              <a:rPr lang="en-US" smtClean="0"/>
              <a:t>‹#›</a:t>
            </a:fld>
            <a:endParaRPr 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8FD0B7A-F5DD-4F40-B4CB-3B2C354B893A}" type="datetimeFigureOut">
              <a:rPr lang="en-US" smtClean="0"/>
              <a:t>2/4/2021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AE1883-0942-4AA3-9DB2-9C7C3A0314B1}"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A3E7515-FB0F-49DE-AB36-09C42F7E7489}" type="datetimeFigureOut">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04.02.2021</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311D9A40-0DA0-4CFA-8685-C506D2D01BF5}" type="slidenum">
              <a:rPr kumimoji="0" lang="ru-R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0469072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hyperlink" Target="http://www.statista.com/statistics/1058068/russia-forecasted-poverty-rate" TargetMode="External"/><Relationship Id="rId2" Type="http://schemas.openxmlformats.org/officeDocument/2006/relationships/chart" Target="../charts/chart5.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hyperlink" Target="http://www.statista.com/statistics/1104551/coronavirus-effect-segments-forecast-to-growth-russia" TargetMode="External"/><Relationship Id="rId2" Type="http://schemas.openxmlformats.org/officeDocument/2006/relationships/chart" Target="../charts/chart6.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hyperlink" Target="http://www.statista.com/statistics/1106280/russia-bank-revenue-loss-due-to-covid-19" TargetMode="External"/><Relationship Id="rId2" Type="http://schemas.openxmlformats.org/officeDocument/2006/relationships/chart" Target="../charts/chart7.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hyperlink" Target="http://www.statista.com/statistics/1140716/russia-forecasted-e-commerce-market-worth-under-covid-19-scenario" TargetMode="External"/><Relationship Id="rId2" Type="http://schemas.openxmlformats.org/officeDocument/2006/relationships/chart" Target="../charts/chart8.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hyperlink" Target="http://www.statista.com/statistics/1176136/catering-turnover-in-russia" TargetMode="External"/><Relationship Id="rId2" Type="http://schemas.openxmlformats.org/officeDocument/2006/relationships/chart" Target="../charts/chart9.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hyperlink" Target="http://www.statista.com/statistics/1122055/forecasted-advertising-market-growth-by-medium-russia" TargetMode="External"/><Relationship Id="rId2" Type="http://schemas.openxmlformats.org/officeDocument/2006/relationships/chart" Target="../charts/chart10.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hyperlink" Target="http://www.statista.com/statistics/1122055/forecasted-advertising-market-growth-by-medium-russia" TargetMode="External"/><Relationship Id="rId2" Type="http://schemas.openxmlformats.org/officeDocument/2006/relationships/chart" Target="../charts/chart11.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hyperlink" Target="http://www.statista.com/statistics/1122055/forecasted-advertising-market-growth-by-medium-russia" TargetMode="Externa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hyperlink" Target="http://www.statista.com/statistics/1122055/forecasted-advertising-market-growth-by-medium-russia" TargetMode="Externa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hyperlink" Target="https://sibsutis.ru/en/"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emf"/><Relationship Id="rId1" Type="http://schemas.openxmlformats.org/officeDocument/2006/relationships/slideLayout" Target="../slideLayouts/slideLayout7.xml"/><Relationship Id="rId5" Type="http://schemas.openxmlformats.org/officeDocument/2006/relationships/image" Target="../media/image5.jpg"/><Relationship Id="rId4" Type="http://schemas.openxmlformats.org/officeDocument/2006/relationships/hyperlink" Target="mailto:dak@sibguti.ru"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hyperlink" Target="http://www.statista.com/statistics/1182083/russia-covid-19-anti-crisis-spending-by-sector" TargetMode="External"/><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hyperlink" Target="http://www.statista.com/statistics/1102674/coronavirus-effect-on-russian-gdp-growth-by-scenario" TargetMode="External"/><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hyperlink" Target="http://www.statista.com/statistics/1183172/growth-forecast-by-industry-in-russia" TargetMode="External"/><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hyperlink" Target="http://www.statista.com/statistics/1033037/russia-unemployment-rate-by-region" TargetMode="External"/><Relationship Id="rId2" Type="http://schemas.openxmlformats.org/officeDocument/2006/relationships/chart" Target="../charts/chart3.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hyperlink" Target="http://www.statista.com/statistics/1182059/covid-19-impact-on-poverty-by-household-type" TargetMode="External"/><Relationship Id="rId2" Type="http://schemas.openxmlformats.org/officeDocument/2006/relationships/chart" Target="../charts/chart4.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Прямоугольник 22">
            <a:extLst>
              <a:ext uri="{FF2B5EF4-FFF2-40B4-BE49-F238E27FC236}">
                <a16:creationId xmlns:a16="http://schemas.microsoft.com/office/drawing/2014/main" id="{51E69583-403F-497E-AB2A-6F37CC15ABB0}"/>
              </a:ext>
            </a:extLst>
          </p:cNvPr>
          <p:cNvSpPr/>
          <p:nvPr/>
        </p:nvSpPr>
        <p:spPr>
          <a:xfrm>
            <a:off x="0" y="7434"/>
            <a:ext cx="12191999" cy="6850566"/>
          </a:xfrm>
          <a:prstGeom prst="rect">
            <a:avLst/>
          </a:prstGeom>
          <a:solidFill>
            <a:srgbClr val="00458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Прямоугольник 19">
            <a:extLst>
              <a:ext uri="{FF2B5EF4-FFF2-40B4-BE49-F238E27FC236}">
                <a16:creationId xmlns:a16="http://schemas.microsoft.com/office/drawing/2014/main" id="{60C8FDE2-8D69-4B57-93C8-9DBBB978A578}"/>
              </a:ext>
            </a:extLst>
          </p:cNvPr>
          <p:cNvSpPr/>
          <p:nvPr/>
        </p:nvSpPr>
        <p:spPr>
          <a:xfrm>
            <a:off x="1205333" y="4381501"/>
            <a:ext cx="3321620" cy="1737198"/>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Прямоугольник 21">
            <a:extLst>
              <a:ext uri="{FF2B5EF4-FFF2-40B4-BE49-F238E27FC236}">
                <a16:creationId xmlns:a16="http://schemas.microsoft.com/office/drawing/2014/main" id="{CBAB5B58-D96C-46D6-80D2-344F99BBC81D}"/>
              </a:ext>
            </a:extLst>
          </p:cNvPr>
          <p:cNvSpPr/>
          <p:nvPr/>
        </p:nvSpPr>
        <p:spPr>
          <a:xfrm>
            <a:off x="1682456" y="3904456"/>
            <a:ext cx="100013" cy="2595563"/>
          </a:xfrm>
          <a:prstGeom prst="rect">
            <a:avLst/>
          </a:prstGeom>
          <a:solidFill>
            <a:srgbClr val="6600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Прямоугольник 25">
            <a:extLst>
              <a:ext uri="{FF2B5EF4-FFF2-40B4-BE49-F238E27FC236}">
                <a16:creationId xmlns:a16="http://schemas.microsoft.com/office/drawing/2014/main" id="{60C8FDE2-8D69-4B57-93C8-9DBBB978A578}"/>
              </a:ext>
            </a:extLst>
          </p:cNvPr>
          <p:cNvSpPr/>
          <p:nvPr/>
        </p:nvSpPr>
        <p:spPr>
          <a:xfrm>
            <a:off x="8585396" y="4381501"/>
            <a:ext cx="3613660" cy="1737198"/>
          </a:xfrm>
          <a:prstGeom prst="rect">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Прямоугольник 26">
            <a:extLst>
              <a:ext uri="{FF2B5EF4-FFF2-40B4-BE49-F238E27FC236}">
                <a16:creationId xmlns:a16="http://schemas.microsoft.com/office/drawing/2014/main" id="{60C8FDE2-8D69-4B57-93C8-9DBBB978A578}"/>
              </a:ext>
            </a:extLst>
          </p:cNvPr>
          <p:cNvSpPr/>
          <p:nvPr/>
        </p:nvSpPr>
        <p:spPr>
          <a:xfrm>
            <a:off x="0" y="4381501"/>
            <a:ext cx="993776" cy="1737198"/>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Прямоугольник 23">
            <a:extLst>
              <a:ext uri="{FF2B5EF4-FFF2-40B4-BE49-F238E27FC236}">
                <a16:creationId xmlns:a16="http://schemas.microsoft.com/office/drawing/2014/main" id="{51E69583-403F-497E-AB2A-6F37CC15ABB0}"/>
              </a:ext>
            </a:extLst>
          </p:cNvPr>
          <p:cNvSpPr/>
          <p:nvPr/>
        </p:nvSpPr>
        <p:spPr>
          <a:xfrm>
            <a:off x="2154651" y="3261247"/>
            <a:ext cx="1337447" cy="1336619"/>
          </a:xfrm>
          <a:prstGeom prst="rect">
            <a:avLst/>
          </a:prstGeom>
          <a:solidFill>
            <a:srgbClr val="92D050">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Прямоугольник 27">
            <a:extLst>
              <a:ext uri="{FF2B5EF4-FFF2-40B4-BE49-F238E27FC236}">
                <a16:creationId xmlns:a16="http://schemas.microsoft.com/office/drawing/2014/main" id="{51E69583-403F-497E-AB2A-6F37CC15ABB0}"/>
              </a:ext>
            </a:extLst>
          </p:cNvPr>
          <p:cNvSpPr/>
          <p:nvPr/>
        </p:nvSpPr>
        <p:spPr>
          <a:xfrm>
            <a:off x="3928193" y="5151730"/>
            <a:ext cx="1337447" cy="1336619"/>
          </a:xfrm>
          <a:prstGeom prst="rect">
            <a:avLst/>
          </a:prstGeom>
          <a:solidFill>
            <a:srgbClr val="6600CC">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Прямоугольник 29">
            <a:extLst>
              <a:ext uri="{FF2B5EF4-FFF2-40B4-BE49-F238E27FC236}">
                <a16:creationId xmlns:a16="http://schemas.microsoft.com/office/drawing/2014/main" id="{51E69583-403F-497E-AB2A-6F37CC15ABB0}"/>
              </a:ext>
            </a:extLst>
          </p:cNvPr>
          <p:cNvSpPr/>
          <p:nvPr/>
        </p:nvSpPr>
        <p:spPr>
          <a:xfrm>
            <a:off x="2787954" y="4850382"/>
            <a:ext cx="704144" cy="703708"/>
          </a:xfrm>
          <a:prstGeom prst="rect">
            <a:avLst/>
          </a:prstGeom>
          <a:solidFill>
            <a:schemeClr val="accent4">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Прямоугольник 32">
            <a:extLst>
              <a:ext uri="{FF2B5EF4-FFF2-40B4-BE49-F238E27FC236}">
                <a16:creationId xmlns:a16="http://schemas.microsoft.com/office/drawing/2014/main" id="{51E69583-403F-497E-AB2A-6F37CC15ABB0}"/>
              </a:ext>
            </a:extLst>
          </p:cNvPr>
          <p:cNvSpPr/>
          <p:nvPr/>
        </p:nvSpPr>
        <p:spPr>
          <a:xfrm>
            <a:off x="2787954" y="1555265"/>
            <a:ext cx="704144" cy="703708"/>
          </a:xfrm>
          <a:prstGeom prst="rect">
            <a:avLst/>
          </a:prstGeom>
          <a:solidFill>
            <a:srgbClr val="6600CC">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34" name="Рисунок 3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28321" y="2389556"/>
            <a:ext cx="3845685" cy="1802665"/>
          </a:xfrm>
          <a:prstGeom prst="rect">
            <a:avLst/>
          </a:prstGeom>
        </p:spPr>
      </p:pic>
    </p:spTree>
    <p:extLst>
      <p:ext uri="{BB962C8B-B14F-4D97-AF65-F5344CB8AC3E}">
        <p14:creationId xmlns:p14="http://schemas.microsoft.com/office/powerpoint/2010/main" val="18526950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ew shape"/>
          <p:cNvSpPr/>
          <p:nvPr/>
        </p:nvSpPr>
        <p:spPr>
          <a:xfrm>
            <a:off x="8362800" y="6440400"/>
            <a:ext cx="2473200" cy="248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b">
            <a:normAutofit/>
          </a:bodyPr>
          <a:lstStyle/>
          <a:p>
            <a:pPr algn="r">
              <a:lnSpc>
                <a:spcPct val="100000"/>
              </a:lnSpc>
              <a:spcAft>
                <a:spcPct val="20000"/>
              </a:spcAft>
            </a:pPr>
            <a:endParaRPr sz="800" dirty="0">
              <a:solidFill>
                <a:srgbClr val="555555"/>
              </a:solidFill>
              <a:latin typeface="Open Sans"/>
            </a:endParaRPr>
          </a:p>
        </p:txBody>
      </p:sp>
      <p:graphicFrame>
        <p:nvGraphicFramePr>
          <p:cNvPr id="3" name="ChartObject"/>
          <p:cNvGraphicFramePr/>
          <p:nvPr/>
        </p:nvGraphicFramePr>
        <p:xfrm>
          <a:off x="676800" y="1882800"/>
          <a:ext cx="10742400" cy="4104000"/>
        </p:xfrm>
        <a:graphic>
          <a:graphicData uri="http://schemas.openxmlformats.org/drawingml/2006/chart">
            <c:chart xmlns:c="http://schemas.openxmlformats.org/drawingml/2006/chart" xmlns:r="http://schemas.openxmlformats.org/officeDocument/2006/relationships" r:id="rId2"/>
          </a:graphicData>
        </a:graphic>
      </p:graphicFrame>
      <p:sp>
        <p:nvSpPr>
          <p:cNvPr id="4" name="New shape"/>
          <p:cNvSpPr/>
          <p:nvPr/>
        </p:nvSpPr>
        <p:spPr>
          <a:xfrm>
            <a:off x="1044000" y="5986800"/>
            <a:ext cx="8280000" cy="73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b">
            <a:normAutofit/>
          </a:bodyPr>
          <a:lstStyle/>
          <a:p>
            <a:pPr algn="l">
              <a:lnSpc>
                <a:spcPct val="100000"/>
              </a:lnSpc>
              <a:spcAft>
                <a:spcPct val="20000"/>
              </a:spcAft>
            </a:pPr>
            <a:r>
              <a:rPr sz="800" dirty="0">
                <a:solidFill>
                  <a:srgbClr val="555555"/>
                </a:solidFill>
                <a:latin typeface="Open Sans"/>
              </a:rPr>
              <a:t>.</a:t>
            </a:r>
          </a:p>
          <a:p>
            <a:pPr algn="l"/>
            <a:r>
              <a:rPr sz="800" b="1" dirty="0">
                <a:solidFill>
                  <a:srgbClr val="555555"/>
                </a:solidFill>
                <a:latin typeface="Open Sans"/>
              </a:rPr>
              <a:t>Source(s): </a:t>
            </a:r>
            <a:r>
              <a:rPr sz="800" dirty="0">
                <a:solidFill>
                  <a:srgbClr val="555555"/>
                </a:solidFill>
                <a:latin typeface="Open Sans"/>
              </a:rPr>
              <a:t>World Bank; Russian Federal State Statistics Service; </a:t>
            </a:r>
            <a:r>
              <a:rPr sz="800" dirty="0">
                <a:solidFill>
                  <a:srgbClr val="555555"/>
                </a:solidFill>
                <a:latin typeface="Open Sans"/>
                <a:hlinkClick r:id="rId3">
                  <a:extLst>
                    <a:ext uri="{A12FA001-AC4F-418D-AE19-62706E023703}">
                      <ahyp:hlinkClr xmlns:ahyp="http://schemas.microsoft.com/office/drawing/2018/hyperlinkcolor" val="tx"/>
                    </a:ext>
                  </a:extLst>
                </a:hlinkClick>
              </a:rPr>
              <a:t>ID 1058068</a:t>
            </a:r>
          </a:p>
        </p:txBody>
      </p:sp>
      <p:sp>
        <p:nvSpPr>
          <p:cNvPr id="5" name="New shape"/>
          <p:cNvSpPr/>
          <p:nvPr/>
        </p:nvSpPr>
        <p:spPr>
          <a:xfrm>
            <a:off x="637200" y="6494400"/>
            <a:ext cx="457200" cy="248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t"/>
          <a:lstStyle/>
          <a:p>
            <a:pPr algn="ctr">
              <a:spcAft>
                <a:spcPct val="20000"/>
              </a:spcAft>
            </a:pPr>
            <a:r>
              <a:rPr sz="1000">
                <a:solidFill>
                  <a:srgbClr val="FFFFFF"/>
                </a:solidFill>
                <a:latin typeface="Open Sans"/>
              </a:rPr>
              <a:t>28</a:t>
            </a:r>
          </a:p>
        </p:txBody>
      </p:sp>
      <p:sp>
        <p:nvSpPr>
          <p:cNvPr id="6" name="New shape"/>
          <p:cNvSpPr/>
          <p:nvPr/>
        </p:nvSpPr>
        <p:spPr>
          <a:xfrm>
            <a:off x="676800" y="630000"/>
            <a:ext cx="10836000" cy="586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b">
            <a:normAutofit fontScale="90000"/>
          </a:bodyPr>
          <a:lstStyle/>
          <a:p>
            <a:pPr algn="l">
              <a:lnSpc>
                <a:spcPct val="100000"/>
              </a:lnSpc>
              <a:spcAft>
                <a:spcPct val="20000"/>
              </a:spcAft>
            </a:pPr>
            <a:r>
              <a:rPr sz="3200" dirty="0">
                <a:solidFill>
                  <a:srgbClr val="3810E0"/>
                </a:solidFill>
                <a:latin typeface="Open Sans Light"/>
              </a:rPr>
              <a:t>Poverty rate in Russia from 2017 to 2019 with a forecast till 2022</a:t>
            </a:r>
          </a:p>
        </p:txBody>
      </p:sp>
      <p:sp>
        <p:nvSpPr>
          <p:cNvPr id="7" name="New shape"/>
          <p:cNvSpPr/>
          <p:nvPr/>
        </p:nvSpPr>
        <p:spPr>
          <a:xfrm>
            <a:off x="676800" y="1231200"/>
            <a:ext cx="10836000" cy="327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t">
            <a:normAutofit fontScale="97500" lnSpcReduction="10000"/>
          </a:bodyPr>
          <a:lstStyle/>
          <a:p>
            <a:pPr algn="l">
              <a:lnSpc>
                <a:spcPct val="100000"/>
              </a:lnSpc>
              <a:spcAft>
                <a:spcPct val="20000"/>
              </a:spcAft>
            </a:pPr>
            <a:r>
              <a:rPr sz="1600">
                <a:solidFill>
                  <a:srgbClr val="919191"/>
                </a:solidFill>
                <a:latin typeface="Open Sans"/>
              </a:rPr>
              <a:t>Projected poverty rate amid COVID-19 in Russia 2017-2022</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Object"/>
          <p:cNvGraphicFramePr/>
          <p:nvPr/>
        </p:nvGraphicFramePr>
        <p:xfrm>
          <a:off x="676800" y="2098700"/>
          <a:ext cx="10742400" cy="3888100"/>
        </p:xfrm>
        <a:graphic>
          <a:graphicData uri="http://schemas.openxmlformats.org/drawingml/2006/chart">
            <c:chart xmlns:c="http://schemas.openxmlformats.org/drawingml/2006/chart" xmlns:r="http://schemas.openxmlformats.org/officeDocument/2006/relationships" r:id="rId2"/>
          </a:graphicData>
        </a:graphic>
      </p:graphicFrame>
      <p:sp>
        <p:nvSpPr>
          <p:cNvPr id="4" name="New shape"/>
          <p:cNvSpPr/>
          <p:nvPr/>
        </p:nvSpPr>
        <p:spPr>
          <a:xfrm>
            <a:off x="5038350" y="1882800"/>
            <a:ext cx="2019300" cy="2159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170" tIns="46990" rIns="90170" bIns="46990" rtlCol="0" anchor="t"/>
          <a:lstStyle/>
          <a:p>
            <a:pPr algn="ctr">
              <a:spcAft>
                <a:spcPct val="20000"/>
              </a:spcAft>
            </a:pPr>
            <a:r>
              <a:rPr sz="1000">
                <a:solidFill>
                  <a:srgbClr val="0F283E"/>
                </a:solidFill>
                <a:latin typeface="Open Sans Light"/>
              </a:rPr>
              <a:t>Segment growth rate</a:t>
            </a:r>
          </a:p>
        </p:txBody>
      </p:sp>
      <p:sp>
        <p:nvSpPr>
          <p:cNvPr id="5" name="New shape"/>
          <p:cNvSpPr/>
          <p:nvPr/>
        </p:nvSpPr>
        <p:spPr>
          <a:xfrm>
            <a:off x="1044000" y="5986800"/>
            <a:ext cx="8280000" cy="73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b">
            <a:normAutofit/>
          </a:bodyPr>
          <a:lstStyle/>
          <a:p>
            <a:pPr algn="l"/>
            <a:r>
              <a:rPr sz="800" b="1" dirty="0">
                <a:solidFill>
                  <a:srgbClr val="555555"/>
                </a:solidFill>
                <a:latin typeface="Open Sans"/>
              </a:rPr>
              <a:t>Source(s): </a:t>
            </a:r>
            <a:r>
              <a:rPr sz="800" dirty="0" err="1">
                <a:solidFill>
                  <a:srgbClr val="555555"/>
                </a:solidFill>
                <a:latin typeface="Open Sans"/>
              </a:rPr>
              <a:t>Sostav</a:t>
            </a:r>
            <a:r>
              <a:rPr sz="800" dirty="0">
                <a:solidFill>
                  <a:srgbClr val="555555"/>
                </a:solidFill>
                <a:latin typeface="Open Sans"/>
              </a:rPr>
              <a:t>; </a:t>
            </a:r>
            <a:r>
              <a:rPr sz="800" dirty="0" err="1">
                <a:solidFill>
                  <a:srgbClr val="555555"/>
                </a:solidFill>
                <a:latin typeface="Open Sans"/>
              </a:rPr>
              <a:t>Cityads</a:t>
            </a:r>
            <a:r>
              <a:rPr sz="800" dirty="0">
                <a:solidFill>
                  <a:srgbClr val="555555"/>
                </a:solidFill>
                <a:latin typeface="Open Sans"/>
              </a:rPr>
              <a:t> Media</a:t>
            </a:r>
            <a:endParaRPr sz="800" dirty="0">
              <a:solidFill>
                <a:srgbClr val="555555"/>
              </a:solidFill>
              <a:latin typeface="Open Sans"/>
              <a:hlinkClick r:id="rId3">
                <a:extLst>
                  <a:ext uri="{A12FA001-AC4F-418D-AE19-62706E023703}">
                    <ahyp:hlinkClr xmlns:ahyp="http://schemas.microsoft.com/office/drawing/2018/hyperlinkcolor" val="tx"/>
                  </a:ext>
                </a:extLst>
              </a:hlinkClick>
            </a:endParaRPr>
          </a:p>
        </p:txBody>
      </p:sp>
      <p:sp>
        <p:nvSpPr>
          <p:cNvPr id="6" name="New shape"/>
          <p:cNvSpPr/>
          <p:nvPr/>
        </p:nvSpPr>
        <p:spPr>
          <a:xfrm>
            <a:off x="637200" y="6494400"/>
            <a:ext cx="457200" cy="248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t"/>
          <a:lstStyle/>
          <a:p>
            <a:pPr algn="ctr">
              <a:spcAft>
                <a:spcPct val="20000"/>
              </a:spcAft>
            </a:pPr>
            <a:r>
              <a:rPr sz="1000">
                <a:solidFill>
                  <a:srgbClr val="FFFFFF"/>
                </a:solidFill>
                <a:latin typeface="Open Sans"/>
              </a:rPr>
              <a:t>30</a:t>
            </a:r>
          </a:p>
        </p:txBody>
      </p:sp>
      <p:sp>
        <p:nvSpPr>
          <p:cNvPr id="7" name="New shape"/>
          <p:cNvSpPr/>
          <p:nvPr/>
        </p:nvSpPr>
        <p:spPr>
          <a:xfrm>
            <a:off x="676800" y="630000"/>
            <a:ext cx="10836000" cy="586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b">
            <a:normAutofit fontScale="60000" lnSpcReduction="20000"/>
          </a:bodyPr>
          <a:lstStyle/>
          <a:p>
            <a:pPr algn="l">
              <a:lnSpc>
                <a:spcPct val="100000"/>
              </a:lnSpc>
              <a:spcAft>
                <a:spcPct val="20000"/>
              </a:spcAft>
            </a:pPr>
            <a:r>
              <a:rPr sz="3200" dirty="0">
                <a:solidFill>
                  <a:srgbClr val="3810E0"/>
                </a:solidFill>
                <a:latin typeface="Open Sans Light"/>
              </a:rPr>
              <a:t>Foreca</a:t>
            </a:r>
            <a:r>
              <a:rPr lang="en-US" sz="3200" dirty="0">
                <a:solidFill>
                  <a:srgbClr val="3810E0"/>
                </a:solidFill>
                <a:latin typeface="Open Sans Light"/>
              </a:rPr>
              <a:t>st </a:t>
            </a:r>
            <a:r>
              <a:rPr sz="3200" dirty="0">
                <a:solidFill>
                  <a:srgbClr val="3810E0"/>
                </a:solidFill>
                <a:latin typeface="Open Sans Light"/>
              </a:rPr>
              <a:t>growth rate of business segments due to the coronavirus (COVID-19) in Russia in 202</a:t>
            </a:r>
            <a:r>
              <a:rPr lang="en-US" sz="3200" dirty="0">
                <a:solidFill>
                  <a:srgbClr val="3810E0"/>
                </a:solidFill>
                <a:latin typeface="Open Sans Light"/>
              </a:rPr>
              <a:t>1</a:t>
            </a:r>
            <a:endParaRPr sz="3200" dirty="0">
              <a:solidFill>
                <a:srgbClr val="3810E0"/>
              </a:solidFill>
              <a:latin typeface="Open Sans Light"/>
            </a:endParaRPr>
          </a:p>
        </p:txBody>
      </p:sp>
      <p:sp>
        <p:nvSpPr>
          <p:cNvPr id="8" name="New shape"/>
          <p:cNvSpPr/>
          <p:nvPr/>
        </p:nvSpPr>
        <p:spPr>
          <a:xfrm>
            <a:off x="676800" y="1231200"/>
            <a:ext cx="10836000" cy="327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t">
            <a:normAutofit fontScale="97500" lnSpcReduction="10000"/>
          </a:bodyPr>
          <a:lstStyle/>
          <a:p>
            <a:pPr algn="l">
              <a:lnSpc>
                <a:spcPct val="100000"/>
              </a:lnSpc>
              <a:spcAft>
                <a:spcPct val="20000"/>
              </a:spcAft>
            </a:pPr>
            <a:r>
              <a:rPr sz="1600">
                <a:solidFill>
                  <a:srgbClr val="919191"/>
                </a:solidFill>
                <a:latin typeface="Open Sans"/>
              </a:rPr>
              <a:t>Business segments forecast to growth due to COVID-19 Russia 2020</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ew shape"/>
          <p:cNvSpPr/>
          <p:nvPr/>
        </p:nvSpPr>
        <p:spPr>
          <a:xfrm>
            <a:off x="8362800" y="6440400"/>
            <a:ext cx="2473200" cy="248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b">
            <a:normAutofit/>
          </a:bodyPr>
          <a:lstStyle/>
          <a:p>
            <a:pPr algn="r">
              <a:lnSpc>
                <a:spcPct val="100000"/>
              </a:lnSpc>
              <a:spcAft>
                <a:spcPct val="20000"/>
              </a:spcAft>
            </a:pPr>
            <a:endParaRPr sz="800" dirty="0">
              <a:solidFill>
                <a:srgbClr val="555555"/>
              </a:solidFill>
              <a:latin typeface="Open Sans"/>
            </a:endParaRPr>
          </a:p>
        </p:txBody>
      </p:sp>
      <p:graphicFrame>
        <p:nvGraphicFramePr>
          <p:cNvPr id="3" name="ChartObject"/>
          <p:cNvGraphicFramePr/>
          <p:nvPr/>
        </p:nvGraphicFramePr>
        <p:xfrm>
          <a:off x="676800" y="1882800"/>
          <a:ext cx="10742400" cy="4104000"/>
        </p:xfrm>
        <a:graphic>
          <a:graphicData uri="http://schemas.openxmlformats.org/drawingml/2006/chart">
            <c:chart xmlns:c="http://schemas.openxmlformats.org/drawingml/2006/chart" xmlns:r="http://schemas.openxmlformats.org/officeDocument/2006/relationships" r:id="rId2"/>
          </a:graphicData>
        </a:graphic>
      </p:graphicFrame>
      <p:sp>
        <p:nvSpPr>
          <p:cNvPr id="4" name="New shape"/>
          <p:cNvSpPr/>
          <p:nvPr/>
        </p:nvSpPr>
        <p:spPr>
          <a:xfrm>
            <a:off x="1044000" y="5986800"/>
            <a:ext cx="8280000" cy="73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b">
            <a:normAutofit/>
          </a:bodyPr>
          <a:lstStyle/>
          <a:p>
            <a:pPr algn="l"/>
            <a:r>
              <a:rPr sz="800" b="1" dirty="0">
                <a:solidFill>
                  <a:srgbClr val="555555"/>
                </a:solidFill>
                <a:latin typeface="Open Sans"/>
              </a:rPr>
              <a:t>Source(s): </a:t>
            </a:r>
            <a:r>
              <a:rPr sz="800" dirty="0">
                <a:solidFill>
                  <a:srgbClr val="555555"/>
                </a:solidFill>
                <a:latin typeface="Open Sans"/>
              </a:rPr>
              <a:t>RBC.ru; Ratings Agency</a:t>
            </a:r>
            <a:endParaRPr sz="800" dirty="0">
              <a:solidFill>
                <a:srgbClr val="555555"/>
              </a:solidFill>
              <a:latin typeface="Open Sans"/>
              <a:hlinkClick r:id="rId3">
                <a:extLst>
                  <a:ext uri="{A12FA001-AC4F-418D-AE19-62706E023703}">
                    <ahyp:hlinkClr xmlns:ahyp="http://schemas.microsoft.com/office/drawing/2018/hyperlinkcolor" val="tx"/>
                  </a:ext>
                </a:extLst>
              </a:hlinkClick>
            </a:endParaRPr>
          </a:p>
        </p:txBody>
      </p:sp>
      <p:sp>
        <p:nvSpPr>
          <p:cNvPr id="5" name="New shape"/>
          <p:cNvSpPr/>
          <p:nvPr/>
        </p:nvSpPr>
        <p:spPr>
          <a:xfrm>
            <a:off x="637200" y="6494400"/>
            <a:ext cx="457200" cy="248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t"/>
          <a:lstStyle/>
          <a:p>
            <a:pPr algn="ctr">
              <a:spcAft>
                <a:spcPct val="20000"/>
              </a:spcAft>
            </a:pPr>
            <a:r>
              <a:rPr sz="1000">
                <a:solidFill>
                  <a:srgbClr val="FFFFFF"/>
                </a:solidFill>
                <a:latin typeface="Open Sans"/>
              </a:rPr>
              <a:t>31</a:t>
            </a:r>
          </a:p>
        </p:txBody>
      </p:sp>
      <p:sp>
        <p:nvSpPr>
          <p:cNvPr id="6" name="New shape"/>
          <p:cNvSpPr/>
          <p:nvPr/>
        </p:nvSpPr>
        <p:spPr>
          <a:xfrm>
            <a:off x="676800" y="630000"/>
            <a:ext cx="10836000" cy="586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b">
            <a:normAutofit fontScale="60000" lnSpcReduction="20000"/>
          </a:bodyPr>
          <a:lstStyle/>
          <a:p>
            <a:pPr algn="l">
              <a:lnSpc>
                <a:spcPct val="100000"/>
              </a:lnSpc>
              <a:spcAft>
                <a:spcPct val="20000"/>
              </a:spcAft>
            </a:pPr>
            <a:r>
              <a:rPr sz="3200" dirty="0">
                <a:solidFill>
                  <a:srgbClr val="3810E0"/>
                </a:solidFill>
                <a:latin typeface="Open Sans Light"/>
              </a:rPr>
              <a:t>Estimated revenue/loss of the Russian banking system in the view of the coronavirus (COVID-19) in 2020 and 2021, by stress scenario* (in trillion Russian rubles)</a:t>
            </a:r>
          </a:p>
        </p:txBody>
      </p:sp>
      <p:sp>
        <p:nvSpPr>
          <p:cNvPr id="7" name="New shape"/>
          <p:cNvSpPr/>
          <p:nvPr/>
        </p:nvSpPr>
        <p:spPr>
          <a:xfrm>
            <a:off x="676800" y="1231200"/>
            <a:ext cx="10836000" cy="327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t">
            <a:normAutofit fontScale="97500" lnSpcReduction="10000"/>
          </a:bodyPr>
          <a:lstStyle/>
          <a:p>
            <a:pPr algn="l">
              <a:lnSpc>
                <a:spcPct val="100000"/>
              </a:lnSpc>
              <a:spcAft>
                <a:spcPct val="20000"/>
              </a:spcAft>
            </a:pPr>
            <a:r>
              <a:rPr sz="1600">
                <a:solidFill>
                  <a:srgbClr val="919191"/>
                </a:solidFill>
                <a:latin typeface="Open Sans"/>
              </a:rPr>
              <a:t>COVID-19 impact on bank revenue/loss in Russia 2020-2021, by scenario</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ew shape"/>
          <p:cNvSpPr/>
          <p:nvPr/>
        </p:nvSpPr>
        <p:spPr>
          <a:xfrm>
            <a:off x="8362800" y="6440400"/>
            <a:ext cx="2473200" cy="248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b">
            <a:normAutofit/>
          </a:bodyPr>
          <a:lstStyle/>
          <a:p>
            <a:pPr algn="r">
              <a:lnSpc>
                <a:spcPct val="100000"/>
              </a:lnSpc>
              <a:spcAft>
                <a:spcPct val="20000"/>
              </a:spcAft>
            </a:pPr>
            <a:endParaRPr sz="800" dirty="0">
              <a:solidFill>
                <a:srgbClr val="555555"/>
              </a:solidFill>
              <a:latin typeface="Open Sans"/>
            </a:endParaRPr>
          </a:p>
        </p:txBody>
      </p:sp>
      <p:graphicFrame>
        <p:nvGraphicFramePr>
          <p:cNvPr id="3" name="ChartObject"/>
          <p:cNvGraphicFramePr/>
          <p:nvPr/>
        </p:nvGraphicFramePr>
        <p:xfrm>
          <a:off x="676800" y="1882800"/>
          <a:ext cx="10742400" cy="4104000"/>
        </p:xfrm>
        <a:graphic>
          <a:graphicData uri="http://schemas.openxmlformats.org/drawingml/2006/chart">
            <c:chart xmlns:c="http://schemas.openxmlformats.org/drawingml/2006/chart" xmlns:r="http://schemas.openxmlformats.org/officeDocument/2006/relationships" r:id="rId2"/>
          </a:graphicData>
        </a:graphic>
      </p:graphicFrame>
      <p:sp>
        <p:nvSpPr>
          <p:cNvPr id="4" name="New shape"/>
          <p:cNvSpPr/>
          <p:nvPr/>
        </p:nvSpPr>
        <p:spPr>
          <a:xfrm>
            <a:off x="1044000" y="5986800"/>
            <a:ext cx="8280000" cy="73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b">
            <a:normAutofit/>
          </a:bodyPr>
          <a:lstStyle/>
          <a:p>
            <a:pPr algn="l"/>
            <a:r>
              <a:rPr sz="800" b="1" dirty="0">
                <a:solidFill>
                  <a:srgbClr val="555555"/>
                </a:solidFill>
                <a:latin typeface="Open Sans"/>
              </a:rPr>
              <a:t>Source(s): </a:t>
            </a:r>
            <a:r>
              <a:rPr sz="800" dirty="0">
                <a:solidFill>
                  <a:srgbClr val="555555"/>
                </a:solidFill>
                <a:latin typeface="Open Sans"/>
              </a:rPr>
              <a:t>Data Insight (RU); Ministry of Economic Development of the Russian Federation</a:t>
            </a:r>
            <a:endParaRPr sz="800" dirty="0">
              <a:solidFill>
                <a:srgbClr val="555555"/>
              </a:solidFill>
              <a:latin typeface="Open Sans"/>
              <a:hlinkClick r:id="rId3">
                <a:extLst>
                  <a:ext uri="{A12FA001-AC4F-418D-AE19-62706E023703}">
                    <ahyp:hlinkClr xmlns:ahyp="http://schemas.microsoft.com/office/drawing/2018/hyperlinkcolor" val="tx"/>
                  </a:ext>
                </a:extLst>
              </a:hlinkClick>
            </a:endParaRPr>
          </a:p>
        </p:txBody>
      </p:sp>
      <p:sp>
        <p:nvSpPr>
          <p:cNvPr id="5" name="New shape"/>
          <p:cNvSpPr/>
          <p:nvPr/>
        </p:nvSpPr>
        <p:spPr>
          <a:xfrm>
            <a:off x="637200" y="6494400"/>
            <a:ext cx="457200" cy="248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t"/>
          <a:lstStyle/>
          <a:p>
            <a:pPr algn="ctr">
              <a:spcAft>
                <a:spcPct val="20000"/>
              </a:spcAft>
            </a:pPr>
            <a:r>
              <a:rPr sz="1000">
                <a:solidFill>
                  <a:srgbClr val="FFFFFF"/>
                </a:solidFill>
                <a:latin typeface="Open Sans"/>
              </a:rPr>
              <a:t>32</a:t>
            </a:r>
          </a:p>
        </p:txBody>
      </p:sp>
      <p:sp>
        <p:nvSpPr>
          <p:cNvPr id="6" name="New shape"/>
          <p:cNvSpPr/>
          <p:nvPr/>
        </p:nvSpPr>
        <p:spPr>
          <a:xfrm>
            <a:off x="676800" y="630000"/>
            <a:ext cx="10836000" cy="586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b">
            <a:normAutofit fontScale="60000" lnSpcReduction="20000"/>
          </a:bodyPr>
          <a:lstStyle/>
          <a:p>
            <a:pPr algn="l">
              <a:lnSpc>
                <a:spcPct val="100000"/>
              </a:lnSpc>
              <a:spcAft>
                <a:spcPct val="20000"/>
              </a:spcAft>
            </a:pPr>
            <a:r>
              <a:rPr sz="3200" dirty="0">
                <a:solidFill>
                  <a:srgbClr val="3810E0"/>
                </a:solidFill>
                <a:latin typeface="Open Sans Light"/>
              </a:rPr>
              <a:t>Forecast e-commerce market value in Russia influenced by the coronavirus (COVID-19) pandemic from 2020 to 2024 (in trillion Russian rubles)</a:t>
            </a:r>
          </a:p>
        </p:txBody>
      </p:sp>
      <p:sp>
        <p:nvSpPr>
          <p:cNvPr id="7" name="New shape"/>
          <p:cNvSpPr/>
          <p:nvPr/>
        </p:nvSpPr>
        <p:spPr>
          <a:xfrm>
            <a:off x="676800" y="1231200"/>
            <a:ext cx="10836000" cy="327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t">
            <a:normAutofit fontScale="97500" lnSpcReduction="10000"/>
          </a:bodyPr>
          <a:lstStyle/>
          <a:p>
            <a:pPr algn="l">
              <a:lnSpc>
                <a:spcPct val="100000"/>
              </a:lnSpc>
              <a:spcAft>
                <a:spcPct val="20000"/>
              </a:spcAft>
            </a:pPr>
            <a:r>
              <a:rPr sz="1600" dirty="0">
                <a:solidFill>
                  <a:srgbClr val="919191"/>
                </a:solidFill>
                <a:latin typeface="Open Sans"/>
              </a:rPr>
              <a:t>E-commerce market value in the view of COVID-19 Russia 2020-2024</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ew shape"/>
          <p:cNvSpPr/>
          <p:nvPr/>
        </p:nvSpPr>
        <p:spPr>
          <a:xfrm>
            <a:off x="8362800" y="6440400"/>
            <a:ext cx="2473200" cy="248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b">
            <a:normAutofit/>
          </a:bodyPr>
          <a:lstStyle/>
          <a:p>
            <a:pPr algn="r">
              <a:lnSpc>
                <a:spcPct val="100000"/>
              </a:lnSpc>
              <a:spcAft>
                <a:spcPct val="20000"/>
              </a:spcAft>
            </a:pPr>
            <a:endParaRPr sz="800" dirty="0">
              <a:solidFill>
                <a:srgbClr val="555555"/>
              </a:solidFill>
              <a:latin typeface="Open Sans"/>
            </a:endParaRPr>
          </a:p>
        </p:txBody>
      </p:sp>
      <p:graphicFrame>
        <p:nvGraphicFramePr>
          <p:cNvPr id="3" name="ChartObject"/>
          <p:cNvGraphicFramePr/>
          <p:nvPr/>
        </p:nvGraphicFramePr>
        <p:xfrm>
          <a:off x="676800" y="1882800"/>
          <a:ext cx="10742400" cy="4104000"/>
        </p:xfrm>
        <a:graphic>
          <a:graphicData uri="http://schemas.openxmlformats.org/drawingml/2006/chart">
            <c:chart xmlns:c="http://schemas.openxmlformats.org/drawingml/2006/chart" xmlns:r="http://schemas.openxmlformats.org/officeDocument/2006/relationships" r:id="rId2"/>
          </a:graphicData>
        </a:graphic>
      </p:graphicFrame>
      <p:sp>
        <p:nvSpPr>
          <p:cNvPr id="4" name="New shape"/>
          <p:cNvSpPr/>
          <p:nvPr/>
        </p:nvSpPr>
        <p:spPr>
          <a:xfrm>
            <a:off x="1044000" y="5986800"/>
            <a:ext cx="8280000" cy="73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b">
            <a:normAutofit/>
          </a:bodyPr>
          <a:lstStyle/>
          <a:p>
            <a:pPr algn="l"/>
            <a:r>
              <a:rPr sz="800" b="1" dirty="0">
                <a:solidFill>
                  <a:srgbClr val="555555"/>
                </a:solidFill>
                <a:latin typeface="Open Sans"/>
              </a:rPr>
              <a:t>Source(s): </a:t>
            </a:r>
            <a:r>
              <a:rPr sz="800" dirty="0">
                <a:solidFill>
                  <a:srgbClr val="555555"/>
                </a:solidFill>
                <a:latin typeface="Open Sans"/>
              </a:rPr>
              <a:t>Russian Federal State Statistics Service</a:t>
            </a:r>
            <a:endParaRPr sz="800" dirty="0">
              <a:solidFill>
                <a:srgbClr val="555555"/>
              </a:solidFill>
              <a:latin typeface="Open Sans"/>
              <a:hlinkClick r:id="rId3">
                <a:extLst>
                  <a:ext uri="{A12FA001-AC4F-418D-AE19-62706E023703}">
                    <ahyp:hlinkClr xmlns:ahyp="http://schemas.microsoft.com/office/drawing/2018/hyperlinkcolor" val="tx"/>
                  </a:ext>
                </a:extLst>
              </a:hlinkClick>
            </a:endParaRPr>
          </a:p>
        </p:txBody>
      </p:sp>
      <p:sp>
        <p:nvSpPr>
          <p:cNvPr id="5" name="New shape"/>
          <p:cNvSpPr/>
          <p:nvPr/>
        </p:nvSpPr>
        <p:spPr>
          <a:xfrm>
            <a:off x="637200" y="6494400"/>
            <a:ext cx="457200" cy="248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t"/>
          <a:lstStyle/>
          <a:p>
            <a:pPr algn="ctr">
              <a:spcAft>
                <a:spcPct val="20000"/>
              </a:spcAft>
            </a:pPr>
            <a:r>
              <a:rPr sz="1000">
                <a:solidFill>
                  <a:srgbClr val="FFFFFF"/>
                </a:solidFill>
                <a:latin typeface="Open Sans"/>
              </a:rPr>
              <a:t>33</a:t>
            </a:r>
          </a:p>
        </p:txBody>
      </p:sp>
      <p:sp>
        <p:nvSpPr>
          <p:cNvPr id="6" name="New shape"/>
          <p:cNvSpPr/>
          <p:nvPr/>
        </p:nvSpPr>
        <p:spPr>
          <a:xfrm>
            <a:off x="676800" y="630000"/>
            <a:ext cx="10836000" cy="586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b">
            <a:normAutofit fontScale="60000" lnSpcReduction="20000"/>
          </a:bodyPr>
          <a:lstStyle/>
          <a:p>
            <a:pPr algn="l">
              <a:lnSpc>
                <a:spcPct val="100000"/>
              </a:lnSpc>
              <a:spcAft>
                <a:spcPct val="20000"/>
              </a:spcAft>
            </a:pPr>
            <a:r>
              <a:rPr sz="3200" dirty="0">
                <a:solidFill>
                  <a:srgbClr val="3810E0"/>
                </a:solidFill>
                <a:latin typeface="Open Sans Light"/>
              </a:rPr>
              <a:t>Turnover of public catering establishments in Russia from January to November 2020 (in billion Russian rubles)</a:t>
            </a:r>
          </a:p>
        </p:txBody>
      </p:sp>
      <p:sp>
        <p:nvSpPr>
          <p:cNvPr id="7" name="New shape"/>
          <p:cNvSpPr/>
          <p:nvPr/>
        </p:nvSpPr>
        <p:spPr>
          <a:xfrm>
            <a:off x="676800" y="1231200"/>
            <a:ext cx="10836000" cy="327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t">
            <a:normAutofit fontScale="97500" lnSpcReduction="10000"/>
          </a:bodyPr>
          <a:lstStyle/>
          <a:p>
            <a:pPr algn="l">
              <a:lnSpc>
                <a:spcPct val="100000"/>
              </a:lnSpc>
              <a:spcAft>
                <a:spcPct val="20000"/>
              </a:spcAft>
            </a:pPr>
            <a:r>
              <a:rPr sz="1600">
                <a:solidFill>
                  <a:srgbClr val="919191"/>
                </a:solidFill>
                <a:latin typeface="Open Sans"/>
              </a:rPr>
              <a:t>Public catering turnover in Russia monthly 2020</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ew shape"/>
          <p:cNvSpPr/>
          <p:nvPr/>
        </p:nvSpPr>
        <p:spPr>
          <a:xfrm>
            <a:off x="8362800" y="6440400"/>
            <a:ext cx="2473200" cy="248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b">
            <a:normAutofit/>
          </a:bodyPr>
          <a:lstStyle/>
          <a:p>
            <a:pPr algn="r">
              <a:lnSpc>
                <a:spcPct val="100000"/>
              </a:lnSpc>
              <a:spcAft>
                <a:spcPct val="20000"/>
              </a:spcAft>
            </a:pPr>
            <a:endParaRPr sz="800" dirty="0">
              <a:solidFill>
                <a:srgbClr val="555555"/>
              </a:solidFill>
              <a:latin typeface="Open Sans"/>
            </a:endParaRPr>
          </a:p>
        </p:txBody>
      </p:sp>
      <p:graphicFrame>
        <p:nvGraphicFramePr>
          <p:cNvPr id="3" name="ChartObject"/>
          <p:cNvGraphicFramePr/>
          <p:nvPr/>
        </p:nvGraphicFramePr>
        <p:xfrm>
          <a:off x="676800" y="1882800"/>
          <a:ext cx="10742400" cy="4104000"/>
        </p:xfrm>
        <a:graphic>
          <a:graphicData uri="http://schemas.openxmlformats.org/drawingml/2006/chart">
            <c:chart xmlns:c="http://schemas.openxmlformats.org/drawingml/2006/chart" xmlns:r="http://schemas.openxmlformats.org/officeDocument/2006/relationships" r:id="rId2"/>
          </a:graphicData>
        </a:graphic>
      </p:graphicFrame>
      <p:sp>
        <p:nvSpPr>
          <p:cNvPr id="4" name="New shape"/>
          <p:cNvSpPr/>
          <p:nvPr/>
        </p:nvSpPr>
        <p:spPr>
          <a:xfrm>
            <a:off x="1044000" y="5986800"/>
            <a:ext cx="8280000" cy="73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b">
            <a:normAutofit/>
          </a:bodyPr>
          <a:lstStyle/>
          <a:p>
            <a:pPr algn="l"/>
            <a:r>
              <a:rPr sz="800" b="1" dirty="0">
                <a:solidFill>
                  <a:srgbClr val="555555"/>
                </a:solidFill>
                <a:latin typeface="Open Sans"/>
              </a:rPr>
              <a:t>Source(s): </a:t>
            </a:r>
            <a:r>
              <a:rPr sz="800" dirty="0" err="1">
                <a:solidFill>
                  <a:srgbClr val="555555"/>
                </a:solidFill>
                <a:latin typeface="Open Sans"/>
              </a:rPr>
              <a:t>GroupM</a:t>
            </a:r>
            <a:r>
              <a:rPr sz="800" dirty="0">
                <a:solidFill>
                  <a:srgbClr val="555555"/>
                </a:solidFill>
                <a:latin typeface="Open Sans"/>
              </a:rPr>
              <a:t>; </a:t>
            </a:r>
            <a:r>
              <a:rPr sz="800" dirty="0" err="1">
                <a:solidFill>
                  <a:srgbClr val="555555"/>
                </a:solidFill>
                <a:latin typeface="Open Sans"/>
              </a:rPr>
              <a:t>Vedomosti</a:t>
            </a:r>
            <a:r>
              <a:rPr sz="800" dirty="0">
                <a:solidFill>
                  <a:srgbClr val="555555"/>
                </a:solidFill>
                <a:latin typeface="Open Sans"/>
              </a:rPr>
              <a:t>; Zenith; OMD</a:t>
            </a:r>
            <a:endParaRPr sz="800" dirty="0">
              <a:solidFill>
                <a:srgbClr val="555555"/>
              </a:solidFill>
              <a:latin typeface="Open Sans"/>
              <a:hlinkClick r:id="rId3">
                <a:extLst>
                  <a:ext uri="{A12FA001-AC4F-418D-AE19-62706E023703}">
                    <ahyp:hlinkClr xmlns:ahyp="http://schemas.microsoft.com/office/drawing/2018/hyperlinkcolor" val="tx"/>
                  </a:ext>
                </a:extLst>
              </a:hlinkClick>
            </a:endParaRPr>
          </a:p>
        </p:txBody>
      </p:sp>
      <p:sp>
        <p:nvSpPr>
          <p:cNvPr id="6" name="New shape"/>
          <p:cNvSpPr/>
          <p:nvPr/>
        </p:nvSpPr>
        <p:spPr>
          <a:xfrm>
            <a:off x="676800" y="630000"/>
            <a:ext cx="10836000" cy="586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b">
            <a:normAutofit fontScale="75000" lnSpcReduction="20000"/>
          </a:bodyPr>
          <a:lstStyle/>
          <a:p>
            <a:pPr algn="l">
              <a:lnSpc>
                <a:spcPct val="100000"/>
              </a:lnSpc>
              <a:spcAft>
                <a:spcPct val="20000"/>
              </a:spcAft>
            </a:pPr>
            <a:r>
              <a:rPr sz="3200" dirty="0">
                <a:solidFill>
                  <a:srgbClr val="0A85E6"/>
                </a:solidFill>
                <a:latin typeface="Open Sans Light"/>
              </a:rPr>
              <a:t>Forecast advertising market growth in Russia in 202</a:t>
            </a:r>
            <a:r>
              <a:rPr lang="en-US" sz="3200" dirty="0">
                <a:solidFill>
                  <a:srgbClr val="0A85E6"/>
                </a:solidFill>
                <a:latin typeface="Open Sans Light"/>
              </a:rPr>
              <a:t>1</a:t>
            </a:r>
            <a:r>
              <a:rPr sz="3200" dirty="0">
                <a:solidFill>
                  <a:srgbClr val="0A85E6"/>
                </a:solidFill>
                <a:latin typeface="Open Sans Light"/>
              </a:rPr>
              <a:t>, by medium and source</a:t>
            </a:r>
          </a:p>
        </p:txBody>
      </p:sp>
      <p:sp>
        <p:nvSpPr>
          <p:cNvPr id="7" name="New shape"/>
          <p:cNvSpPr/>
          <p:nvPr/>
        </p:nvSpPr>
        <p:spPr>
          <a:xfrm>
            <a:off x="676800" y="1231200"/>
            <a:ext cx="10836000" cy="327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t">
            <a:normAutofit fontScale="97500" lnSpcReduction="10000"/>
          </a:bodyPr>
          <a:lstStyle/>
          <a:p>
            <a:pPr algn="l">
              <a:lnSpc>
                <a:spcPct val="100000"/>
              </a:lnSpc>
              <a:spcAft>
                <a:spcPct val="20000"/>
              </a:spcAft>
            </a:pPr>
            <a:r>
              <a:rPr sz="1600" dirty="0">
                <a:solidFill>
                  <a:srgbClr val="919191"/>
                </a:solidFill>
                <a:latin typeface="Open Sans"/>
              </a:rPr>
              <a:t>Advertising growth forecast in Russia 202</a:t>
            </a:r>
            <a:r>
              <a:rPr lang="en-US" sz="1600" dirty="0">
                <a:solidFill>
                  <a:srgbClr val="919191"/>
                </a:solidFill>
                <a:latin typeface="Open Sans"/>
              </a:rPr>
              <a:t>1</a:t>
            </a:r>
            <a:r>
              <a:rPr sz="1600" dirty="0">
                <a:solidFill>
                  <a:srgbClr val="919191"/>
                </a:solidFill>
                <a:latin typeface="Open Sans"/>
              </a:rPr>
              <a:t>, by medium &amp; source</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ew shape"/>
          <p:cNvSpPr/>
          <p:nvPr/>
        </p:nvSpPr>
        <p:spPr>
          <a:xfrm>
            <a:off x="8362800" y="6440400"/>
            <a:ext cx="2473200" cy="248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b">
            <a:normAutofit/>
          </a:bodyPr>
          <a:lstStyle/>
          <a:p>
            <a:pPr algn="r">
              <a:lnSpc>
                <a:spcPct val="100000"/>
              </a:lnSpc>
              <a:spcAft>
                <a:spcPct val="20000"/>
              </a:spcAft>
            </a:pPr>
            <a:endParaRPr sz="800" dirty="0">
              <a:solidFill>
                <a:srgbClr val="555555"/>
              </a:solidFill>
              <a:latin typeface="Open Sans"/>
            </a:endParaRPr>
          </a:p>
        </p:txBody>
      </p:sp>
      <p:graphicFrame>
        <p:nvGraphicFramePr>
          <p:cNvPr id="3" name="ChartObject"/>
          <p:cNvGraphicFramePr/>
          <p:nvPr/>
        </p:nvGraphicFramePr>
        <p:xfrm>
          <a:off x="676800" y="1882800"/>
          <a:ext cx="10742400" cy="4104000"/>
        </p:xfrm>
        <a:graphic>
          <a:graphicData uri="http://schemas.openxmlformats.org/drawingml/2006/chart">
            <c:chart xmlns:c="http://schemas.openxmlformats.org/drawingml/2006/chart" xmlns:r="http://schemas.openxmlformats.org/officeDocument/2006/relationships" r:id="rId2"/>
          </a:graphicData>
        </a:graphic>
      </p:graphicFrame>
      <p:sp>
        <p:nvSpPr>
          <p:cNvPr id="4" name="New shape"/>
          <p:cNvSpPr/>
          <p:nvPr/>
        </p:nvSpPr>
        <p:spPr>
          <a:xfrm>
            <a:off x="1044000" y="5986800"/>
            <a:ext cx="8280000" cy="73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b">
            <a:normAutofit/>
          </a:bodyPr>
          <a:lstStyle/>
          <a:p>
            <a:pPr algn="l"/>
            <a:r>
              <a:rPr sz="800" b="1" dirty="0">
                <a:solidFill>
                  <a:srgbClr val="555555"/>
                </a:solidFill>
                <a:latin typeface="Open Sans"/>
              </a:rPr>
              <a:t>Source(s): </a:t>
            </a:r>
            <a:r>
              <a:rPr sz="800" dirty="0" err="1">
                <a:solidFill>
                  <a:srgbClr val="555555"/>
                </a:solidFill>
                <a:latin typeface="Open Sans"/>
              </a:rPr>
              <a:t>GroupM</a:t>
            </a:r>
            <a:r>
              <a:rPr sz="800" dirty="0">
                <a:solidFill>
                  <a:srgbClr val="555555"/>
                </a:solidFill>
                <a:latin typeface="Open Sans"/>
              </a:rPr>
              <a:t>; </a:t>
            </a:r>
            <a:r>
              <a:rPr sz="800" dirty="0" err="1">
                <a:solidFill>
                  <a:srgbClr val="555555"/>
                </a:solidFill>
                <a:latin typeface="Open Sans"/>
              </a:rPr>
              <a:t>Vedomosti</a:t>
            </a:r>
            <a:r>
              <a:rPr sz="800" dirty="0">
                <a:solidFill>
                  <a:srgbClr val="555555"/>
                </a:solidFill>
                <a:latin typeface="Open Sans"/>
              </a:rPr>
              <a:t>; Zenith; OMD</a:t>
            </a:r>
            <a:endParaRPr sz="800" dirty="0">
              <a:solidFill>
                <a:srgbClr val="555555"/>
              </a:solidFill>
              <a:latin typeface="Open Sans"/>
              <a:hlinkClick r:id="rId3">
                <a:extLst>
                  <a:ext uri="{A12FA001-AC4F-418D-AE19-62706E023703}">
                    <ahyp:hlinkClr xmlns:ahyp="http://schemas.microsoft.com/office/drawing/2018/hyperlinkcolor" val="tx"/>
                  </a:ext>
                </a:extLst>
              </a:hlinkClick>
            </a:endParaRPr>
          </a:p>
        </p:txBody>
      </p:sp>
      <p:sp>
        <p:nvSpPr>
          <p:cNvPr id="6" name="New shape"/>
          <p:cNvSpPr/>
          <p:nvPr/>
        </p:nvSpPr>
        <p:spPr>
          <a:xfrm>
            <a:off x="676800" y="630000"/>
            <a:ext cx="10836000" cy="586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b">
            <a:normAutofit fontScale="97500"/>
          </a:bodyPr>
          <a:lstStyle/>
          <a:p>
            <a:pPr algn="l">
              <a:lnSpc>
                <a:spcPct val="100000"/>
              </a:lnSpc>
              <a:spcAft>
                <a:spcPct val="20000"/>
              </a:spcAft>
            </a:pPr>
            <a:r>
              <a:rPr lang="en-US" sz="1900" dirty="0">
                <a:solidFill>
                  <a:srgbClr val="0A85E6"/>
                </a:solidFill>
                <a:latin typeface="Open Sans Light"/>
              </a:rPr>
              <a:t>Forecast</a:t>
            </a:r>
            <a:r>
              <a:rPr lang="ru-RU" sz="1900" dirty="0">
                <a:solidFill>
                  <a:srgbClr val="0A85E6"/>
                </a:solidFill>
                <a:latin typeface="Open Sans Light"/>
              </a:rPr>
              <a:t> </a:t>
            </a:r>
            <a:r>
              <a:rPr lang="en-US" sz="1900" dirty="0">
                <a:solidFill>
                  <a:srgbClr val="0A85E6"/>
                </a:solidFill>
                <a:latin typeface="Open Sans Light"/>
              </a:rPr>
              <a:t>advertising</a:t>
            </a:r>
            <a:r>
              <a:rPr lang="ru-RU" sz="1900" dirty="0">
                <a:solidFill>
                  <a:srgbClr val="0A85E6"/>
                </a:solidFill>
                <a:latin typeface="Open Sans Light"/>
              </a:rPr>
              <a:t> </a:t>
            </a:r>
            <a:r>
              <a:rPr lang="en-US" sz="1900" dirty="0">
                <a:solidFill>
                  <a:srgbClr val="0A85E6"/>
                </a:solidFill>
                <a:latin typeface="Open Sans Light"/>
              </a:rPr>
              <a:t>market</a:t>
            </a:r>
            <a:r>
              <a:rPr lang="ru-RU" sz="1900" dirty="0">
                <a:solidFill>
                  <a:srgbClr val="0A85E6"/>
                </a:solidFill>
                <a:latin typeface="Open Sans Light"/>
              </a:rPr>
              <a:t> </a:t>
            </a:r>
            <a:r>
              <a:rPr lang="en-US" sz="1900" dirty="0">
                <a:solidFill>
                  <a:srgbClr val="0A85E6"/>
                </a:solidFill>
                <a:latin typeface="Open Sans Light"/>
              </a:rPr>
              <a:t>growth</a:t>
            </a:r>
            <a:r>
              <a:rPr lang="ru-RU" sz="1900" dirty="0">
                <a:solidFill>
                  <a:srgbClr val="0A85E6"/>
                </a:solidFill>
                <a:latin typeface="Open Sans Light"/>
              </a:rPr>
              <a:t> </a:t>
            </a:r>
            <a:r>
              <a:rPr lang="en-US" sz="1900" dirty="0">
                <a:solidFill>
                  <a:srgbClr val="0A85E6"/>
                </a:solidFill>
                <a:latin typeface="Open Sans Light"/>
              </a:rPr>
              <a:t>in</a:t>
            </a:r>
            <a:r>
              <a:rPr lang="ru-RU" sz="1900" dirty="0">
                <a:solidFill>
                  <a:srgbClr val="0A85E6"/>
                </a:solidFill>
                <a:latin typeface="Open Sans Light"/>
              </a:rPr>
              <a:t> </a:t>
            </a:r>
            <a:r>
              <a:rPr lang="en-US" sz="1900" dirty="0">
                <a:solidFill>
                  <a:srgbClr val="0A85E6"/>
                </a:solidFill>
                <a:latin typeface="Open Sans Light"/>
              </a:rPr>
              <a:t>Russia</a:t>
            </a:r>
            <a:r>
              <a:rPr lang="ru-RU" sz="1900" dirty="0">
                <a:solidFill>
                  <a:srgbClr val="0A85E6"/>
                </a:solidFill>
                <a:latin typeface="Open Sans Light"/>
              </a:rPr>
              <a:t> </a:t>
            </a:r>
            <a:r>
              <a:rPr lang="en-US" sz="1900" dirty="0">
                <a:solidFill>
                  <a:srgbClr val="0A85E6"/>
                </a:solidFill>
                <a:latin typeface="Open Sans Light"/>
              </a:rPr>
              <a:t>in</a:t>
            </a:r>
            <a:r>
              <a:rPr lang="ru-RU" sz="1900" dirty="0">
                <a:solidFill>
                  <a:srgbClr val="0A85E6"/>
                </a:solidFill>
                <a:latin typeface="Open Sans Light"/>
              </a:rPr>
              <a:t> 202</a:t>
            </a:r>
            <a:r>
              <a:rPr lang="en-US" sz="1900" dirty="0">
                <a:solidFill>
                  <a:srgbClr val="0A85E6"/>
                </a:solidFill>
                <a:latin typeface="Open Sans Light"/>
              </a:rPr>
              <a:t>1</a:t>
            </a:r>
            <a:r>
              <a:rPr lang="ru-RU" sz="1900" dirty="0">
                <a:solidFill>
                  <a:srgbClr val="0A85E6"/>
                </a:solidFill>
                <a:latin typeface="Open Sans Light"/>
              </a:rPr>
              <a:t>, </a:t>
            </a:r>
            <a:r>
              <a:rPr lang="en-US" sz="1900" dirty="0">
                <a:solidFill>
                  <a:srgbClr val="0A85E6"/>
                </a:solidFill>
                <a:latin typeface="Open Sans Light"/>
              </a:rPr>
              <a:t>by</a:t>
            </a:r>
            <a:r>
              <a:rPr lang="ru-RU" sz="1900" dirty="0">
                <a:solidFill>
                  <a:srgbClr val="0A85E6"/>
                </a:solidFill>
                <a:latin typeface="Open Sans Light"/>
              </a:rPr>
              <a:t> </a:t>
            </a:r>
            <a:r>
              <a:rPr lang="en-US" sz="1900" dirty="0">
                <a:solidFill>
                  <a:srgbClr val="0A85E6"/>
                </a:solidFill>
                <a:latin typeface="Open Sans Light"/>
              </a:rPr>
              <a:t>med</a:t>
            </a:r>
            <a:endParaRPr sz="1900" dirty="0">
              <a:solidFill>
                <a:srgbClr val="0A85E6"/>
              </a:solidFill>
              <a:latin typeface="Open Sans Light"/>
            </a:endParaRPr>
          </a:p>
        </p:txBody>
      </p:sp>
      <p:sp>
        <p:nvSpPr>
          <p:cNvPr id="7" name="New shape"/>
          <p:cNvSpPr/>
          <p:nvPr/>
        </p:nvSpPr>
        <p:spPr>
          <a:xfrm>
            <a:off x="676800" y="1231200"/>
            <a:ext cx="10836000" cy="327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t">
            <a:normAutofit fontScale="97500" lnSpcReduction="10000"/>
          </a:bodyPr>
          <a:lstStyle/>
          <a:p>
            <a:pPr algn="l">
              <a:lnSpc>
                <a:spcPct val="100000"/>
              </a:lnSpc>
              <a:spcAft>
                <a:spcPct val="20000"/>
              </a:spcAft>
            </a:pPr>
            <a:r>
              <a:rPr sz="1600" dirty="0">
                <a:solidFill>
                  <a:srgbClr val="919191"/>
                </a:solidFill>
                <a:latin typeface="Open Sans"/>
              </a:rPr>
              <a:t>Advertising growth forecast in Russia 202</a:t>
            </a:r>
            <a:r>
              <a:rPr lang="en-US" sz="1600" dirty="0">
                <a:solidFill>
                  <a:srgbClr val="919191"/>
                </a:solidFill>
                <a:latin typeface="Open Sans"/>
              </a:rPr>
              <a:t>1</a:t>
            </a:r>
            <a:r>
              <a:rPr sz="1600" dirty="0">
                <a:solidFill>
                  <a:srgbClr val="919191"/>
                </a:solidFill>
                <a:latin typeface="Open Sans"/>
              </a:rPr>
              <a:t>, by medium &amp; source</a:t>
            </a:r>
          </a:p>
        </p:txBody>
      </p:sp>
    </p:spTree>
    <p:extLst>
      <p:ext uri="{BB962C8B-B14F-4D97-AF65-F5344CB8AC3E}">
        <p14:creationId xmlns:p14="http://schemas.microsoft.com/office/powerpoint/2010/main" val="2240338038"/>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ew shape"/>
          <p:cNvSpPr/>
          <p:nvPr/>
        </p:nvSpPr>
        <p:spPr>
          <a:xfrm>
            <a:off x="8362800" y="6440400"/>
            <a:ext cx="2473200" cy="248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b">
            <a:normAutofit/>
          </a:bodyPr>
          <a:lstStyle/>
          <a:p>
            <a:pPr algn="r">
              <a:lnSpc>
                <a:spcPct val="100000"/>
              </a:lnSpc>
              <a:spcAft>
                <a:spcPct val="20000"/>
              </a:spcAft>
            </a:pPr>
            <a:endParaRPr sz="800" dirty="0">
              <a:solidFill>
                <a:srgbClr val="555555"/>
              </a:solidFill>
              <a:latin typeface="Open Sans"/>
            </a:endParaRPr>
          </a:p>
        </p:txBody>
      </p:sp>
      <p:sp>
        <p:nvSpPr>
          <p:cNvPr id="4" name="New shape"/>
          <p:cNvSpPr/>
          <p:nvPr/>
        </p:nvSpPr>
        <p:spPr>
          <a:xfrm>
            <a:off x="1044000" y="5986800"/>
            <a:ext cx="8280000" cy="73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b">
            <a:normAutofit/>
          </a:bodyPr>
          <a:lstStyle/>
          <a:p>
            <a:pPr algn="l"/>
            <a:r>
              <a:rPr sz="800" b="1" dirty="0">
                <a:solidFill>
                  <a:srgbClr val="555555"/>
                </a:solidFill>
                <a:latin typeface="Open Sans"/>
              </a:rPr>
              <a:t>Source(s): </a:t>
            </a:r>
            <a:r>
              <a:rPr lang="en-US" sz="800" dirty="0">
                <a:solidFill>
                  <a:srgbClr val="555555"/>
                </a:solidFill>
                <a:latin typeface="Open Sans"/>
              </a:rPr>
              <a:t>the trade representative of Russian Federation in Iran</a:t>
            </a:r>
            <a:endParaRPr sz="800" dirty="0">
              <a:solidFill>
                <a:srgbClr val="555555"/>
              </a:solidFill>
              <a:latin typeface="Open Sans"/>
              <a:hlinkClick r:id="rId2">
                <a:extLst>
                  <a:ext uri="{A12FA001-AC4F-418D-AE19-62706E023703}">
                    <ahyp:hlinkClr xmlns:ahyp="http://schemas.microsoft.com/office/drawing/2018/hyperlinkcolor" val="tx"/>
                  </a:ext>
                </a:extLst>
              </a:hlinkClick>
            </a:endParaRPr>
          </a:p>
        </p:txBody>
      </p:sp>
      <p:sp>
        <p:nvSpPr>
          <p:cNvPr id="6" name="New shape"/>
          <p:cNvSpPr/>
          <p:nvPr/>
        </p:nvSpPr>
        <p:spPr>
          <a:xfrm>
            <a:off x="676800" y="630000"/>
            <a:ext cx="10836000" cy="586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b">
            <a:normAutofit fontScale="97500"/>
          </a:bodyPr>
          <a:lstStyle/>
          <a:p>
            <a:pPr>
              <a:spcAft>
                <a:spcPct val="20000"/>
              </a:spcAft>
            </a:pPr>
            <a:r>
              <a:rPr lang="en-US" sz="1900" dirty="0">
                <a:solidFill>
                  <a:srgbClr val="3810E0"/>
                </a:solidFill>
                <a:latin typeface="Open Sans Light"/>
              </a:rPr>
              <a:t>Growth of trade turnover between Russia and Iran</a:t>
            </a:r>
            <a:endParaRPr sz="1900" dirty="0">
              <a:solidFill>
                <a:srgbClr val="3810E0"/>
              </a:solidFill>
              <a:latin typeface="Open Sans Light"/>
            </a:endParaRPr>
          </a:p>
        </p:txBody>
      </p:sp>
      <p:sp>
        <p:nvSpPr>
          <p:cNvPr id="7" name="New shape"/>
          <p:cNvSpPr/>
          <p:nvPr/>
        </p:nvSpPr>
        <p:spPr>
          <a:xfrm>
            <a:off x="676800" y="1189019"/>
            <a:ext cx="10836000" cy="327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t">
            <a:normAutofit fontScale="97500" lnSpcReduction="10000"/>
          </a:bodyPr>
          <a:lstStyle/>
          <a:p>
            <a:pPr>
              <a:spcAft>
                <a:spcPct val="20000"/>
              </a:spcAft>
            </a:pPr>
            <a:r>
              <a:rPr lang="en-US" sz="1600" dirty="0">
                <a:solidFill>
                  <a:srgbClr val="919191"/>
                </a:solidFill>
                <a:latin typeface="Open Sans"/>
              </a:rPr>
              <a:t>The trade turnover between Russia and Iran in 1398 (March 21, 2019 – March 20, 2020)</a:t>
            </a:r>
            <a:endParaRPr sz="1600" dirty="0">
              <a:solidFill>
                <a:srgbClr val="919191"/>
              </a:solidFill>
              <a:latin typeface="Open Sans"/>
            </a:endParaRPr>
          </a:p>
        </p:txBody>
      </p:sp>
      <p:sp>
        <p:nvSpPr>
          <p:cNvPr id="5" name="Прямоугольник 4">
            <a:extLst>
              <a:ext uri="{FF2B5EF4-FFF2-40B4-BE49-F238E27FC236}">
                <a16:creationId xmlns:a16="http://schemas.microsoft.com/office/drawing/2014/main" id="{462D7A7D-EBDA-45B6-97EA-35A7A7D12CEB}"/>
              </a:ext>
            </a:extLst>
          </p:cNvPr>
          <p:cNvSpPr/>
          <p:nvPr/>
        </p:nvSpPr>
        <p:spPr>
          <a:xfrm>
            <a:off x="1487488" y="2636913"/>
            <a:ext cx="8496944" cy="1754326"/>
          </a:xfrm>
          <a:prstGeom prst="rect">
            <a:avLst/>
          </a:prstGeom>
        </p:spPr>
        <p:txBody>
          <a:bodyPr wrap="square">
            <a:spAutoFit/>
          </a:bodyPr>
          <a:lstStyle/>
          <a:p>
            <a:r>
              <a:rPr lang="en-US" sz="3600" dirty="0">
                <a:latin typeface="Open Sans Light"/>
              </a:rPr>
              <a:t>Increased by 24% compared to the previous Iranian year and amounted to 2.15 billion US dollars</a:t>
            </a:r>
            <a:endParaRPr lang="ru-RU" sz="3600" dirty="0">
              <a:latin typeface="Open Sans Light"/>
            </a:endParaRPr>
          </a:p>
        </p:txBody>
      </p:sp>
    </p:spTree>
    <p:extLst>
      <p:ext uri="{BB962C8B-B14F-4D97-AF65-F5344CB8AC3E}">
        <p14:creationId xmlns:p14="http://schemas.microsoft.com/office/powerpoint/2010/main" val="3765475984"/>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ew shape"/>
          <p:cNvSpPr/>
          <p:nvPr/>
        </p:nvSpPr>
        <p:spPr>
          <a:xfrm>
            <a:off x="8362800" y="6440400"/>
            <a:ext cx="2473200" cy="248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b">
            <a:normAutofit/>
          </a:bodyPr>
          <a:lstStyle/>
          <a:p>
            <a:pPr algn="r">
              <a:lnSpc>
                <a:spcPct val="100000"/>
              </a:lnSpc>
              <a:spcAft>
                <a:spcPct val="20000"/>
              </a:spcAft>
            </a:pPr>
            <a:endParaRPr sz="800" dirty="0">
              <a:solidFill>
                <a:srgbClr val="555555"/>
              </a:solidFill>
              <a:latin typeface="Open Sans"/>
            </a:endParaRPr>
          </a:p>
        </p:txBody>
      </p:sp>
      <p:sp>
        <p:nvSpPr>
          <p:cNvPr id="4" name="New shape"/>
          <p:cNvSpPr/>
          <p:nvPr/>
        </p:nvSpPr>
        <p:spPr>
          <a:xfrm>
            <a:off x="1044000" y="5986800"/>
            <a:ext cx="8280000" cy="73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b">
            <a:normAutofit/>
          </a:bodyPr>
          <a:lstStyle/>
          <a:p>
            <a:r>
              <a:rPr sz="800" b="1" dirty="0">
                <a:solidFill>
                  <a:srgbClr val="555555"/>
                </a:solidFill>
                <a:latin typeface="Open Sans"/>
              </a:rPr>
              <a:t>Source(s): </a:t>
            </a:r>
            <a:r>
              <a:rPr lang="en-US" sz="800" dirty="0">
                <a:solidFill>
                  <a:srgbClr val="555555"/>
                </a:solidFill>
                <a:latin typeface="Open Sans"/>
              </a:rPr>
              <a:t>the trade representative of Russian Federation in Iran</a:t>
            </a:r>
            <a:endParaRPr sz="800" dirty="0">
              <a:solidFill>
                <a:srgbClr val="555555"/>
              </a:solidFill>
              <a:latin typeface="Open Sans"/>
              <a:hlinkClick r:id="rId2">
                <a:extLst>
                  <a:ext uri="{A12FA001-AC4F-418D-AE19-62706E023703}">
                    <ahyp:hlinkClr xmlns:ahyp="http://schemas.microsoft.com/office/drawing/2018/hyperlinkcolor" val="tx"/>
                  </a:ext>
                </a:extLst>
              </a:hlinkClick>
            </a:endParaRPr>
          </a:p>
        </p:txBody>
      </p:sp>
      <p:sp>
        <p:nvSpPr>
          <p:cNvPr id="6" name="New shape"/>
          <p:cNvSpPr/>
          <p:nvPr/>
        </p:nvSpPr>
        <p:spPr>
          <a:xfrm>
            <a:off x="676800" y="630000"/>
            <a:ext cx="10836000" cy="586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b">
            <a:normAutofit fontScale="97500"/>
          </a:bodyPr>
          <a:lstStyle/>
          <a:p>
            <a:pPr>
              <a:spcAft>
                <a:spcPct val="20000"/>
              </a:spcAft>
            </a:pPr>
            <a:r>
              <a:rPr lang="en-US" sz="1900" dirty="0">
                <a:solidFill>
                  <a:srgbClr val="3810E0"/>
                </a:solidFill>
                <a:latin typeface="Open Sans Light"/>
              </a:rPr>
              <a:t>The most promising cooperation between Russia and Iran </a:t>
            </a:r>
            <a:endParaRPr sz="1900" dirty="0">
              <a:solidFill>
                <a:srgbClr val="3810E0"/>
              </a:solidFill>
              <a:latin typeface="Open Sans Light"/>
            </a:endParaRPr>
          </a:p>
        </p:txBody>
      </p:sp>
      <p:sp>
        <p:nvSpPr>
          <p:cNvPr id="7" name="New shape"/>
          <p:cNvSpPr/>
          <p:nvPr/>
        </p:nvSpPr>
        <p:spPr>
          <a:xfrm>
            <a:off x="676800" y="1189019"/>
            <a:ext cx="10836000" cy="327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t">
            <a:normAutofit fontScale="97500" lnSpcReduction="10000"/>
          </a:bodyPr>
          <a:lstStyle/>
          <a:p>
            <a:pPr>
              <a:spcAft>
                <a:spcPct val="20000"/>
              </a:spcAft>
            </a:pPr>
            <a:r>
              <a:rPr lang="en-US" sz="1600" dirty="0">
                <a:solidFill>
                  <a:srgbClr val="919191"/>
                </a:solidFill>
                <a:latin typeface="Open Sans"/>
              </a:rPr>
              <a:t>The fields of  the most promising cooperation between Russia and Iran in 2021</a:t>
            </a:r>
            <a:endParaRPr sz="1600" dirty="0">
              <a:solidFill>
                <a:srgbClr val="919191"/>
              </a:solidFill>
              <a:latin typeface="Open Sans"/>
            </a:endParaRPr>
          </a:p>
        </p:txBody>
      </p:sp>
      <p:sp>
        <p:nvSpPr>
          <p:cNvPr id="5" name="Прямоугольник 4">
            <a:extLst>
              <a:ext uri="{FF2B5EF4-FFF2-40B4-BE49-F238E27FC236}">
                <a16:creationId xmlns:a16="http://schemas.microsoft.com/office/drawing/2014/main" id="{462D7A7D-EBDA-45B6-97EA-35A7A7D12CEB}"/>
              </a:ext>
            </a:extLst>
          </p:cNvPr>
          <p:cNvSpPr/>
          <p:nvPr/>
        </p:nvSpPr>
        <p:spPr>
          <a:xfrm>
            <a:off x="1487488" y="2636913"/>
            <a:ext cx="8496944" cy="2862322"/>
          </a:xfrm>
          <a:prstGeom prst="rect">
            <a:avLst/>
          </a:prstGeom>
        </p:spPr>
        <p:txBody>
          <a:bodyPr wrap="square">
            <a:spAutoFit/>
          </a:bodyPr>
          <a:lstStyle/>
          <a:p>
            <a:r>
              <a:rPr lang="en-US" sz="3600" dirty="0">
                <a:latin typeface="Open Sans Light"/>
              </a:rPr>
              <a:t>Energy, metallurgy, heavy engineering, oil and gas industry, agriculture, telecommunications, innovative technologies, railway, aviation and sea transport</a:t>
            </a:r>
            <a:endParaRPr lang="ru-RU" sz="3600" dirty="0">
              <a:latin typeface="Open Sans Light"/>
            </a:endParaRPr>
          </a:p>
        </p:txBody>
      </p:sp>
    </p:spTree>
    <p:extLst>
      <p:ext uri="{BB962C8B-B14F-4D97-AF65-F5344CB8AC3E}">
        <p14:creationId xmlns:p14="http://schemas.microsoft.com/office/powerpoint/2010/main" val="290614527"/>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724B7B11-2EDE-4D48-AAEA-4B2B9AEDE0E6}"/>
              </a:ext>
            </a:extLst>
          </p:cNvPr>
          <p:cNvSpPr/>
          <p:nvPr/>
        </p:nvSpPr>
        <p:spPr>
          <a:xfrm>
            <a:off x="3503712" y="2564904"/>
            <a:ext cx="5478616" cy="584775"/>
          </a:xfrm>
          <a:prstGeom prst="rect">
            <a:avLst/>
          </a:prstGeom>
        </p:spPr>
        <p:txBody>
          <a:bodyPr wrap="none">
            <a:spAutoFit/>
          </a:bodyPr>
          <a:lstStyle/>
          <a:p>
            <a:r>
              <a:rPr lang="en-US" sz="3200" dirty="0">
                <a:solidFill>
                  <a:srgbClr val="3810E0"/>
                </a:solidFill>
                <a:latin typeface="Open Sans Light"/>
              </a:rPr>
              <a:t>Thank you for your attention!</a:t>
            </a:r>
            <a:endParaRPr lang="ru-RU" sz="3200" dirty="0">
              <a:solidFill>
                <a:srgbClr val="3810E0"/>
              </a:solidFill>
              <a:latin typeface="Open Sans Light"/>
            </a:endParaRPr>
          </a:p>
        </p:txBody>
      </p:sp>
    </p:spTree>
    <p:extLst>
      <p:ext uri="{BB962C8B-B14F-4D97-AF65-F5344CB8AC3E}">
        <p14:creationId xmlns:p14="http://schemas.microsoft.com/office/powerpoint/2010/main" val="1596697438"/>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ew shape"/>
          <p:cNvSpPr/>
          <p:nvPr/>
        </p:nvSpPr>
        <p:spPr>
          <a:xfrm>
            <a:off x="1055440" y="5841826"/>
            <a:ext cx="10814400" cy="7555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t">
            <a:normAutofit/>
          </a:bodyPr>
          <a:lstStyle/>
          <a:p>
            <a:pPr algn="l">
              <a:lnSpc>
                <a:spcPct val="100000"/>
              </a:lnSpc>
              <a:spcAft>
                <a:spcPct val="20000"/>
              </a:spcAft>
            </a:pPr>
            <a:r>
              <a:rPr lang="en-US" sz="1900" dirty="0">
                <a:solidFill>
                  <a:srgbClr val="0F283E"/>
                </a:solidFill>
                <a:latin typeface="Open Sans"/>
              </a:rPr>
              <a:t>Siberian State University of Telecommunications</a:t>
            </a:r>
          </a:p>
          <a:p>
            <a:pPr>
              <a:spcAft>
                <a:spcPct val="20000"/>
              </a:spcAft>
            </a:pPr>
            <a:r>
              <a:rPr lang="en-US" sz="1900" dirty="0">
                <a:solidFill>
                  <a:srgbClr val="0F283E"/>
                </a:solidFill>
                <a:latin typeface="Open Sans"/>
              </a:rPr>
              <a:t>And Information Sciences (</a:t>
            </a:r>
            <a:r>
              <a:rPr lang="en-US" sz="1900" dirty="0" err="1">
                <a:solidFill>
                  <a:srgbClr val="0F283E"/>
                </a:solidFill>
                <a:latin typeface="Open Sans"/>
              </a:rPr>
              <a:t>SibSUTIS</a:t>
            </a:r>
            <a:r>
              <a:rPr lang="en-US" sz="1900" dirty="0">
                <a:solidFill>
                  <a:srgbClr val="0F283E"/>
                </a:solidFill>
                <a:latin typeface="Open Sans"/>
              </a:rPr>
              <a:t>) </a:t>
            </a:r>
            <a:r>
              <a:rPr lang="en-US" sz="1900" dirty="0">
                <a:solidFill>
                  <a:srgbClr val="0F283E"/>
                </a:solidFill>
                <a:latin typeface="Open Sans"/>
                <a:hlinkClick r:id="rId2"/>
              </a:rPr>
              <a:t>https://sibsutis.ru/en/</a:t>
            </a:r>
            <a:r>
              <a:rPr lang="en-US" sz="1900" dirty="0">
                <a:solidFill>
                  <a:srgbClr val="0F283E"/>
                </a:solidFill>
                <a:latin typeface="Open Sans"/>
              </a:rPr>
              <a:t> </a:t>
            </a:r>
            <a:endParaRPr sz="1900" dirty="0">
              <a:solidFill>
                <a:srgbClr val="0F283E"/>
              </a:solidFill>
              <a:latin typeface="Open Sans"/>
            </a:endParaRPr>
          </a:p>
        </p:txBody>
      </p:sp>
      <p:pic>
        <p:nvPicPr>
          <p:cNvPr id="7" name="Рисунок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31504" y="260648"/>
            <a:ext cx="9162300" cy="5153794"/>
          </a:xfrm>
          <a:prstGeom prst="rect">
            <a:avLst/>
          </a:prstGeom>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New shape"/>
          <p:cNvSpPr/>
          <p:nvPr/>
        </p:nvSpPr>
        <p:spPr>
          <a:xfrm>
            <a:off x="763200" y="5986800"/>
            <a:ext cx="10692000" cy="324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rgbClr val="3810E0"/>
              </a:solidFill>
            </a:endParaRPr>
          </a:p>
        </p:txBody>
      </p:sp>
      <p:sp>
        <p:nvSpPr>
          <p:cNvPr id="4" name="New shape"/>
          <p:cNvSpPr/>
          <p:nvPr/>
        </p:nvSpPr>
        <p:spPr>
          <a:xfrm>
            <a:off x="8370001" y="-3600"/>
            <a:ext cx="3823200" cy="45360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New shape"/>
          <p:cNvSpPr/>
          <p:nvPr/>
        </p:nvSpPr>
        <p:spPr>
          <a:xfrm>
            <a:off x="676800" y="4874400"/>
            <a:ext cx="10814400" cy="10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t">
            <a:normAutofit/>
          </a:bodyPr>
          <a:lstStyle/>
          <a:p>
            <a:pPr algn="l">
              <a:lnSpc>
                <a:spcPct val="100000"/>
              </a:lnSpc>
              <a:spcAft>
                <a:spcPct val="20000"/>
              </a:spcAft>
            </a:pPr>
            <a:r>
              <a:rPr lang="en-US" sz="3200" dirty="0">
                <a:solidFill>
                  <a:srgbClr val="0F283E"/>
                </a:solidFill>
                <a:latin typeface="Open Sans"/>
              </a:rPr>
              <a:t>Dmitry </a:t>
            </a:r>
            <a:r>
              <a:rPr lang="en-US" sz="3200" dirty="0" err="1">
                <a:solidFill>
                  <a:srgbClr val="0F283E"/>
                </a:solidFill>
                <a:latin typeface="Open Sans"/>
              </a:rPr>
              <a:t>Kaznacheev</a:t>
            </a:r>
            <a:endParaRPr lang="en-US" sz="3200" dirty="0">
              <a:solidFill>
                <a:srgbClr val="0F283E"/>
              </a:solidFill>
              <a:latin typeface="Open Sans"/>
            </a:endParaRPr>
          </a:p>
          <a:p>
            <a:pPr algn="l">
              <a:lnSpc>
                <a:spcPct val="100000"/>
              </a:lnSpc>
              <a:spcAft>
                <a:spcPct val="20000"/>
              </a:spcAft>
            </a:pPr>
            <a:r>
              <a:rPr lang="en-US" sz="1900" dirty="0">
                <a:solidFill>
                  <a:srgbClr val="0F283E"/>
                </a:solidFill>
                <a:latin typeface="Open Sans"/>
                <a:hlinkClick r:id="rId4"/>
              </a:rPr>
              <a:t>dak@sibguti.ru</a:t>
            </a:r>
            <a:r>
              <a:rPr lang="en-US" sz="1900" dirty="0">
                <a:solidFill>
                  <a:srgbClr val="0F283E"/>
                </a:solidFill>
                <a:latin typeface="Open Sans"/>
              </a:rPr>
              <a:t> +79133800380</a:t>
            </a:r>
            <a:endParaRPr sz="1900" dirty="0">
              <a:solidFill>
                <a:srgbClr val="0F283E"/>
              </a:solidFill>
              <a:latin typeface="Open Sans"/>
            </a:endParaRPr>
          </a:p>
        </p:txBody>
      </p:sp>
      <p:sp>
        <p:nvSpPr>
          <p:cNvPr id="3" name="New shape"/>
          <p:cNvSpPr/>
          <p:nvPr/>
        </p:nvSpPr>
        <p:spPr>
          <a:xfrm>
            <a:off x="676800" y="4564800"/>
            <a:ext cx="5347192" cy="30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Autofit/>
          </a:bodyPr>
          <a:lstStyle/>
          <a:p>
            <a:pPr algn="l">
              <a:lnSpc>
                <a:spcPct val="100000"/>
              </a:lnSpc>
              <a:spcAft>
                <a:spcPct val="20000"/>
              </a:spcAft>
            </a:pPr>
            <a:r>
              <a:rPr lang="en-US" sz="1900" dirty="0" err="1">
                <a:solidFill>
                  <a:srgbClr val="3810E0"/>
                </a:solidFill>
                <a:latin typeface="Open Sans"/>
              </a:rPr>
              <a:t>SibSUTIS</a:t>
            </a:r>
            <a:r>
              <a:rPr lang="en-US" sz="1900" dirty="0">
                <a:solidFill>
                  <a:srgbClr val="3810E0"/>
                </a:solidFill>
                <a:latin typeface="Open Sans"/>
              </a:rPr>
              <a:t> (Novosibirsk, Russian Federation)</a:t>
            </a:r>
            <a:endParaRPr sz="1900" dirty="0">
              <a:solidFill>
                <a:srgbClr val="3810E0"/>
              </a:solidFill>
              <a:latin typeface="Open Sans"/>
            </a:endParaRPr>
          </a:p>
        </p:txBody>
      </p:sp>
      <p:sp>
        <p:nvSpPr>
          <p:cNvPr id="7" name="Прямоугольник 6"/>
          <p:cNvSpPr/>
          <p:nvPr/>
        </p:nvSpPr>
        <p:spPr>
          <a:xfrm>
            <a:off x="623392" y="417740"/>
            <a:ext cx="6096000" cy="3693319"/>
          </a:xfrm>
          <a:prstGeom prst="rect">
            <a:avLst/>
          </a:prstGeom>
        </p:spPr>
        <p:txBody>
          <a:bodyPr>
            <a:spAutoFit/>
          </a:bodyPr>
          <a:lstStyle/>
          <a:p>
            <a:r>
              <a:rPr lang="en-US" dirty="0">
                <a:latin typeface="Open Sans Light"/>
              </a:rPr>
              <a:t>PhD in Economics, Associate Professor, Department of Economics and Management. Deputy Director of the Interregional Training Center for Retraining Specialists at the Siberian State University of Telecommunications and Informatics (Novosibirsk, Russian Federation). </a:t>
            </a:r>
          </a:p>
          <a:p>
            <a:r>
              <a:rPr lang="en-US" dirty="0">
                <a:latin typeface="Open Sans Light"/>
              </a:rPr>
              <a:t>Participant of international, interregional and interuniversity scientific and practical conferences. </a:t>
            </a:r>
          </a:p>
          <a:p>
            <a:r>
              <a:rPr lang="en-US" dirty="0">
                <a:latin typeface="Open Sans Light"/>
              </a:rPr>
              <a:t>Dr. </a:t>
            </a:r>
            <a:r>
              <a:rPr lang="en-US" dirty="0" err="1">
                <a:latin typeface="Open Sans Light"/>
              </a:rPr>
              <a:t>Kaznacheev</a:t>
            </a:r>
            <a:r>
              <a:rPr lang="en-US" dirty="0">
                <a:latin typeface="Open Sans Light"/>
              </a:rPr>
              <a:t> has about 50 scientific, educational and methodological publications, including in international  publications from the list of Scopus and Web of Science.</a:t>
            </a:r>
          </a:p>
          <a:p>
            <a:endParaRPr lang="en-US" dirty="0">
              <a:latin typeface="Open Sans Light"/>
            </a:endParaRPr>
          </a:p>
          <a:p>
            <a:r>
              <a:rPr lang="en-US" dirty="0">
                <a:latin typeface="Open Sans Light"/>
              </a:rPr>
              <a:t>Participant of the National Program "Digital Economy of the Russian Federation".</a:t>
            </a:r>
            <a:endParaRPr lang="ru-RU" dirty="0">
              <a:latin typeface="Open Sans Light"/>
            </a:endParaRPr>
          </a:p>
        </p:txBody>
      </p:sp>
      <p:pic>
        <p:nvPicPr>
          <p:cNvPr id="8" name="Рисунок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60096" y="2992373"/>
            <a:ext cx="2286000" cy="2857500"/>
          </a:xfrm>
          <a:prstGeom prst="rect">
            <a:avLst/>
          </a:prstGeom>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ew shape"/>
          <p:cNvSpPr/>
          <p:nvPr/>
        </p:nvSpPr>
        <p:spPr>
          <a:xfrm>
            <a:off x="8370001" y="-3600"/>
            <a:ext cx="3823200" cy="4536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New shape"/>
          <p:cNvSpPr/>
          <p:nvPr/>
        </p:nvSpPr>
        <p:spPr>
          <a:xfrm>
            <a:off x="676800" y="4874400"/>
            <a:ext cx="10814400" cy="10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t">
            <a:normAutofit/>
          </a:bodyPr>
          <a:lstStyle/>
          <a:p>
            <a:pPr algn="l">
              <a:lnSpc>
                <a:spcPct val="100000"/>
              </a:lnSpc>
              <a:spcAft>
                <a:spcPct val="20000"/>
              </a:spcAft>
            </a:pPr>
            <a:r>
              <a:rPr lang="en-US" sz="3200" dirty="0">
                <a:solidFill>
                  <a:srgbClr val="0F283E"/>
                </a:solidFill>
                <a:latin typeface="Open Sans"/>
              </a:rPr>
              <a:t>Sustainable Development of the Russian Economy in the Context of the COVID Pandemic</a:t>
            </a:r>
            <a:endParaRPr sz="3200" dirty="0">
              <a:solidFill>
                <a:srgbClr val="0F283E"/>
              </a:solidFill>
              <a:latin typeface="Open Sans"/>
            </a:endParaRPr>
          </a:p>
        </p:txBody>
      </p:sp>
      <p:sp>
        <p:nvSpPr>
          <p:cNvPr id="3" name="New shape"/>
          <p:cNvSpPr/>
          <p:nvPr/>
        </p:nvSpPr>
        <p:spPr>
          <a:xfrm>
            <a:off x="676800" y="4564800"/>
            <a:ext cx="3186000" cy="30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Autofit/>
          </a:bodyPr>
          <a:lstStyle/>
          <a:p>
            <a:pPr algn="l">
              <a:lnSpc>
                <a:spcPct val="100000"/>
              </a:lnSpc>
              <a:spcAft>
                <a:spcPct val="20000"/>
              </a:spcAft>
            </a:pPr>
            <a:r>
              <a:rPr lang="en-US" sz="1900" dirty="0">
                <a:solidFill>
                  <a:srgbClr val="3810E0"/>
                </a:solidFill>
                <a:latin typeface="Open Sans Light"/>
              </a:rPr>
              <a:t>Dmitry </a:t>
            </a:r>
            <a:r>
              <a:rPr lang="en-US" sz="1900" dirty="0" err="1">
                <a:solidFill>
                  <a:srgbClr val="3810E0"/>
                </a:solidFill>
                <a:latin typeface="Open Sans Light"/>
              </a:rPr>
              <a:t>Kaznacheev</a:t>
            </a:r>
            <a:endParaRPr sz="1900" dirty="0">
              <a:solidFill>
                <a:srgbClr val="3810E0"/>
              </a:solidFill>
              <a:latin typeface="Open Sans Light"/>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Object"/>
          <p:cNvGraphicFramePr/>
          <p:nvPr/>
        </p:nvGraphicFramePr>
        <p:xfrm>
          <a:off x="676800" y="2098700"/>
          <a:ext cx="10742400" cy="3888100"/>
        </p:xfrm>
        <a:graphic>
          <a:graphicData uri="http://schemas.openxmlformats.org/drawingml/2006/chart">
            <c:chart xmlns:c="http://schemas.openxmlformats.org/drawingml/2006/chart" xmlns:r="http://schemas.openxmlformats.org/officeDocument/2006/relationships" r:id="rId2"/>
          </a:graphicData>
        </a:graphic>
      </p:graphicFrame>
      <p:sp>
        <p:nvSpPr>
          <p:cNvPr id="4" name="New shape"/>
          <p:cNvSpPr/>
          <p:nvPr/>
        </p:nvSpPr>
        <p:spPr>
          <a:xfrm>
            <a:off x="4517650" y="1882800"/>
            <a:ext cx="3060700" cy="2159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170" tIns="46990" rIns="90170" bIns="46990" rtlCol="0" anchor="t"/>
          <a:lstStyle/>
          <a:p>
            <a:pPr algn="ctr">
              <a:spcAft>
                <a:spcPct val="20000"/>
              </a:spcAft>
            </a:pPr>
            <a:r>
              <a:rPr sz="1000">
                <a:solidFill>
                  <a:srgbClr val="0F283E"/>
                </a:solidFill>
                <a:latin typeface="Open Sans Light"/>
              </a:rPr>
              <a:t>Spending in billion Russian rubles</a:t>
            </a:r>
          </a:p>
        </p:txBody>
      </p:sp>
      <p:sp>
        <p:nvSpPr>
          <p:cNvPr id="5" name="New shape"/>
          <p:cNvSpPr/>
          <p:nvPr/>
        </p:nvSpPr>
        <p:spPr>
          <a:xfrm>
            <a:off x="1044000" y="5986800"/>
            <a:ext cx="8280000" cy="73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b">
            <a:normAutofit/>
          </a:bodyPr>
          <a:lstStyle/>
          <a:p>
            <a:pPr algn="l"/>
            <a:r>
              <a:rPr sz="800" b="1" dirty="0">
                <a:solidFill>
                  <a:srgbClr val="555555"/>
                </a:solidFill>
                <a:latin typeface="Open Sans"/>
              </a:rPr>
              <a:t>Source(s): </a:t>
            </a:r>
            <a:r>
              <a:rPr sz="800" dirty="0" err="1">
                <a:solidFill>
                  <a:srgbClr val="555555"/>
                </a:solidFill>
                <a:latin typeface="Open Sans"/>
              </a:rPr>
              <a:t>Ranepa</a:t>
            </a:r>
            <a:r>
              <a:rPr sz="800" dirty="0">
                <a:solidFill>
                  <a:srgbClr val="555555"/>
                </a:solidFill>
                <a:latin typeface="Open Sans"/>
              </a:rPr>
              <a:t> (Russian presidential academy of national economy and public administration); Russian Federal State Statistics Service; </a:t>
            </a:r>
            <a:endParaRPr sz="800" dirty="0">
              <a:solidFill>
                <a:srgbClr val="555555"/>
              </a:solidFill>
              <a:latin typeface="Open Sans"/>
              <a:hlinkClick r:id="rId3">
                <a:extLst>
                  <a:ext uri="{A12FA001-AC4F-418D-AE19-62706E023703}">
                    <ahyp:hlinkClr xmlns:ahyp="http://schemas.microsoft.com/office/drawing/2018/hyperlinkcolor" val="tx"/>
                  </a:ext>
                </a:extLst>
              </a:hlinkClick>
            </a:endParaRPr>
          </a:p>
        </p:txBody>
      </p:sp>
      <p:sp>
        <p:nvSpPr>
          <p:cNvPr id="7" name="New shape"/>
          <p:cNvSpPr/>
          <p:nvPr/>
        </p:nvSpPr>
        <p:spPr>
          <a:xfrm>
            <a:off x="676800" y="630000"/>
            <a:ext cx="10836000" cy="586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b">
            <a:normAutofit fontScale="60000" lnSpcReduction="20000"/>
          </a:bodyPr>
          <a:lstStyle/>
          <a:p>
            <a:pPr algn="l">
              <a:lnSpc>
                <a:spcPct val="100000"/>
              </a:lnSpc>
              <a:spcAft>
                <a:spcPct val="20000"/>
              </a:spcAft>
            </a:pPr>
            <a:r>
              <a:rPr sz="3200" dirty="0">
                <a:solidFill>
                  <a:srgbClr val="3810E0"/>
                </a:solidFill>
                <a:latin typeface="Open Sans Light"/>
              </a:rPr>
              <a:t>Government spending within the COVID-19 anti-crisis policy in Russia from 2020 to 2021, by industry (in billion Russian rubles)</a:t>
            </a:r>
          </a:p>
        </p:txBody>
      </p:sp>
      <p:sp>
        <p:nvSpPr>
          <p:cNvPr id="8" name="New shape"/>
          <p:cNvSpPr/>
          <p:nvPr/>
        </p:nvSpPr>
        <p:spPr>
          <a:xfrm>
            <a:off x="676800" y="1231200"/>
            <a:ext cx="10836000" cy="327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t">
            <a:normAutofit fontScale="97500" lnSpcReduction="10000"/>
          </a:bodyPr>
          <a:lstStyle/>
          <a:p>
            <a:pPr algn="l">
              <a:lnSpc>
                <a:spcPct val="100000"/>
              </a:lnSpc>
              <a:spcAft>
                <a:spcPct val="20000"/>
              </a:spcAft>
            </a:pPr>
            <a:r>
              <a:rPr sz="1600">
                <a:solidFill>
                  <a:srgbClr val="919191"/>
                </a:solidFill>
                <a:latin typeface="Open Sans"/>
              </a:rPr>
              <a:t>COVID-19 anti-crisis policy spending in Russia 2020-2021, by sector</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Object"/>
          <p:cNvGraphicFramePr/>
          <p:nvPr/>
        </p:nvGraphicFramePr>
        <p:xfrm>
          <a:off x="676800" y="1882800"/>
          <a:ext cx="10742400" cy="4104000"/>
        </p:xfrm>
        <a:graphic>
          <a:graphicData uri="http://schemas.openxmlformats.org/drawingml/2006/chart">
            <c:chart xmlns:c="http://schemas.openxmlformats.org/drawingml/2006/chart" xmlns:r="http://schemas.openxmlformats.org/officeDocument/2006/relationships" r:id="rId2"/>
          </a:graphicData>
        </a:graphic>
      </p:graphicFrame>
      <p:sp>
        <p:nvSpPr>
          <p:cNvPr id="4" name="New shape"/>
          <p:cNvSpPr/>
          <p:nvPr/>
        </p:nvSpPr>
        <p:spPr>
          <a:xfrm>
            <a:off x="1044000" y="5986800"/>
            <a:ext cx="8280000" cy="73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b">
            <a:normAutofit/>
          </a:bodyPr>
          <a:lstStyle/>
          <a:p>
            <a:pPr algn="l"/>
            <a:r>
              <a:rPr sz="800" b="1" dirty="0">
                <a:solidFill>
                  <a:srgbClr val="555555"/>
                </a:solidFill>
                <a:latin typeface="Open Sans"/>
              </a:rPr>
              <a:t>Source(s): </a:t>
            </a:r>
            <a:r>
              <a:rPr sz="800" dirty="0">
                <a:solidFill>
                  <a:srgbClr val="555555"/>
                </a:solidFill>
                <a:latin typeface="Open Sans"/>
              </a:rPr>
              <a:t>OECD </a:t>
            </a:r>
            <a:endParaRPr sz="800" dirty="0">
              <a:solidFill>
                <a:srgbClr val="555555"/>
              </a:solidFill>
              <a:latin typeface="Open Sans"/>
              <a:hlinkClick r:id="rId3">
                <a:extLst>
                  <a:ext uri="{A12FA001-AC4F-418D-AE19-62706E023703}">
                    <ahyp:hlinkClr xmlns:ahyp="http://schemas.microsoft.com/office/drawing/2018/hyperlinkcolor" val="tx"/>
                  </a:ext>
                </a:extLst>
              </a:hlinkClick>
            </a:endParaRPr>
          </a:p>
        </p:txBody>
      </p:sp>
      <p:sp>
        <p:nvSpPr>
          <p:cNvPr id="6" name="New shape"/>
          <p:cNvSpPr/>
          <p:nvPr/>
        </p:nvSpPr>
        <p:spPr>
          <a:xfrm>
            <a:off x="676800" y="630000"/>
            <a:ext cx="10836000" cy="586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b">
            <a:normAutofit fontScale="60000" lnSpcReduction="20000"/>
          </a:bodyPr>
          <a:lstStyle/>
          <a:p>
            <a:pPr algn="l">
              <a:lnSpc>
                <a:spcPct val="100000"/>
              </a:lnSpc>
              <a:spcAft>
                <a:spcPct val="20000"/>
              </a:spcAft>
            </a:pPr>
            <a:r>
              <a:rPr lang="en-US" sz="3200" dirty="0">
                <a:solidFill>
                  <a:srgbClr val="3810E0"/>
                </a:solidFill>
                <a:latin typeface="Open Sans Light"/>
              </a:rPr>
              <a:t>R</a:t>
            </a:r>
            <a:r>
              <a:rPr sz="3200" dirty="0">
                <a:solidFill>
                  <a:srgbClr val="3810E0"/>
                </a:solidFill>
                <a:latin typeface="Open Sans Light"/>
              </a:rPr>
              <a:t>eal gross domestic product (GDP) growth rate due to the coronavirus (COVID-19) in Russia in 2020 and 2021, by scenario</a:t>
            </a:r>
          </a:p>
        </p:txBody>
      </p:sp>
      <p:sp>
        <p:nvSpPr>
          <p:cNvPr id="7" name="New shape"/>
          <p:cNvSpPr/>
          <p:nvPr/>
        </p:nvSpPr>
        <p:spPr>
          <a:xfrm>
            <a:off x="676800" y="1231200"/>
            <a:ext cx="10836000" cy="327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t">
            <a:normAutofit fontScale="97500" lnSpcReduction="10000"/>
          </a:bodyPr>
          <a:lstStyle/>
          <a:p>
            <a:pPr algn="l">
              <a:lnSpc>
                <a:spcPct val="100000"/>
              </a:lnSpc>
              <a:spcAft>
                <a:spcPct val="20000"/>
              </a:spcAft>
            </a:pPr>
            <a:r>
              <a:rPr sz="1600">
                <a:solidFill>
                  <a:srgbClr val="919191"/>
                </a:solidFill>
                <a:latin typeface="Open Sans"/>
              </a:rPr>
              <a:t>Real GDP growth in Russia 2020-2021, by scenario</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New Table"/>
          <p:cNvGraphicFramePr>
            <a:graphicFrameLocks noGrp="1"/>
          </p:cNvGraphicFramePr>
          <p:nvPr>
            <p:extLst>
              <p:ext uri="{D42A27DB-BD31-4B8C-83A1-F6EECF244321}">
                <p14:modId xmlns:p14="http://schemas.microsoft.com/office/powerpoint/2010/main" val="3148034685"/>
              </p:ext>
            </p:extLst>
          </p:nvPr>
        </p:nvGraphicFramePr>
        <p:xfrm>
          <a:off x="676800" y="1882800"/>
          <a:ext cx="10742400" cy="3901440"/>
        </p:xfrm>
        <a:graphic>
          <a:graphicData uri="http://schemas.openxmlformats.org/drawingml/2006/table">
            <a:tbl>
              <a:tblPr firstRow="1" bandRow="1">
                <a:tableStyleId>{5C22544A-7EE6-4342-B048-85BDC9FD1C3A}</a:tableStyleId>
              </a:tblPr>
              <a:tblGrid>
                <a:gridCol w="4121950">
                  <a:extLst>
                    <a:ext uri="{9D8B030D-6E8A-4147-A177-3AD203B41FA5}">
                      <a16:colId xmlns:a16="http://schemas.microsoft.com/office/drawing/2014/main" val="20000"/>
                    </a:ext>
                  </a:extLst>
                </a:gridCol>
                <a:gridCol w="2236450">
                  <a:extLst>
                    <a:ext uri="{9D8B030D-6E8A-4147-A177-3AD203B41FA5}">
                      <a16:colId xmlns:a16="http://schemas.microsoft.com/office/drawing/2014/main" val="20001"/>
                    </a:ext>
                  </a:extLst>
                </a:gridCol>
                <a:gridCol w="2312650">
                  <a:extLst>
                    <a:ext uri="{9D8B030D-6E8A-4147-A177-3AD203B41FA5}">
                      <a16:colId xmlns:a16="http://schemas.microsoft.com/office/drawing/2014/main" val="20002"/>
                    </a:ext>
                  </a:extLst>
                </a:gridCol>
                <a:gridCol w="2071350">
                  <a:extLst>
                    <a:ext uri="{9D8B030D-6E8A-4147-A177-3AD203B41FA5}">
                      <a16:colId xmlns:a16="http://schemas.microsoft.com/office/drawing/2014/main" val="20003"/>
                    </a:ext>
                  </a:extLst>
                </a:gridCol>
              </a:tblGrid>
              <a:tr h="0">
                <a:tc>
                  <a:txBody>
                    <a:bodyPr/>
                    <a:lstStyle/>
                    <a:p>
                      <a:pPr algn="l"/>
                      <a:endParaRPr sz="1000" b="1">
                        <a:solidFill>
                          <a:srgbClr val="0F283E"/>
                        </a:solidFill>
                        <a:latin typeface="Open Sans Light"/>
                      </a:endParaRPr>
                    </a:p>
                  </a:txBody>
                  <a:tcPr>
                    <a:lnL>
                      <a:solidFill>
                        <a:srgbClr val="FFFFFF">
                          <a:alpha val="0"/>
                        </a:srgbClr>
                      </a:solidFill>
                    </a:lnL>
                    <a:lnR>
                      <a:solidFill>
                        <a:srgbClr val="FFFFFF">
                          <a:alpha val="0"/>
                        </a:srgbClr>
                      </a:solidFill>
                    </a:lnR>
                    <a:lnT>
                      <a:solidFill>
                        <a:srgbClr val="FFFFFF">
                          <a:alpha val="0"/>
                        </a:srgbClr>
                      </a:solidFill>
                    </a:lnT>
                    <a:lnB>
                      <a:solidFill>
                        <a:srgbClr val="FFFFFF">
                          <a:alpha val="0"/>
                        </a:srgbClr>
                      </a:solidFill>
                    </a:lnB>
                    <a:solidFill>
                      <a:srgbClr val="FFFFFF">
                        <a:alpha val="0"/>
                      </a:srgbClr>
                    </a:solidFill>
                  </a:tcPr>
                </a:tc>
                <a:tc>
                  <a:txBody>
                    <a:bodyPr/>
                    <a:lstStyle/>
                    <a:p>
                      <a:pPr algn="r"/>
                      <a:r>
                        <a:rPr sz="1000" b="1">
                          <a:solidFill>
                            <a:srgbClr val="0F283E"/>
                          </a:solidFill>
                          <a:latin typeface="Open Sans Light"/>
                        </a:rPr>
                        <a:t>H1 2020</a:t>
                      </a:r>
                    </a:p>
                  </a:txBody>
                  <a:tcPr>
                    <a:lnL>
                      <a:solidFill>
                        <a:srgbClr val="FFFFFF">
                          <a:alpha val="0"/>
                        </a:srgbClr>
                      </a:solidFill>
                    </a:lnL>
                    <a:lnR>
                      <a:solidFill>
                        <a:srgbClr val="FFFFFF">
                          <a:alpha val="0"/>
                        </a:srgbClr>
                      </a:solidFill>
                    </a:lnR>
                    <a:lnT>
                      <a:solidFill>
                        <a:srgbClr val="FFFFFF">
                          <a:alpha val="0"/>
                        </a:srgbClr>
                      </a:solidFill>
                    </a:lnT>
                    <a:lnB>
                      <a:solidFill>
                        <a:srgbClr val="FFFFFF">
                          <a:alpha val="0"/>
                        </a:srgbClr>
                      </a:solidFill>
                    </a:lnB>
                    <a:solidFill>
                      <a:srgbClr val="FFFFFF">
                        <a:alpha val="0"/>
                      </a:srgbClr>
                    </a:solidFill>
                  </a:tcPr>
                </a:tc>
                <a:tc>
                  <a:txBody>
                    <a:bodyPr/>
                    <a:lstStyle/>
                    <a:p>
                      <a:pPr algn="r"/>
                      <a:r>
                        <a:rPr sz="1000" b="1" dirty="0">
                          <a:solidFill>
                            <a:srgbClr val="0F283E"/>
                          </a:solidFill>
                          <a:latin typeface="Open Sans Light"/>
                        </a:rPr>
                        <a:t>H2 2020</a:t>
                      </a:r>
                    </a:p>
                  </a:txBody>
                  <a:tcPr>
                    <a:lnL>
                      <a:solidFill>
                        <a:srgbClr val="FFFFFF">
                          <a:alpha val="0"/>
                        </a:srgbClr>
                      </a:solidFill>
                    </a:lnL>
                    <a:lnR>
                      <a:solidFill>
                        <a:srgbClr val="FFFFFF">
                          <a:alpha val="0"/>
                        </a:srgbClr>
                      </a:solidFill>
                    </a:lnR>
                    <a:lnT>
                      <a:solidFill>
                        <a:srgbClr val="FFFFFF">
                          <a:alpha val="0"/>
                        </a:srgbClr>
                      </a:solidFill>
                    </a:lnT>
                    <a:lnB>
                      <a:solidFill>
                        <a:srgbClr val="FFFFFF">
                          <a:alpha val="0"/>
                        </a:srgbClr>
                      </a:solidFill>
                    </a:lnB>
                    <a:solidFill>
                      <a:srgbClr val="FFFFFF">
                        <a:alpha val="0"/>
                      </a:srgbClr>
                    </a:solidFill>
                  </a:tcPr>
                </a:tc>
                <a:tc>
                  <a:txBody>
                    <a:bodyPr/>
                    <a:lstStyle/>
                    <a:p>
                      <a:pPr algn="r"/>
                      <a:r>
                        <a:rPr sz="1000" b="1" dirty="0">
                          <a:solidFill>
                            <a:srgbClr val="0F283E"/>
                          </a:solidFill>
                          <a:latin typeface="Open Sans Light"/>
                        </a:rPr>
                        <a:t>2021</a:t>
                      </a:r>
                    </a:p>
                  </a:txBody>
                  <a:tcPr>
                    <a:lnL>
                      <a:solidFill>
                        <a:srgbClr val="FFFFFF">
                          <a:alpha val="0"/>
                        </a:srgbClr>
                      </a:solidFill>
                    </a:lnL>
                    <a:lnR>
                      <a:solidFill>
                        <a:srgbClr val="FFFFFF">
                          <a:alpha val="0"/>
                        </a:srgbClr>
                      </a:solidFill>
                    </a:lnR>
                    <a:lnT>
                      <a:solidFill>
                        <a:srgbClr val="FFFFFF">
                          <a:alpha val="0"/>
                        </a:srgbClr>
                      </a:solidFill>
                    </a:lnT>
                    <a:lnB>
                      <a:solidFill>
                        <a:srgbClr val="FFFFFF">
                          <a:alpha val="0"/>
                        </a:srgbClr>
                      </a:solidFill>
                    </a:lnB>
                    <a:solidFill>
                      <a:srgbClr val="FFFFFF">
                        <a:alpha val="0"/>
                      </a:srgbClr>
                    </a:solidFill>
                  </a:tcPr>
                </a:tc>
                <a:extLst>
                  <a:ext uri="{0D108BD9-81ED-4DB2-BD59-A6C34878D82A}">
                    <a16:rowId xmlns:a16="http://schemas.microsoft.com/office/drawing/2014/main" val="10000"/>
                  </a:ext>
                </a:extLst>
              </a:tr>
              <a:tr h="0">
                <a:tc>
                  <a:txBody>
                    <a:bodyPr/>
                    <a:lstStyle/>
                    <a:p>
                      <a:r>
                        <a:rPr sz="1000">
                          <a:solidFill>
                            <a:srgbClr val="0F283E"/>
                          </a:solidFill>
                          <a:latin typeface="Open Sans Light"/>
                        </a:rPr>
                        <a:t>Air transportation</a:t>
                      </a:r>
                    </a:p>
                  </a:txBody>
                  <a:tcPr>
                    <a:lnL>
                      <a:solidFill>
                        <a:srgbClr val="FFFFFF">
                          <a:alpha val="0"/>
                        </a:srgbClr>
                      </a:solidFill>
                    </a:lnL>
                    <a:lnR>
                      <a:solidFill>
                        <a:srgbClr val="FFFFFF">
                          <a:alpha val="0"/>
                        </a:srgbClr>
                      </a:solidFill>
                    </a:lnR>
                    <a:lnT>
                      <a:solidFill>
                        <a:srgbClr val="FFFFFF">
                          <a:alpha val="0"/>
                        </a:srgbClr>
                      </a:solidFill>
                    </a:lnT>
                    <a:lnB>
                      <a:solidFill>
                        <a:srgbClr val="FFFFFF">
                          <a:alpha val="0"/>
                        </a:srgbClr>
                      </a:solidFill>
                    </a:lnB>
                    <a:solidFill>
                      <a:srgbClr val="FFFFFF">
                        <a:alpha val="0"/>
                      </a:srgbClr>
                    </a:solidFill>
                  </a:tcPr>
                </a:tc>
                <a:tc>
                  <a:txBody>
                    <a:bodyPr/>
                    <a:lstStyle/>
                    <a:p>
                      <a:pPr algn="r"/>
                      <a:r>
                        <a:rPr sz="1000" dirty="0">
                          <a:solidFill>
                            <a:srgbClr val="0F283E"/>
                          </a:solidFill>
                          <a:latin typeface="Open Sans Light"/>
                        </a:rPr>
                        <a:t>-39.5%</a:t>
                      </a:r>
                    </a:p>
                  </a:txBody>
                  <a:tcPr>
                    <a:lnL>
                      <a:solidFill>
                        <a:srgbClr val="FFFFFF">
                          <a:alpha val="0"/>
                        </a:srgbClr>
                      </a:solidFill>
                    </a:lnL>
                    <a:lnR>
                      <a:solidFill>
                        <a:srgbClr val="FFFFFF">
                          <a:alpha val="0"/>
                        </a:srgbClr>
                      </a:solidFill>
                    </a:lnR>
                    <a:lnT>
                      <a:solidFill>
                        <a:srgbClr val="FFFFFF">
                          <a:alpha val="0"/>
                        </a:srgbClr>
                      </a:solidFill>
                    </a:lnT>
                    <a:lnB>
                      <a:solidFill>
                        <a:srgbClr val="FFFFFF">
                          <a:alpha val="0"/>
                        </a:srgbClr>
                      </a:solidFill>
                    </a:lnB>
                    <a:solidFill>
                      <a:srgbClr val="FFFFFF">
                        <a:alpha val="0"/>
                      </a:srgbClr>
                    </a:solidFill>
                  </a:tcPr>
                </a:tc>
                <a:tc>
                  <a:txBody>
                    <a:bodyPr/>
                    <a:lstStyle/>
                    <a:p>
                      <a:pPr algn="r"/>
                      <a:r>
                        <a:rPr sz="1000">
                          <a:solidFill>
                            <a:srgbClr val="0F283E"/>
                          </a:solidFill>
                          <a:latin typeface="Open Sans Light"/>
                        </a:rPr>
                        <a:t>-25%</a:t>
                      </a:r>
                    </a:p>
                  </a:txBody>
                  <a:tcPr>
                    <a:lnL>
                      <a:solidFill>
                        <a:srgbClr val="FFFFFF">
                          <a:alpha val="0"/>
                        </a:srgbClr>
                      </a:solidFill>
                    </a:lnL>
                    <a:lnR>
                      <a:solidFill>
                        <a:srgbClr val="FFFFFF">
                          <a:alpha val="0"/>
                        </a:srgbClr>
                      </a:solidFill>
                    </a:lnR>
                    <a:lnT>
                      <a:solidFill>
                        <a:srgbClr val="FFFFFF">
                          <a:alpha val="0"/>
                        </a:srgbClr>
                      </a:solidFill>
                    </a:lnT>
                    <a:lnB>
                      <a:solidFill>
                        <a:srgbClr val="FFFFFF">
                          <a:alpha val="0"/>
                        </a:srgbClr>
                      </a:solidFill>
                    </a:lnB>
                    <a:solidFill>
                      <a:srgbClr val="FFFFFF">
                        <a:alpha val="0"/>
                      </a:srgbClr>
                    </a:solidFill>
                  </a:tcPr>
                </a:tc>
                <a:tc>
                  <a:txBody>
                    <a:bodyPr/>
                    <a:lstStyle/>
                    <a:p>
                      <a:pPr algn="r"/>
                      <a:r>
                        <a:rPr sz="1000">
                          <a:solidFill>
                            <a:srgbClr val="0F283E"/>
                          </a:solidFill>
                          <a:latin typeface="Open Sans Light"/>
                        </a:rPr>
                        <a:t>10%</a:t>
                      </a:r>
                    </a:p>
                  </a:txBody>
                  <a:tcPr>
                    <a:lnL>
                      <a:solidFill>
                        <a:srgbClr val="FFFFFF">
                          <a:alpha val="0"/>
                        </a:srgbClr>
                      </a:solidFill>
                    </a:lnL>
                    <a:lnR>
                      <a:solidFill>
                        <a:srgbClr val="FFFFFF">
                          <a:alpha val="0"/>
                        </a:srgbClr>
                      </a:solidFill>
                    </a:lnR>
                    <a:lnT>
                      <a:solidFill>
                        <a:srgbClr val="FFFFFF">
                          <a:alpha val="0"/>
                        </a:srgbClr>
                      </a:solidFill>
                    </a:lnT>
                    <a:lnB>
                      <a:solidFill>
                        <a:srgbClr val="FFFFFF">
                          <a:alpha val="0"/>
                        </a:srgbClr>
                      </a:solidFill>
                    </a:lnB>
                    <a:solidFill>
                      <a:srgbClr val="FFFFFF">
                        <a:alpha val="0"/>
                      </a:srgbClr>
                    </a:solidFill>
                  </a:tcPr>
                </a:tc>
                <a:extLst>
                  <a:ext uri="{0D108BD9-81ED-4DB2-BD59-A6C34878D82A}">
                    <a16:rowId xmlns:a16="http://schemas.microsoft.com/office/drawing/2014/main" val="10001"/>
                  </a:ext>
                </a:extLst>
              </a:tr>
              <a:tr h="0">
                <a:tc>
                  <a:txBody>
                    <a:bodyPr/>
                    <a:lstStyle/>
                    <a:p>
                      <a:r>
                        <a:rPr sz="1000">
                          <a:solidFill>
                            <a:srgbClr val="0F283E"/>
                          </a:solidFill>
                          <a:latin typeface="Open Sans Light"/>
                        </a:rPr>
                        <a:t>Oil &amp; natural gas production</a:t>
                      </a:r>
                    </a:p>
                  </a:txBody>
                  <a:tcPr>
                    <a:lnL>
                      <a:solidFill>
                        <a:srgbClr val="FFFFFF">
                          <a:alpha val="0"/>
                        </a:srgbClr>
                      </a:solidFill>
                    </a:lnL>
                    <a:lnR>
                      <a:solidFill>
                        <a:srgbClr val="FFFFFF">
                          <a:alpha val="0"/>
                        </a:srgbClr>
                      </a:solidFill>
                    </a:lnR>
                    <a:lnT>
                      <a:solidFill>
                        <a:srgbClr val="FFFFFF">
                          <a:alpha val="0"/>
                        </a:srgbClr>
                      </a:solidFill>
                    </a:lnT>
                    <a:lnB>
                      <a:solidFill>
                        <a:srgbClr val="FFFFFF">
                          <a:alpha val="0"/>
                        </a:srgbClr>
                      </a:solidFill>
                    </a:lnB>
                    <a:solidFill>
                      <a:srgbClr val="FFFFFF">
                        <a:alpha val="0"/>
                      </a:srgbClr>
                    </a:solidFill>
                  </a:tcPr>
                </a:tc>
                <a:tc>
                  <a:txBody>
                    <a:bodyPr/>
                    <a:lstStyle/>
                    <a:p>
                      <a:pPr algn="r"/>
                      <a:r>
                        <a:rPr sz="1000">
                          <a:solidFill>
                            <a:srgbClr val="0F283E"/>
                          </a:solidFill>
                          <a:latin typeface="Open Sans Light"/>
                        </a:rPr>
                        <a:t>-36.3%</a:t>
                      </a:r>
                    </a:p>
                  </a:txBody>
                  <a:tcPr>
                    <a:lnL>
                      <a:solidFill>
                        <a:srgbClr val="FFFFFF">
                          <a:alpha val="0"/>
                        </a:srgbClr>
                      </a:solidFill>
                    </a:lnL>
                    <a:lnR>
                      <a:solidFill>
                        <a:srgbClr val="FFFFFF">
                          <a:alpha val="0"/>
                        </a:srgbClr>
                      </a:solidFill>
                    </a:lnR>
                    <a:lnT>
                      <a:solidFill>
                        <a:srgbClr val="FFFFFF">
                          <a:alpha val="0"/>
                        </a:srgbClr>
                      </a:solidFill>
                    </a:lnT>
                    <a:lnB>
                      <a:solidFill>
                        <a:srgbClr val="FFFFFF">
                          <a:alpha val="0"/>
                        </a:srgbClr>
                      </a:solidFill>
                    </a:lnB>
                    <a:solidFill>
                      <a:srgbClr val="FFFFFF">
                        <a:alpha val="0"/>
                      </a:srgbClr>
                    </a:solidFill>
                  </a:tcPr>
                </a:tc>
                <a:tc>
                  <a:txBody>
                    <a:bodyPr/>
                    <a:lstStyle/>
                    <a:p>
                      <a:pPr algn="r"/>
                      <a:r>
                        <a:rPr sz="1000">
                          <a:solidFill>
                            <a:srgbClr val="0F283E"/>
                          </a:solidFill>
                          <a:latin typeface="Open Sans Light"/>
                        </a:rPr>
                        <a:t>-10.4%</a:t>
                      </a:r>
                    </a:p>
                  </a:txBody>
                  <a:tcPr>
                    <a:lnL>
                      <a:solidFill>
                        <a:srgbClr val="FFFFFF">
                          <a:alpha val="0"/>
                        </a:srgbClr>
                      </a:solidFill>
                    </a:lnL>
                    <a:lnR>
                      <a:solidFill>
                        <a:srgbClr val="FFFFFF">
                          <a:alpha val="0"/>
                        </a:srgbClr>
                      </a:solidFill>
                    </a:lnR>
                    <a:lnT>
                      <a:solidFill>
                        <a:srgbClr val="FFFFFF">
                          <a:alpha val="0"/>
                        </a:srgbClr>
                      </a:solidFill>
                    </a:lnT>
                    <a:lnB>
                      <a:solidFill>
                        <a:srgbClr val="FFFFFF">
                          <a:alpha val="0"/>
                        </a:srgbClr>
                      </a:solidFill>
                    </a:lnB>
                    <a:solidFill>
                      <a:srgbClr val="FFFFFF">
                        <a:alpha val="0"/>
                      </a:srgbClr>
                    </a:solidFill>
                  </a:tcPr>
                </a:tc>
                <a:tc>
                  <a:txBody>
                    <a:bodyPr/>
                    <a:lstStyle/>
                    <a:p>
                      <a:pPr algn="r"/>
                      <a:r>
                        <a:rPr sz="1000">
                          <a:solidFill>
                            <a:srgbClr val="0F283E"/>
                          </a:solidFill>
                          <a:latin typeface="Open Sans Light"/>
                        </a:rPr>
                        <a:t>2.8%</a:t>
                      </a:r>
                    </a:p>
                  </a:txBody>
                  <a:tcPr>
                    <a:lnL>
                      <a:solidFill>
                        <a:srgbClr val="FFFFFF">
                          <a:alpha val="0"/>
                        </a:srgbClr>
                      </a:solidFill>
                    </a:lnL>
                    <a:lnR>
                      <a:solidFill>
                        <a:srgbClr val="FFFFFF">
                          <a:alpha val="0"/>
                        </a:srgbClr>
                      </a:solidFill>
                    </a:lnR>
                    <a:lnT>
                      <a:solidFill>
                        <a:srgbClr val="FFFFFF">
                          <a:alpha val="0"/>
                        </a:srgbClr>
                      </a:solidFill>
                    </a:lnT>
                    <a:lnB>
                      <a:solidFill>
                        <a:srgbClr val="FFFFFF">
                          <a:alpha val="0"/>
                        </a:srgbClr>
                      </a:solidFill>
                    </a:lnB>
                    <a:solidFill>
                      <a:srgbClr val="FFFFFF">
                        <a:alpha val="0"/>
                      </a:srgbClr>
                    </a:solidFill>
                  </a:tcPr>
                </a:tc>
                <a:extLst>
                  <a:ext uri="{0D108BD9-81ED-4DB2-BD59-A6C34878D82A}">
                    <a16:rowId xmlns:a16="http://schemas.microsoft.com/office/drawing/2014/main" val="10002"/>
                  </a:ext>
                </a:extLst>
              </a:tr>
              <a:tr h="0">
                <a:tc>
                  <a:txBody>
                    <a:bodyPr/>
                    <a:lstStyle/>
                    <a:p>
                      <a:r>
                        <a:rPr sz="1000">
                          <a:solidFill>
                            <a:srgbClr val="0F283E"/>
                          </a:solidFill>
                          <a:latin typeface="Open Sans Light"/>
                        </a:rPr>
                        <a:t>Commercial property construction</a:t>
                      </a:r>
                    </a:p>
                  </a:txBody>
                  <a:tcPr>
                    <a:lnL>
                      <a:solidFill>
                        <a:srgbClr val="FFFFFF">
                          <a:alpha val="0"/>
                        </a:srgbClr>
                      </a:solidFill>
                    </a:lnL>
                    <a:lnR>
                      <a:solidFill>
                        <a:srgbClr val="FFFFFF">
                          <a:alpha val="0"/>
                        </a:srgbClr>
                      </a:solidFill>
                    </a:lnR>
                    <a:lnT>
                      <a:solidFill>
                        <a:srgbClr val="FFFFFF">
                          <a:alpha val="0"/>
                        </a:srgbClr>
                      </a:solidFill>
                    </a:lnT>
                    <a:lnB>
                      <a:solidFill>
                        <a:srgbClr val="FFFFFF">
                          <a:alpha val="0"/>
                        </a:srgbClr>
                      </a:solidFill>
                    </a:lnB>
                    <a:solidFill>
                      <a:srgbClr val="FFFFFF">
                        <a:alpha val="0"/>
                      </a:srgbClr>
                    </a:solidFill>
                  </a:tcPr>
                </a:tc>
                <a:tc>
                  <a:txBody>
                    <a:bodyPr/>
                    <a:lstStyle/>
                    <a:p>
                      <a:pPr algn="r"/>
                      <a:r>
                        <a:rPr sz="1000">
                          <a:solidFill>
                            <a:srgbClr val="0F283E"/>
                          </a:solidFill>
                          <a:latin typeface="Open Sans Light"/>
                        </a:rPr>
                        <a:t>-33%</a:t>
                      </a:r>
                    </a:p>
                  </a:txBody>
                  <a:tcPr>
                    <a:lnL>
                      <a:solidFill>
                        <a:srgbClr val="FFFFFF">
                          <a:alpha val="0"/>
                        </a:srgbClr>
                      </a:solidFill>
                    </a:lnL>
                    <a:lnR>
                      <a:solidFill>
                        <a:srgbClr val="FFFFFF">
                          <a:alpha val="0"/>
                        </a:srgbClr>
                      </a:solidFill>
                    </a:lnR>
                    <a:lnT>
                      <a:solidFill>
                        <a:srgbClr val="FFFFFF">
                          <a:alpha val="0"/>
                        </a:srgbClr>
                      </a:solidFill>
                    </a:lnT>
                    <a:lnB>
                      <a:solidFill>
                        <a:srgbClr val="FFFFFF">
                          <a:alpha val="0"/>
                        </a:srgbClr>
                      </a:solidFill>
                    </a:lnB>
                    <a:solidFill>
                      <a:srgbClr val="FFFFFF">
                        <a:alpha val="0"/>
                      </a:srgbClr>
                    </a:solidFill>
                  </a:tcPr>
                </a:tc>
                <a:tc>
                  <a:txBody>
                    <a:bodyPr/>
                    <a:lstStyle/>
                    <a:p>
                      <a:pPr algn="r"/>
                      <a:r>
                        <a:rPr sz="1000">
                          <a:solidFill>
                            <a:srgbClr val="0F283E"/>
                          </a:solidFill>
                          <a:latin typeface="Open Sans Light"/>
                        </a:rPr>
                        <a:t>-25%</a:t>
                      </a:r>
                    </a:p>
                  </a:txBody>
                  <a:tcPr>
                    <a:lnL>
                      <a:solidFill>
                        <a:srgbClr val="FFFFFF">
                          <a:alpha val="0"/>
                        </a:srgbClr>
                      </a:solidFill>
                    </a:lnL>
                    <a:lnR>
                      <a:solidFill>
                        <a:srgbClr val="FFFFFF">
                          <a:alpha val="0"/>
                        </a:srgbClr>
                      </a:solidFill>
                    </a:lnR>
                    <a:lnT>
                      <a:solidFill>
                        <a:srgbClr val="FFFFFF">
                          <a:alpha val="0"/>
                        </a:srgbClr>
                      </a:solidFill>
                    </a:lnT>
                    <a:lnB>
                      <a:solidFill>
                        <a:srgbClr val="FFFFFF">
                          <a:alpha val="0"/>
                        </a:srgbClr>
                      </a:solidFill>
                    </a:lnB>
                    <a:solidFill>
                      <a:srgbClr val="FFFFFF">
                        <a:alpha val="0"/>
                      </a:srgbClr>
                    </a:solidFill>
                  </a:tcPr>
                </a:tc>
                <a:tc>
                  <a:txBody>
                    <a:bodyPr/>
                    <a:lstStyle/>
                    <a:p>
                      <a:pPr algn="r"/>
                      <a:r>
                        <a:rPr sz="1000">
                          <a:solidFill>
                            <a:srgbClr val="0F283E"/>
                          </a:solidFill>
                          <a:latin typeface="Open Sans Light"/>
                        </a:rPr>
                        <a:t>0%</a:t>
                      </a:r>
                    </a:p>
                  </a:txBody>
                  <a:tcPr>
                    <a:lnL>
                      <a:solidFill>
                        <a:srgbClr val="FFFFFF">
                          <a:alpha val="0"/>
                        </a:srgbClr>
                      </a:solidFill>
                    </a:lnL>
                    <a:lnR>
                      <a:solidFill>
                        <a:srgbClr val="FFFFFF">
                          <a:alpha val="0"/>
                        </a:srgbClr>
                      </a:solidFill>
                    </a:lnR>
                    <a:lnT>
                      <a:solidFill>
                        <a:srgbClr val="FFFFFF">
                          <a:alpha val="0"/>
                        </a:srgbClr>
                      </a:solidFill>
                    </a:lnT>
                    <a:lnB>
                      <a:solidFill>
                        <a:srgbClr val="FFFFFF">
                          <a:alpha val="0"/>
                        </a:srgbClr>
                      </a:solidFill>
                    </a:lnB>
                    <a:solidFill>
                      <a:srgbClr val="FFFFFF">
                        <a:alpha val="0"/>
                      </a:srgbClr>
                    </a:solidFill>
                  </a:tcPr>
                </a:tc>
                <a:extLst>
                  <a:ext uri="{0D108BD9-81ED-4DB2-BD59-A6C34878D82A}">
                    <a16:rowId xmlns:a16="http://schemas.microsoft.com/office/drawing/2014/main" val="10003"/>
                  </a:ext>
                </a:extLst>
              </a:tr>
              <a:tr h="0">
                <a:tc>
                  <a:txBody>
                    <a:bodyPr/>
                    <a:lstStyle/>
                    <a:p>
                      <a:r>
                        <a:rPr sz="1000">
                          <a:solidFill>
                            <a:srgbClr val="0F283E"/>
                          </a:solidFill>
                          <a:latin typeface="Open Sans Light"/>
                        </a:rPr>
                        <a:t>Coke and refined petroleum products production</a:t>
                      </a:r>
                    </a:p>
                  </a:txBody>
                  <a:tcPr>
                    <a:lnL>
                      <a:solidFill>
                        <a:srgbClr val="FFFFFF">
                          <a:alpha val="0"/>
                        </a:srgbClr>
                      </a:solidFill>
                    </a:lnL>
                    <a:lnR>
                      <a:solidFill>
                        <a:srgbClr val="FFFFFF">
                          <a:alpha val="0"/>
                        </a:srgbClr>
                      </a:solidFill>
                    </a:lnR>
                    <a:lnT>
                      <a:solidFill>
                        <a:srgbClr val="FFFFFF">
                          <a:alpha val="0"/>
                        </a:srgbClr>
                      </a:solidFill>
                    </a:lnT>
                    <a:lnB>
                      <a:solidFill>
                        <a:srgbClr val="FFFFFF">
                          <a:alpha val="0"/>
                        </a:srgbClr>
                      </a:solidFill>
                    </a:lnB>
                    <a:solidFill>
                      <a:srgbClr val="FFFFFF">
                        <a:alpha val="0"/>
                      </a:srgbClr>
                    </a:solidFill>
                  </a:tcPr>
                </a:tc>
                <a:tc>
                  <a:txBody>
                    <a:bodyPr/>
                    <a:lstStyle/>
                    <a:p>
                      <a:pPr algn="r"/>
                      <a:r>
                        <a:rPr sz="1000">
                          <a:solidFill>
                            <a:srgbClr val="0F283E"/>
                          </a:solidFill>
                          <a:latin typeface="Open Sans Light"/>
                        </a:rPr>
                        <a:t>-29.9%</a:t>
                      </a:r>
                    </a:p>
                  </a:txBody>
                  <a:tcPr>
                    <a:lnL>
                      <a:solidFill>
                        <a:srgbClr val="FFFFFF">
                          <a:alpha val="0"/>
                        </a:srgbClr>
                      </a:solidFill>
                    </a:lnL>
                    <a:lnR>
                      <a:solidFill>
                        <a:srgbClr val="FFFFFF">
                          <a:alpha val="0"/>
                        </a:srgbClr>
                      </a:solidFill>
                    </a:lnR>
                    <a:lnT>
                      <a:solidFill>
                        <a:srgbClr val="FFFFFF">
                          <a:alpha val="0"/>
                        </a:srgbClr>
                      </a:solidFill>
                    </a:lnT>
                    <a:lnB>
                      <a:solidFill>
                        <a:srgbClr val="FFFFFF">
                          <a:alpha val="0"/>
                        </a:srgbClr>
                      </a:solidFill>
                    </a:lnB>
                    <a:solidFill>
                      <a:srgbClr val="FFFFFF">
                        <a:alpha val="0"/>
                      </a:srgbClr>
                    </a:solidFill>
                  </a:tcPr>
                </a:tc>
                <a:tc>
                  <a:txBody>
                    <a:bodyPr/>
                    <a:lstStyle/>
                    <a:p>
                      <a:pPr algn="r"/>
                      <a:r>
                        <a:rPr sz="1000">
                          <a:solidFill>
                            <a:srgbClr val="0F283E"/>
                          </a:solidFill>
                          <a:latin typeface="Open Sans Light"/>
                        </a:rPr>
                        <a:t>3%</a:t>
                      </a:r>
                    </a:p>
                  </a:txBody>
                  <a:tcPr>
                    <a:lnL>
                      <a:solidFill>
                        <a:srgbClr val="FFFFFF">
                          <a:alpha val="0"/>
                        </a:srgbClr>
                      </a:solidFill>
                    </a:lnL>
                    <a:lnR>
                      <a:solidFill>
                        <a:srgbClr val="FFFFFF">
                          <a:alpha val="0"/>
                        </a:srgbClr>
                      </a:solidFill>
                    </a:lnR>
                    <a:lnT>
                      <a:solidFill>
                        <a:srgbClr val="FFFFFF">
                          <a:alpha val="0"/>
                        </a:srgbClr>
                      </a:solidFill>
                    </a:lnT>
                    <a:lnB>
                      <a:solidFill>
                        <a:srgbClr val="FFFFFF">
                          <a:alpha val="0"/>
                        </a:srgbClr>
                      </a:solidFill>
                    </a:lnB>
                    <a:solidFill>
                      <a:srgbClr val="FFFFFF">
                        <a:alpha val="0"/>
                      </a:srgbClr>
                    </a:solidFill>
                  </a:tcPr>
                </a:tc>
                <a:tc>
                  <a:txBody>
                    <a:bodyPr/>
                    <a:lstStyle/>
                    <a:p>
                      <a:pPr algn="r"/>
                      <a:r>
                        <a:rPr sz="1000">
                          <a:solidFill>
                            <a:srgbClr val="0F283E"/>
                          </a:solidFill>
                          <a:latin typeface="Open Sans Light"/>
                        </a:rPr>
                        <a:t>3%</a:t>
                      </a:r>
                    </a:p>
                  </a:txBody>
                  <a:tcPr>
                    <a:lnL>
                      <a:solidFill>
                        <a:srgbClr val="FFFFFF">
                          <a:alpha val="0"/>
                        </a:srgbClr>
                      </a:solidFill>
                    </a:lnL>
                    <a:lnR>
                      <a:solidFill>
                        <a:srgbClr val="FFFFFF">
                          <a:alpha val="0"/>
                        </a:srgbClr>
                      </a:solidFill>
                    </a:lnR>
                    <a:lnT>
                      <a:solidFill>
                        <a:srgbClr val="FFFFFF">
                          <a:alpha val="0"/>
                        </a:srgbClr>
                      </a:solidFill>
                    </a:lnT>
                    <a:lnB>
                      <a:solidFill>
                        <a:srgbClr val="FFFFFF">
                          <a:alpha val="0"/>
                        </a:srgbClr>
                      </a:solidFill>
                    </a:lnB>
                    <a:solidFill>
                      <a:srgbClr val="FFFFFF">
                        <a:alpha val="0"/>
                      </a:srgbClr>
                    </a:solidFill>
                  </a:tcPr>
                </a:tc>
                <a:extLst>
                  <a:ext uri="{0D108BD9-81ED-4DB2-BD59-A6C34878D82A}">
                    <a16:rowId xmlns:a16="http://schemas.microsoft.com/office/drawing/2014/main" val="10004"/>
                  </a:ext>
                </a:extLst>
              </a:tr>
              <a:tr h="0">
                <a:tc>
                  <a:txBody>
                    <a:bodyPr/>
                    <a:lstStyle/>
                    <a:p>
                      <a:r>
                        <a:rPr sz="1000">
                          <a:solidFill>
                            <a:srgbClr val="0F283E"/>
                          </a:solidFill>
                          <a:latin typeface="Open Sans Light"/>
                        </a:rPr>
                        <a:t>Coal production</a:t>
                      </a:r>
                    </a:p>
                  </a:txBody>
                  <a:tcPr>
                    <a:lnL>
                      <a:solidFill>
                        <a:srgbClr val="FFFFFF">
                          <a:alpha val="0"/>
                        </a:srgbClr>
                      </a:solidFill>
                    </a:lnL>
                    <a:lnR>
                      <a:solidFill>
                        <a:srgbClr val="FFFFFF">
                          <a:alpha val="0"/>
                        </a:srgbClr>
                      </a:solidFill>
                    </a:lnR>
                    <a:lnT>
                      <a:solidFill>
                        <a:srgbClr val="FFFFFF">
                          <a:alpha val="0"/>
                        </a:srgbClr>
                      </a:solidFill>
                    </a:lnT>
                    <a:lnB>
                      <a:solidFill>
                        <a:srgbClr val="FFFFFF">
                          <a:alpha val="0"/>
                        </a:srgbClr>
                      </a:solidFill>
                    </a:lnB>
                    <a:solidFill>
                      <a:srgbClr val="FFFFFF">
                        <a:alpha val="0"/>
                      </a:srgbClr>
                    </a:solidFill>
                  </a:tcPr>
                </a:tc>
                <a:tc>
                  <a:txBody>
                    <a:bodyPr/>
                    <a:lstStyle/>
                    <a:p>
                      <a:pPr algn="r"/>
                      <a:r>
                        <a:rPr sz="1000">
                          <a:solidFill>
                            <a:srgbClr val="0F283E"/>
                          </a:solidFill>
                          <a:latin typeface="Open Sans Light"/>
                        </a:rPr>
                        <a:t>-28.1%</a:t>
                      </a:r>
                    </a:p>
                  </a:txBody>
                  <a:tcPr>
                    <a:lnL>
                      <a:solidFill>
                        <a:srgbClr val="FFFFFF">
                          <a:alpha val="0"/>
                        </a:srgbClr>
                      </a:solidFill>
                    </a:lnL>
                    <a:lnR>
                      <a:solidFill>
                        <a:srgbClr val="FFFFFF">
                          <a:alpha val="0"/>
                        </a:srgbClr>
                      </a:solidFill>
                    </a:lnR>
                    <a:lnT>
                      <a:solidFill>
                        <a:srgbClr val="FFFFFF">
                          <a:alpha val="0"/>
                        </a:srgbClr>
                      </a:solidFill>
                    </a:lnT>
                    <a:lnB>
                      <a:solidFill>
                        <a:srgbClr val="FFFFFF">
                          <a:alpha val="0"/>
                        </a:srgbClr>
                      </a:solidFill>
                    </a:lnB>
                    <a:solidFill>
                      <a:srgbClr val="FFFFFF">
                        <a:alpha val="0"/>
                      </a:srgbClr>
                    </a:solidFill>
                  </a:tcPr>
                </a:tc>
                <a:tc>
                  <a:txBody>
                    <a:bodyPr/>
                    <a:lstStyle/>
                    <a:p>
                      <a:pPr algn="r"/>
                      <a:r>
                        <a:rPr sz="1000">
                          <a:solidFill>
                            <a:srgbClr val="0F283E"/>
                          </a:solidFill>
                          <a:latin typeface="Open Sans Light"/>
                        </a:rPr>
                        <a:t>-14.8%</a:t>
                      </a:r>
                    </a:p>
                  </a:txBody>
                  <a:tcPr>
                    <a:lnL>
                      <a:solidFill>
                        <a:srgbClr val="FFFFFF">
                          <a:alpha val="0"/>
                        </a:srgbClr>
                      </a:solidFill>
                    </a:lnL>
                    <a:lnR>
                      <a:solidFill>
                        <a:srgbClr val="FFFFFF">
                          <a:alpha val="0"/>
                        </a:srgbClr>
                      </a:solidFill>
                    </a:lnR>
                    <a:lnT>
                      <a:solidFill>
                        <a:srgbClr val="FFFFFF">
                          <a:alpha val="0"/>
                        </a:srgbClr>
                      </a:solidFill>
                    </a:lnT>
                    <a:lnB>
                      <a:solidFill>
                        <a:srgbClr val="FFFFFF">
                          <a:alpha val="0"/>
                        </a:srgbClr>
                      </a:solidFill>
                    </a:lnB>
                    <a:solidFill>
                      <a:srgbClr val="FFFFFF">
                        <a:alpha val="0"/>
                      </a:srgbClr>
                    </a:solidFill>
                  </a:tcPr>
                </a:tc>
                <a:tc>
                  <a:txBody>
                    <a:bodyPr/>
                    <a:lstStyle/>
                    <a:p>
                      <a:pPr algn="r"/>
                      <a:r>
                        <a:rPr sz="1000">
                          <a:solidFill>
                            <a:srgbClr val="0F283E"/>
                          </a:solidFill>
                          <a:latin typeface="Open Sans Light"/>
                        </a:rPr>
                        <a:t>0.8%</a:t>
                      </a:r>
                    </a:p>
                  </a:txBody>
                  <a:tcPr>
                    <a:lnL>
                      <a:solidFill>
                        <a:srgbClr val="FFFFFF">
                          <a:alpha val="0"/>
                        </a:srgbClr>
                      </a:solidFill>
                    </a:lnL>
                    <a:lnR>
                      <a:solidFill>
                        <a:srgbClr val="FFFFFF">
                          <a:alpha val="0"/>
                        </a:srgbClr>
                      </a:solidFill>
                    </a:lnR>
                    <a:lnT>
                      <a:solidFill>
                        <a:srgbClr val="FFFFFF">
                          <a:alpha val="0"/>
                        </a:srgbClr>
                      </a:solidFill>
                    </a:lnT>
                    <a:lnB>
                      <a:solidFill>
                        <a:srgbClr val="FFFFFF">
                          <a:alpha val="0"/>
                        </a:srgbClr>
                      </a:solidFill>
                    </a:lnB>
                    <a:solidFill>
                      <a:srgbClr val="FFFFFF">
                        <a:alpha val="0"/>
                      </a:srgbClr>
                    </a:solidFill>
                  </a:tcPr>
                </a:tc>
                <a:extLst>
                  <a:ext uri="{0D108BD9-81ED-4DB2-BD59-A6C34878D82A}">
                    <a16:rowId xmlns:a16="http://schemas.microsoft.com/office/drawing/2014/main" val="10005"/>
                  </a:ext>
                </a:extLst>
              </a:tr>
              <a:tr h="0">
                <a:tc>
                  <a:txBody>
                    <a:bodyPr/>
                    <a:lstStyle/>
                    <a:p>
                      <a:r>
                        <a:rPr sz="1000">
                          <a:solidFill>
                            <a:srgbClr val="0F283E"/>
                          </a:solidFill>
                          <a:latin typeface="Open Sans Light"/>
                        </a:rPr>
                        <a:t>Residential property construction</a:t>
                      </a:r>
                    </a:p>
                  </a:txBody>
                  <a:tcPr>
                    <a:lnL>
                      <a:solidFill>
                        <a:srgbClr val="FFFFFF">
                          <a:alpha val="0"/>
                        </a:srgbClr>
                      </a:solidFill>
                    </a:lnL>
                    <a:lnR>
                      <a:solidFill>
                        <a:srgbClr val="FFFFFF">
                          <a:alpha val="0"/>
                        </a:srgbClr>
                      </a:solidFill>
                    </a:lnR>
                    <a:lnT>
                      <a:solidFill>
                        <a:srgbClr val="FFFFFF">
                          <a:alpha val="0"/>
                        </a:srgbClr>
                      </a:solidFill>
                    </a:lnT>
                    <a:lnB>
                      <a:solidFill>
                        <a:srgbClr val="FFFFFF">
                          <a:alpha val="0"/>
                        </a:srgbClr>
                      </a:solidFill>
                    </a:lnB>
                    <a:solidFill>
                      <a:srgbClr val="FFFFFF">
                        <a:alpha val="0"/>
                      </a:srgbClr>
                    </a:solidFill>
                  </a:tcPr>
                </a:tc>
                <a:tc>
                  <a:txBody>
                    <a:bodyPr/>
                    <a:lstStyle/>
                    <a:p>
                      <a:pPr algn="r"/>
                      <a:r>
                        <a:rPr sz="1000">
                          <a:solidFill>
                            <a:srgbClr val="0F283E"/>
                          </a:solidFill>
                          <a:latin typeface="Open Sans Light"/>
                        </a:rPr>
                        <a:t>-17%</a:t>
                      </a:r>
                    </a:p>
                  </a:txBody>
                  <a:tcPr>
                    <a:lnL>
                      <a:solidFill>
                        <a:srgbClr val="FFFFFF">
                          <a:alpha val="0"/>
                        </a:srgbClr>
                      </a:solidFill>
                    </a:lnL>
                    <a:lnR>
                      <a:solidFill>
                        <a:srgbClr val="FFFFFF">
                          <a:alpha val="0"/>
                        </a:srgbClr>
                      </a:solidFill>
                    </a:lnR>
                    <a:lnT>
                      <a:solidFill>
                        <a:srgbClr val="FFFFFF">
                          <a:alpha val="0"/>
                        </a:srgbClr>
                      </a:solidFill>
                    </a:lnT>
                    <a:lnB>
                      <a:solidFill>
                        <a:srgbClr val="FFFFFF">
                          <a:alpha val="0"/>
                        </a:srgbClr>
                      </a:solidFill>
                    </a:lnB>
                    <a:solidFill>
                      <a:srgbClr val="FFFFFF">
                        <a:alpha val="0"/>
                      </a:srgbClr>
                    </a:solidFill>
                  </a:tcPr>
                </a:tc>
                <a:tc>
                  <a:txBody>
                    <a:bodyPr/>
                    <a:lstStyle/>
                    <a:p>
                      <a:pPr algn="r"/>
                      <a:r>
                        <a:rPr sz="1000">
                          <a:solidFill>
                            <a:srgbClr val="0F283E"/>
                          </a:solidFill>
                          <a:latin typeface="Open Sans Light"/>
                        </a:rPr>
                        <a:t>0%</a:t>
                      </a:r>
                    </a:p>
                  </a:txBody>
                  <a:tcPr>
                    <a:lnL>
                      <a:solidFill>
                        <a:srgbClr val="FFFFFF">
                          <a:alpha val="0"/>
                        </a:srgbClr>
                      </a:solidFill>
                    </a:lnL>
                    <a:lnR>
                      <a:solidFill>
                        <a:srgbClr val="FFFFFF">
                          <a:alpha val="0"/>
                        </a:srgbClr>
                      </a:solidFill>
                    </a:lnR>
                    <a:lnT>
                      <a:solidFill>
                        <a:srgbClr val="FFFFFF">
                          <a:alpha val="0"/>
                        </a:srgbClr>
                      </a:solidFill>
                    </a:lnT>
                    <a:lnB>
                      <a:solidFill>
                        <a:srgbClr val="FFFFFF">
                          <a:alpha val="0"/>
                        </a:srgbClr>
                      </a:solidFill>
                    </a:lnB>
                    <a:solidFill>
                      <a:srgbClr val="FFFFFF">
                        <a:alpha val="0"/>
                      </a:srgbClr>
                    </a:solidFill>
                  </a:tcPr>
                </a:tc>
                <a:tc>
                  <a:txBody>
                    <a:bodyPr/>
                    <a:lstStyle/>
                    <a:p>
                      <a:pPr algn="r"/>
                      <a:r>
                        <a:rPr sz="1000">
                          <a:solidFill>
                            <a:srgbClr val="0F283E"/>
                          </a:solidFill>
                          <a:latin typeface="Open Sans Light"/>
                        </a:rPr>
                        <a:t>5%</a:t>
                      </a:r>
                    </a:p>
                  </a:txBody>
                  <a:tcPr>
                    <a:lnL>
                      <a:solidFill>
                        <a:srgbClr val="FFFFFF">
                          <a:alpha val="0"/>
                        </a:srgbClr>
                      </a:solidFill>
                    </a:lnL>
                    <a:lnR>
                      <a:solidFill>
                        <a:srgbClr val="FFFFFF">
                          <a:alpha val="0"/>
                        </a:srgbClr>
                      </a:solidFill>
                    </a:lnR>
                    <a:lnT>
                      <a:solidFill>
                        <a:srgbClr val="FFFFFF">
                          <a:alpha val="0"/>
                        </a:srgbClr>
                      </a:solidFill>
                    </a:lnT>
                    <a:lnB>
                      <a:solidFill>
                        <a:srgbClr val="FFFFFF">
                          <a:alpha val="0"/>
                        </a:srgbClr>
                      </a:solidFill>
                    </a:lnB>
                    <a:solidFill>
                      <a:srgbClr val="FFFFFF">
                        <a:alpha val="0"/>
                      </a:srgbClr>
                    </a:solidFill>
                  </a:tcPr>
                </a:tc>
                <a:extLst>
                  <a:ext uri="{0D108BD9-81ED-4DB2-BD59-A6C34878D82A}">
                    <a16:rowId xmlns:a16="http://schemas.microsoft.com/office/drawing/2014/main" val="10006"/>
                  </a:ext>
                </a:extLst>
              </a:tr>
              <a:tr h="0">
                <a:tc>
                  <a:txBody>
                    <a:bodyPr/>
                    <a:lstStyle/>
                    <a:p>
                      <a:r>
                        <a:rPr sz="1000">
                          <a:solidFill>
                            <a:srgbClr val="0F283E"/>
                          </a:solidFill>
                          <a:latin typeface="Open Sans Light"/>
                        </a:rPr>
                        <a:t>Mineral fertilizers production</a:t>
                      </a:r>
                    </a:p>
                  </a:txBody>
                  <a:tcPr>
                    <a:lnL>
                      <a:solidFill>
                        <a:srgbClr val="FFFFFF">
                          <a:alpha val="0"/>
                        </a:srgbClr>
                      </a:solidFill>
                    </a:lnL>
                    <a:lnR>
                      <a:solidFill>
                        <a:srgbClr val="FFFFFF">
                          <a:alpha val="0"/>
                        </a:srgbClr>
                      </a:solidFill>
                    </a:lnR>
                    <a:lnT>
                      <a:solidFill>
                        <a:srgbClr val="FFFFFF">
                          <a:alpha val="0"/>
                        </a:srgbClr>
                      </a:solidFill>
                    </a:lnT>
                    <a:lnB>
                      <a:solidFill>
                        <a:srgbClr val="FFFFFF">
                          <a:alpha val="0"/>
                        </a:srgbClr>
                      </a:solidFill>
                    </a:lnB>
                    <a:solidFill>
                      <a:srgbClr val="FFFFFF">
                        <a:alpha val="0"/>
                      </a:srgbClr>
                    </a:solidFill>
                  </a:tcPr>
                </a:tc>
                <a:tc>
                  <a:txBody>
                    <a:bodyPr/>
                    <a:lstStyle/>
                    <a:p>
                      <a:pPr algn="r"/>
                      <a:r>
                        <a:rPr sz="1000">
                          <a:solidFill>
                            <a:srgbClr val="0F283E"/>
                          </a:solidFill>
                          <a:latin typeface="Open Sans Light"/>
                        </a:rPr>
                        <a:t>-15.3%</a:t>
                      </a:r>
                    </a:p>
                  </a:txBody>
                  <a:tcPr>
                    <a:lnL>
                      <a:solidFill>
                        <a:srgbClr val="FFFFFF">
                          <a:alpha val="0"/>
                        </a:srgbClr>
                      </a:solidFill>
                    </a:lnL>
                    <a:lnR>
                      <a:solidFill>
                        <a:srgbClr val="FFFFFF">
                          <a:alpha val="0"/>
                        </a:srgbClr>
                      </a:solidFill>
                    </a:lnR>
                    <a:lnT>
                      <a:solidFill>
                        <a:srgbClr val="FFFFFF">
                          <a:alpha val="0"/>
                        </a:srgbClr>
                      </a:solidFill>
                    </a:lnT>
                    <a:lnB>
                      <a:solidFill>
                        <a:srgbClr val="FFFFFF">
                          <a:alpha val="0"/>
                        </a:srgbClr>
                      </a:solidFill>
                    </a:lnB>
                    <a:solidFill>
                      <a:srgbClr val="FFFFFF">
                        <a:alpha val="0"/>
                      </a:srgbClr>
                    </a:solidFill>
                  </a:tcPr>
                </a:tc>
                <a:tc>
                  <a:txBody>
                    <a:bodyPr/>
                    <a:lstStyle/>
                    <a:p>
                      <a:pPr algn="r"/>
                      <a:r>
                        <a:rPr sz="1000">
                          <a:solidFill>
                            <a:srgbClr val="0F283E"/>
                          </a:solidFill>
                          <a:latin typeface="Open Sans Light"/>
                        </a:rPr>
                        <a:t>-15.5%</a:t>
                      </a:r>
                    </a:p>
                  </a:txBody>
                  <a:tcPr>
                    <a:lnL>
                      <a:solidFill>
                        <a:srgbClr val="FFFFFF">
                          <a:alpha val="0"/>
                        </a:srgbClr>
                      </a:solidFill>
                    </a:lnL>
                    <a:lnR>
                      <a:solidFill>
                        <a:srgbClr val="FFFFFF">
                          <a:alpha val="0"/>
                        </a:srgbClr>
                      </a:solidFill>
                    </a:lnR>
                    <a:lnT>
                      <a:solidFill>
                        <a:srgbClr val="FFFFFF">
                          <a:alpha val="0"/>
                        </a:srgbClr>
                      </a:solidFill>
                    </a:lnT>
                    <a:lnB>
                      <a:solidFill>
                        <a:srgbClr val="FFFFFF">
                          <a:alpha val="0"/>
                        </a:srgbClr>
                      </a:solidFill>
                    </a:lnB>
                    <a:solidFill>
                      <a:srgbClr val="FFFFFF">
                        <a:alpha val="0"/>
                      </a:srgbClr>
                    </a:solidFill>
                  </a:tcPr>
                </a:tc>
                <a:tc>
                  <a:txBody>
                    <a:bodyPr/>
                    <a:lstStyle/>
                    <a:p>
                      <a:pPr algn="r"/>
                      <a:r>
                        <a:rPr sz="1000">
                          <a:solidFill>
                            <a:srgbClr val="0F283E"/>
                          </a:solidFill>
                          <a:latin typeface="Open Sans Light"/>
                        </a:rPr>
                        <a:t>2%</a:t>
                      </a:r>
                    </a:p>
                  </a:txBody>
                  <a:tcPr>
                    <a:lnL>
                      <a:solidFill>
                        <a:srgbClr val="FFFFFF">
                          <a:alpha val="0"/>
                        </a:srgbClr>
                      </a:solidFill>
                    </a:lnL>
                    <a:lnR>
                      <a:solidFill>
                        <a:srgbClr val="FFFFFF">
                          <a:alpha val="0"/>
                        </a:srgbClr>
                      </a:solidFill>
                    </a:lnR>
                    <a:lnT>
                      <a:solidFill>
                        <a:srgbClr val="FFFFFF">
                          <a:alpha val="0"/>
                        </a:srgbClr>
                      </a:solidFill>
                    </a:lnT>
                    <a:lnB>
                      <a:solidFill>
                        <a:srgbClr val="FFFFFF">
                          <a:alpha val="0"/>
                        </a:srgbClr>
                      </a:solidFill>
                    </a:lnB>
                    <a:solidFill>
                      <a:srgbClr val="FFFFFF">
                        <a:alpha val="0"/>
                      </a:srgbClr>
                    </a:solidFill>
                  </a:tcPr>
                </a:tc>
                <a:extLst>
                  <a:ext uri="{0D108BD9-81ED-4DB2-BD59-A6C34878D82A}">
                    <a16:rowId xmlns:a16="http://schemas.microsoft.com/office/drawing/2014/main" val="10007"/>
                  </a:ext>
                </a:extLst>
              </a:tr>
              <a:tr h="0">
                <a:tc>
                  <a:txBody>
                    <a:bodyPr/>
                    <a:lstStyle/>
                    <a:p>
                      <a:r>
                        <a:rPr sz="1000">
                          <a:solidFill>
                            <a:srgbClr val="0F283E"/>
                          </a:solidFill>
                          <a:latin typeface="Open Sans Light"/>
                        </a:rPr>
                        <a:t>Ferrour metallurgy</a:t>
                      </a:r>
                    </a:p>
                  </a:txBody>
                  <a:tcPr>
                    <a:lnL>
                      <a:solidFill>
                        <a:srgbClr val="FFFFFF">
                          <a:alpha val="0"/>
                        </a:srgbClr>
                      </a:solidFill>
                    </a:lnL>
                    <a:lnR>
                      <a:solidFill>
                        <a:srgbClr val="FFFFFF">
                          <a:alpha val="0"/>
                        </a:srgbClr>
                      </a:solidFill>
                    </a:lnR>
                    <a:lnT>
                      <a:solidFill>
                        <a:srgbClr val="FFFFFF">
                          <a:alpha val="0"/>
                        </a:srgbClr>
                      </a:solidFill>
                    </a:lnT>
                    <a:lnB>
                      <a:solidFill>
                        <a:srgbClr val="FFFFFF">
                          <a:alpha val="0"/>
                        </a:srgbClr>
                      </a:solidFill>
                    </a:lnB>
                    <a:solidFill>
                      <a:srgbClr val="FFFFFF">
                        <a:alpha val="0"/>
                      </a:srgbClr>
                    </a:solidFill>
                  </a:tcPr>
                </a:tc>
                <a:tc>
                  <a:txBody>
                    <a:bodyPr/>
                    <a:lstStyle/>
                    <a:p>
                      <a:pPr algn="r"/>
                      <a:r>
                        <a:rPr sz="1000">
                          <a:solidFill>
                            <a:srgbClr val="0F283E"/>
                          </a:solidFill>
                          <a:latin typeface="Open Sans Light"/>
                        </a:rPr>
                        <a:t>-15%</a:t>
                      </a:r>
                    </a:p>
                  </a:txBody>
                  <a:tcPr>
                    <a:lnL>
                      <a:solidFill>
                        <a:srgbClr val="FFFFFF">
                          <a:alpha val="0"/>
                        </a:srgbClr>
                      </a:solidFill>
                    </a:lnL>
                    <a:lnR>
                      <a:solidFill>
                        <a:srgbClr val="FFFFFF">
                          <a:alpha val="0"/>
                        </a:srgbClr>
                      </a:solidFill>
                    </a:lnR>
                    <a:lnT>
                      <a:solidFill>
                        <a:srgbClr val="FFFFFF">
                          <a:alpha val="0"/>
                        </a:srgbClr>
                      </a:solidFill>
                    </a:lnT>
                    <a:lnB>
                      <a:solidFill>
                        <a:srgbClr val="FFFFFF">
                          <a:alpha val="0"/>
                        </a:srgbClr>
                      </a:solidFill>
                    </a:lnB>
                    <a:solidFill>
                      <a:srgbClr val="FFFFFF">
                        <a:alpha val="0"/>
                      </a:srgbClr>
                    </a:solidFill>
                  </a:tcPr>
                </a:tc>
                <a:tc>
                  <a:txBody>
                    <a:bodyPr/>
                    <a:lstStyle/>
                    <a:p>
                      <a:pPr algn="r"/>
                      <a:r>
                        <a:rPr sz="1000">
                          <a:solidFill>
                            <a:srgbClr val="0F283E"/>
                          </a:solidFill>
                          <a:latin typeface="Open Sans Light"/>
                        </a:rPr>
                        <a:t>-5%</a:t>
                      </a:r>
                    </a:p>
                  </a:txBody>
                  <a:tcPr>
                    <a:lnL>
                      <a:solidFill>
                        <a:srgbClr val="FFFFFF">
                          <a:alpha val="0"/>
                        </a:srgbClr>
                      </a:solidFill>
                    </a:lnL>
                    <a:lnR>
                      <a:solidFill>
                        <a:srgbClr val="FFFFFF">
                          <a:alpha val="0"/>
                        </a:srgbClr>
                      </a:solidFill>
                    </a:lnR>
                    <a:lnT>
                      <a:solidFill>
                        <a:srgbClr val="FFFFFF">
                          <a:alpha val="0"/>
                        </a:srgbClr>
                      </a:solidFill>
                    </a:lnT>
                    <a:lnB>
                      <a:solidFill>
                        <a:srgbClr val="FFFFFF">
                          <a:alpha val="0"/>
                        </a:srgbClr>
                      </a:solidFill>
                    </a:lnB>
                    <a:solidFill>
                      <a:srgbClr val="FFFFFF">
                        <a:alpha val="0"/>
                      </a:srgbClr>
                    </a:solidFill>
                  </a:tcPr>
                </a:tc>
                <a:tc>
                  <a:txBody>
                    <a:bodyPr/>
                    <a:lstStyle/>
                    <a:p>
                      <a:pPr algn="r"/>
                      <a:r>
                        <a:rPr sz="1000">
                          <a:solidFill>
                            <a:srgbClr val="0F283E"/>
                          </a:solidFill>
                          <a:latin typeface="Open Sans Light"/>
                        </a:rPr>
                        <a:t>2.5%</a:t>
                      </a:r>
                    </a:p>
                  </a:txBody>
                  <a:tcPr>
                    <a:lnL>
                      <a:solidFill>
                        <a:srgbClr val="FFFFFF">
                          <a:alpha val="0"/>
                        </a:srgbClr>
                      </a:solidFill>
                    </a:lnL>
                    <a:lnR>
                      <a:solidFill>
                        <a:srgbClr val="FFFFFF">
                          <a:alpha val="0"/>
                        </a:srgbClr>
                      </a:solidFill>
                    </a:lnR>
                    <a:lnT>
                      <a:solidFill>
                        <a:srgbClr val="FFFFFF">
                          <a:alpha val="0"/>
                        </a:srgbClr>
                      </a:solidFill>
                    </a:lnT>
                    <a:lnB>
                      <a:solidFill>
                        <a:srgbClr val="FFFFFF">
                          <a:alpha val="0"/>
                        </a:srgbClr>
                      </a:solidFill>
                    </a:lnB>
                    <a:solidFill>
                      <a:srgbClr val="FFFFFF">
                        <a:alpha val="0"/>
                      </a:srgbClr>
                    </a:solidFill>
                  </a:tcPr>
                </a:tc>
                <a:extLst>
                  <a:ext uri="{0D108BD9-81ED-4DB2-BD59-A6C34878D82A}">
                    <a16:rowId xmlns:a16="http://schemas.microsoft.com/office/drawing/2014/main" val="10008"/>
                  </a:ext>
                </a:extLst>
              </a:tr>
              <a:tr h="0">
                <a:tc>
                  <a:txBody>
                    <a:bodyPr/>
                    <a:lstStyle/>
                    <a:p>
                      <a:r>
                        <a:rPr sz="1000">
                          <a:solidFill>
                            <a:srgbClr val="0F283E"/>
                          </a:solidFill>
                          <a:latin typeface="Open Sans Light"/>
                        </a:rPr>
                        <a:t>Infrastructure (construction)</a:t>
                      </a:r>
                    </a:p>
                  </a:txBody>
                  <a:tcPr>
                    <a:lnL>
                      <a:solidFill>
                        <a:srgbClr val="FFFFFF">
                          <a:alpha val="0"/>
                        </a:srgbClr>
                      </a:solidFill>
                    </a:lnL>
                    <a:lnR>
                      <a:solidFill>
                        <a:srgbClr val="FFFFFF">
                          <a:alpha val="0"/>
                        </a:srgbClr>
                      </a:solidFill>
                    </a:lnR>
                    <a:lnT>
                      <a:solidFill>
                        <a:srgbClr val="FFFFFF">
                          <a:alpha val="0"/>
                        </a:srgbClr>
                      </a:solidFill>
                    </a:lnT>
                    <a:lnB>
                      <a:solidFill>
                        <a:srgbClr val="FFFFFF">
                          <a:alpha val="0"/>
                        </a:srgbClr>
                      </a:solidFill>
                    </a:lnB>
                    <a:solidFill>
                      <a:srgbClr val="FFFFFF">
                        <a:alpha val="0"/>
                      </a:srgbClr>
                    </a:solidFill>
                  </a:tcPr>
                </a:tc>
                <a:tc>
                  <a:txBody>
                    <a:bodyPr/>
                    <a:lstStyle/>
                    <a:p>
                      <a:pPr algn="r"/>
                      <a:r>
                        <a:rPr sz="1000">
                          <a:solidFill>
                            <a:srgbClr val="0F283E"/>
                          </a:solidFill>
                          <a:latin typeface="Open Sans Light"/>
                        </a:rPr>
                        <a:t>-10%</a:t>
                      </a:r>
                    </a:p>
                  </a:txBody>
                  <a:tcPr>
                    <a:lnL>
                      <a:solidFill>
                        <a:srgbClr val="FFFFFF">
                          <a:alpha val="0"/>
                        </a:srgbClr>
                      </a:solidFill>
                    </a:lnL>
                    <a:lnR>
                      <a:solidFill>
                        <a:srgbClr val="FFFFFF">
                          <a:alpha val="0"/>
                        </a:srgbClr>
                      </a:solidFill>
                    </a:lnR>
                    <a:lnT>
                      <a:solidFill>
                        <a:srgbClr val="FFFFFF">
                          <a:alpha val="0"/>
                        </a:srgbClr>
                      </a:solidFill>
                    </a:lnT>
                    <a:lnB>
                      <a:solidFill>
                        <a:srgbClr val="FFFFFF">
                          <a:alpha val="0"/>
                        </a:srgbClr>
                      </a:solidFill>
                    </a:lnB>
                    <a:solidFill>
                      <a:srgbClr val="FFFFFF">
                        <a:alpha val="0"/>
                      </a:srgbClr>
                    </a:solidFill>
                  </a:tcPr>
                </a:tc>
                <a:tc>
                  <a:txBody>
                    <a:bodyPr/>
                    <a:lstStyle/>
                    <a:p>
                      <a:pPr algn="r"/>
                      <a:r>
                        <a:rPr sz="1000">
                          <a:solidFill>
                            <a:srgbClr val="0F283E"/>
                          </a:solidFill>
                          <a:latin typeface="Open Sans Light"/>
                        </a:rPr>
                        <a:t>-5%</a:t>
                      </a:r>
                    </a:p>
                  </a:txBody>
                  <a:tcPr>
                    <a:lnL>
                      <a:solidFill>
                        <a:srgbClr val="FFFFFF">
                          <a:alpha val="0"/>
                        </a:srgbClr>
                      </a:solidFill>
                    </a:lnL>
                    <a:lnR>
                      <a:solidFill>
                        <a:srgbClr val="FFFFFF">
                          <a:alpha val="0"/>
                        </a:srgbClr>
                      </a:solidFill>
                    </a:lnR>
                    <a:lnT>
                      <a:solidFill>
                        <a:srgbClr val="FFFFFF">
                          <a:alpha val="0"/>
                        </a:srgbClr>
                      </a:solidFill>
                    </a:lnT>
                    <a:lnB>
                      <a:solidFill>
                        <a:srgbClr val="FFFFFF">
                          <a:alpha val="0"/>
                        </a:srgbClr>
                      </a:solidFill>
                    </a:lnB>
                    <a:solidFill>
                      <a:srgbClr val="FFFFFF">
                        <a:alpha val="0"/>
                      </a:srgbClr>
                    </a:solidFill>
                  </a:tcPr>
                </a:tc>
                <a:tc>
                  <a:txBody>
                    <a:bodyPr/>
                    <a:lstStyle/>
                    <a:p>
                      <a:pPr algn="r"/>
                      <a:r>
                        <a:rPr sz="1000">
                          <a:solidFill>
                            <a:srgbClr val="0F283E"/>
                          </a:solidFill>
                          <a:latin typeface="Open Sans Light"/>
                        </a:rPr>
                        <a:t>5%</a:t>
                      </a:r>
                    </a:p>
                  </a:txBody>
                  <a:tcPr>
                    <a:lnL>
                      <a:solidFill>
                        <a:srgbClr val="FFFFFF">
                          <a:alpha val="0"/>
                        </a:srgbClr>
                      </a:solidFill>
                    </a:lnL>
                    <a:lnR>
                      <a:solidFill>
                        <a:srgbClr val="FFFFFF">
                          <a:alpha val="0"/>
                        </a:srgbClr>
                      </a:solidFill>
                    </a:lnR>
                    <a:lnT>
                      <a:solidFill>
                        <a:srgbClr val="FFFFFF">
                          <a:alpha val="0"/>
                        </a:srgbClr>
                      </a:solidFill>
                    </a:lnT>
                    <a:lnB>
                      <a:solidFill>
                        <a:srgbClr val="FFFFFF">
                          <a:alpha val="0"/>
                        </a:srgbClr>
                      </a:solidFill>
                    </a:lnB>
                    <a:solidFill>
                      <a:srgbClr val="FFFFFF">
                        <a:alpha val="0"/>
                      </a:srgbClr>
                    </a:solidFill>
                  </a:tcPr>
                </a:tc>
                <a:extLst>
                  <a:ext uri="{0D108BD9-81ED-4DB2-BD59-A6C34878D82A}">
                    <a16:rowId xmlns:a16="http://schemas.microsoft.com/office/drawing/2014/main" val="10009"/>
                  </a:ext>
                </a:extLst>
              </a:tr>
              <a:tr h="0">
                <a:tc>
                  <a:txBody>
                    <a:bodyPr/>
                    <a:lstStyle/>
                    <a:p>
                      <a:r>
                        <a:rPr sz="1000">
                          <a:solidFill>
                            <a:srgbClr val="0F283E"/>
                          </a:solidFill>
                          <a:latin typeface="Open Sans Light"/>
                        </a:rPr>
                        <a:t>Construction materials production</a:t>
                      </a:r>
                    </a:p>
                  </a:txBody>
                  <a:tcPr>
                    <a:lnL>
                      <a:solidFill>
                        <a:srgbClr val="FFFFFF">
                          <a:alpha val="0"/>
                        </a:srgbClr>
                      </a:solidFill>
                    </a:lnL>
                    <a:lnR>
                      <a:solidFill>
                        <a:srgbClr val="FFFFFF">
                          <a:alpha val="0"/>
                        </a:srgbClr>
                      </a:solidFill>
                    </a:lnR>
                    <a:lnT>
                      <a:solidFill>
                        <a:srgbClr val="FFFFFF">
                          <a:alpha val="0"/>
                        </a:srgbClr>
                      </a:solidFill>
                    </a:lnT>
                    <a:lnB>
                      <a:solidFill>
                        <a:srgbClr val="FFFFFF">
                          <a:alpha val="0"/>
                        </a:srgbClr>
                      </a:solidFill>
                    </a:lnB>
                    <a:solidFill>
                      <a:srgbClr val="FFFFFF">
                        <a:alpha val="0"/>
                      </a:srgbClr>
                    </a:solidFill>
                  </a:tcPr>
                </a:tc>
                <a:tc>
                  <a:txBody>
                    <a:bodyPr/>
                    <a:lstStyle/>
                    <a:p>
                      <a:pPr algn="r"/>
                      <a:r>
                        <a:rPr sz="1000">
                          <a:solidFill>
                            <a:srgbClr val="0F283E"/>
                          </a:solidFill>
                          <a:latin typeface="Open Sans Light"/>
                        </a:rPr>
                        <a:t>-9.2%</a:t>
                      </a:r>
                    </a:p>
                  </a:txBody>
                  <a:tcPr>
                    <a:lnL>
                      <a:solidFill>
                        <a:srgbClr val="FFFFFF">
                          <a:alpha val="0"/>
                        </a:srgbClr>
                      </a:solidFill>
                    </a:lnL>
                    <a:lnR>
                      <a:solidFill>
                        <a:srgbClr val="FFFFFF">
                          <a:alpha val="0"/>
                        </a:srgbClr>
                      </a:solidFill>
                    </a:lnR>
                    <a:lnT>
                      <a:solidFill>
                        <a:srgbClr val="FFFFFF">
                          <a:alpha val="0"/>
                        </a:srgbClr>
                      </a:solidFill>
                    </a:lnT>
                    <a:lnB>
                      <a:solidFill>
                        <a:srgbClr val="FFFFFF">
                          <a:alpha val="0"/>
                        </a:srgbClr>
                      </a:solidFill>
                    </a:lnB>
                    <a:solidFill>
                      <a:srgbClr val="FFFFFF">
                        <a:alpha val="0"/>
                      </a:srgbClr>
                    </a:solidFill>
                  </a:tcPr>
                </a:tc>
                <a:tc>
                  <a:txBody>
                    <a:bodyPr/>
                    <a:lstStyle/>
                    <a:p>
                      <a:pPr algn="r"/>
                      <a:r>
                        <a:rPr sz="1000">
                          <a:solidFill>
                            <a:srgbClr val="0F283E"/>
                          </a:solidFill>
                          <a:latin typeface="Open Sans Light"/>
                        </a:rPr>
                        <a:t>3%</a:t>
                      </a:r>
                    </a:p>
                  </a:txBody>
                  <a:tcPr>
                    <a:lnL>
                      <a:solidFill>
                        <a:srgbClr val="FFFFFF">
                          <a:alpha val="0"/>
                        </a:srgbClr>
                      </a:solidFill>
                    </a:lnL>
                    <a:lnR>
                      <a:solidFill>
                        <a:srgbClr val="FFFFFF">
                          <a:alpha val="0"/>
                        </a:srgbClr>
                      </a:solidFill>
                    </a:lnR>
                    <a:lnT>
                      <a:solidFill>
                        <a:srgbClr val="FFFFFF">
                          <a:alpha val="0"/>
                        </a:srgbClr>
                      </a:solidFill>
                    </a:lnT>
                    <a:lnB>
                      <a:solidFill>
                        <a:srgbClr val="FFFFFF">
                          <a:alpha val="0"/>
                        </a:srgbClr>
                      </a:solidFill>
                    </a:lnB>
                    <a:solidFill>
                      <a:srgbClr val="FFFFFF">
                        <a:alpha val="0"/>
                      </a:srgbClr>
                    </a:solidFill>
                  </a:tcPr>
                </a:tc>
                <a:tc>
                  <a:txBody>
                    <a:bodyPr/>
                    <a:lstStyle/>
                    <a:p>
                      <a:pPr algn="r"/>
                      <a:r>
                        <a:rPr sz="1000">
                          <a:solidFill>
                            <a:srgbClr val="0F283E"/>
                          </a:solidFill>
                          <a:latin typeface="Open Sans Light"/>
                        </a:rPr>
                        <a:t>5%</a:t>
                      </a:r>
                    </a:p>
                  </a:txBody>
                  <a:tcPr>
                    <a:lnL>
                      <a:solidFill>
                        <a:srgbClr val="FFFFFF">
                          <a:alpha val="0"/>
                        </a:srgbClr>
                      </a:solidFill>
                    </a:lnL>
                    <a:lnR>
                      <a:solidFill>
                        <a:srgbClr val="FFFFFF">
                          <a:alpha val="0"/>
                        </a:srgbClr>
                      </a:solidFill>
                    </a:lnR>
                    <a:lnT>
                      <a:solidFill>
                        <a:srgbClr val="FFFFFF">
                          <a:alpha val="0"/>
                        </a:srgbClr>
                      </a:solidFill>
                    </a:lnT>
                    <a:lnB>
                      <a:solidFill>
                        <a:srgbClr val="FFFFFF">
                          <a:alpha val="0"/>
                        </a:srgbClr>
                      </a:solidFill>
                    </a:lnB>
                    <a:solidFill>
                      <a:srgbClr val="FFFFFF">
                        <a:alpha val="0"/>
                      </a:srgbClr>
                    </a:solidFill>
                  </a:tcPr>
                </a:tc>
                <a:extLst>
                  <a:ext uri="{0D108BD9-81ED-4DB2-BD59-A6C34878D82A}">
                    <a16:rowId xmlns:a16="http://schemas.microsoft.com/office/drawing/2014/main" val="10010"/>
                  </a:ext>
                </a:extLst>
              </a:tr>
              <a:tr h="0">
                <a:tc>
                  <a:txBody>
                    <a:bodyPr/>
                    <a:lstStyle/>
                    <a:p>
                      <a:r>
                        <a:rPr sz="1000">
                          <a:solidFill>
                            <a:srgbClr val="0F283E"/>
                          </a:solidFill>
                          <a:latin typeface="Open Sans Light"/>
                        </a:rPr>
                        <a:t>Machine engineering</a:t>
                      </a:r>
                    </a:p>
                  </a:txBody>
                  <a:tcPr>
                    <a:lnL>
                      <a:solidFill>
                        <a:srgbClr val="FFFFFF">
                          <a:alpha val="0"/>
                        </a:srgbClr>
                      </a:solidFill>
                    </a:lnL>
                    <a:lnR>
                      <a:solidFill>
                        <a:srgbClr val="FFFFFF">
                          <a:alpha val="0"/>
                        </a:srgbClr>
                      </a:solidFill>
                    </a:lnR>
                    <a:lnT>
                      <a:solidFill>
                        <a:srgbClr val="FFFFFF">
                          <a:alpha val="0"/>
                        </a:srgbClr>
                      </a:solidFill>
                    </a:lnT>
                    <a:lnB>
                      <a:solidFill>
                        <a:srgbClr val="FFFFFF">
                          <a:alpha val="0"/>
                        </a:srgbClr>
                      </a:solidFill>
                    </a:lnB>
                    <a:solidFill>
                      <a:srgbClr val="FFFFFF">
                        <a:alpha val="0"/>
                      </a:srgbClr>
                    </a:solidFill>
                  </a:tcPr>
                </a:tc>
                <a:tc>
                  <a:txBody>
                    <a:bodyPr/>
                    <a:lstStyle/>
                    <a:p>
                      <a:pPr algn="r"/>
                      <a:r>
                        <a:rPr sz="1000">
                          <a:solidFill>
                            <a:srgbClr val="0F283E"/>
                          </a:solidFill>
                          <a:latin typeface="Open Sans Light"/>
                        </a:rPr>
                        <a:t>-8.4%</a:t>
                      </a:r>
                    </a:p>
                  </a:txBody>
                  <a:tcPr>
                    <a:lnL>
                      <a:solidFill>
                        <a:srgbClr val="FFFFFF">
                          <a:alpha val="0"/>
                        </a:srgbClr>
                      </a:solidFill>
                    </a:lnL>
                    <a:lnR>
                      <a:solidFill>
                        <a:srgbClr val="FFFFFF">
                          <a:alpha val="0"/>
                        </a:srgbClr>
                      </a:solidFill>
                    </a:lnR>
                    <a:lnT>
                      <a:solidFill>
                        <a:srgbClr val="FFFFFF">
                          <a:alpha val="0"/>
                        </a:srgbClr>
                      </a:solidFill>
                    </a:lnT>
                    <a:lnB>
                      <a:solidFill>
                        <a:srgbClr val="FFFFFF">
                          <a:alpha val="0"/>
                        </a:srgbClr>
                      </a:solidFill>
                    </a:lnB>
                    <a:solidFill>
                      <a:srgbClr val="FFFFFF">
                        <a:alpha val="0"/>
                      </a:srgbClr>
                    </a:solidFill>
                  </a:tcPr>
                </a:tc>
                <a:tc>
                  <a:txBody>
                    <a:bodyPr/>
                    <a:lstStyle/>
                    <a:p>
                      <a:pPr algn="r"/>
                      <a:r>
                        <a:rPr sz="1000">
                          <a:solidFill>
                            <a:srgbClr val="0F283E"/>
                          </a:solidFill>
                          <a:latin typeface="Open Sans Light"/>
                        </a:rPr>
                        <a:t>-7%</a:t>
                      </a:r>
                    </a:p>
                  </a:txBody>
                  <a:tcPr>
                    <a:lnL>
                      <a:solidFill>
                        <a:srgbClr val="FFFFFF">
                          <a:alpha val="0"/>
                        </a:srgbClr>
                      </a:solidFill>
                    </a:lnL>
                    <a:lnR>
                      <a:solidFill>
                        <a:srgbClr val="FFFFFF">
                          <a:alpha val="0"/>
                        </a:srgbClr>
                      </a:solidFill>
                    </a:lnR>
                    <a:lnT>
                      <a:solidFill>
                        <a:srgbClr val="FFFFFF">
                          <a:alpha val="0"/>
                        </a:srgbClr>
                      </a:solidFill>
                    </a:lnT>
                    <a:lnB>
                      <a:solidFill>
                        <a:srgbClr val="FFFFFF">
                          <a:alpha val="0"/>
                        </a:srgbClr>
                      </a:solidFill>
                    </a:lnB>
                    <a:solidFill>
                      <a:srgbClr val="FFFFFF">
                        <a:alpha val="0"/>
                      </a:srgbClr>
                    </a:solidFill>
                  </a:tcPr>
                </a:tc>
                <a:tc>
                  <a:txBody>
                    <a:bodyPr/>
                    <a:lstStyle/>
                    <a:p>
                      <a:pPr algn="r"/>
                      <a:r>
                        <a:rPr sz="1000">
                          <a:solidFill>
                            <a:srgbClr val="0F283E"/>
                          </a:solidFill>
                          <a:latin typeface="Open Sans Light"/>
                        </a:rPr>
                        <a:t>-5%</a:t>
                      </a:r>
                    </a:p>
                  </a:txBody>
                  <a:tcPr>
                    <a:lnL>
                      <a:solidFill>
                        <a:srgbClr val="FFFFFF">
                          <a:alpha val="0"/>
                        </a:srgbClr>
                      </a:solidFill>
                    </a:lnL>
                    <a:lnR>
                      <a:solidFill>
                        <a:srgbClr val="FFFFFF">
                          <a:alpha val="0"/>
                        </a:srgbClr>
                      </a:solidFill>
                    </a:lnR>
                    <a:lnT>
                      <a:solidFill>
                        <a:srgbClr val="FFFFFF">
                          <a:alpha val="0"/>
                        </a:srgbClr>
                      </a:solidFill>
                    </a:lnT>
                    <a:lnB>
                      <a:solidFill>
                        <a:srgbClr val="FFFFFF">
                          <a:alpha val="0"/>
                        </a:srgbClr>
                      </a:solidFill>
                    </a:lnB>
                    <a:solidFill>
                      <a:srgbClr val="FFFFFF">
                        <a:alpha val="0"/>
                      </a:srgbClr>
                    </a:solidFill>
                  </a:tcPr>
                </a:tc>
                <a:extLst>
                  <a:ext uri="{0D108BD9-81ED-4DB2-BD59-A6C34878D82A}">
                    <a16:rowId xmlns:a16="http://schemas.microsoft.com/office/drawing/2014/main" val="10011"/>
                  </a:ext>
                </a:extLst>
              </a:tr>
              <a:tr h="0">
                <a:tc>
                  <a:txBody>
                    <a:bodyPr/>
                    <a:lstStyle/>
                    <a:p>
                      <a:r>
                        <a:rPr sz="1000">
                          <a:solidFill>
                            <a:srgbClr val="0F283E"/>
                          </a:solidFill>
                          <a:latin typeface="Open Sans Light"/>
                        </a:rPr>
                        <a:t>Non-food retail trade</a:t>
                      </a:r>
                    </a:p>
                  </a:txBody>
                  <a:tcPr>
                    <a:lnL>
                      <a:solidFill>
                        <a:srgbClr val="FFFFFF">
                          <a:alpha val="0"/>
                        </a:srgbClr>
                      </a:solidFill>
                    </a:lnL>
                    <a:lnR>
                      <a:solidFill>
                        <a:srgbClr val="FFFFFF">
                          <a:alpha val="0"/>
                        </a:srgbClr>
                      </a:solidFill>
                    </a:lnR>
                    <a:lnT>
                      <a:solidFill>
                        <a:srgbClr val="FFFFFF">
                          <a:alpha val="0"/>
                        </a:srgbClr>
                      </a:solidFill>
                    </a:lnT>
                    <a:lnB>
                      <a:solidFill>
                        <a:srgbClr val="FFFFFF">
                          <a:alpha val="0"/>
                        </a:srgbClr>
                      </a:solidFill>
                    </a:lnB>
                    <a:solidFill>
                      <a:srgbClr val="FFFFFF">
                        <a:alpha val="0"/>
                      </a:srgbClr>
                    </a:solidFill>
                  </a:tcPr>
                </a:tc>
                <a:tc>
                  <a:txBody>
                    <a:bodyPr/>
                    <a:lstStyle/>
                    <a:p>
                      <a:pPr algn="r"/>
                      <a:r>
                        <a:rPr sz="1000">
                          <a:solidFill>
                            <a:srgbClr val="0F283E"/>
                          </a:solidFill>
                          <a:latin typeface="Open Sans Light"/>
                        </a:rPr>
                        <a:t>-8.4%</a:t>
                      </a:r>
                    </a:p>
                  </a:txBody>
                  <a:tcPr>
                    <a:lnL>
                      <a:solidFill>
                        <a:srgbClr val="FFFFFF">
                          <a:alpha val="0"/>
                        </a:srgbClr>
                      </a:solidFill>
                    </a:lnL>
                    <a:lnR>
                      <a:solidFill>
                        <a:srgbClr val="FFFFFF">
                          <a:alpha val="0"/>
                        </a:srgbClr>
                      </a:solidFill>
                    </a:lnR>
                    <a:lnT>
                      <a:solidFill>
                        <a:srgbClr val="FFFFFF">
                          <a:alpha val="0"/>
                        </a:srgbClr>
                      </a:solidFill>
                    </a:lnT>
                    <a:lnB>
                      <a:solidFill>
                        <a:srgbClr val="FFFFFF">
                          <a:alpha val="0"/>
                        </a:srgbClr>
                      </a:solidFill>
                    </a:lnB>
                    <a:solidFill>
                      <a:srgbClr val="FFFFFF">
                        <a:alpha val="0"/>
                      </a:srgbClr>
                    </a:solidFill>
                  </a:tcPr>
                </a:tc>
                <a:tc>
                  <a:txBody>
                    <a:bodyPr/>
                    <a:lstStyle/>
                    <a:p>
                      <a:pPr algn="r"/>
                      <a:r>
                        <a:rPr sz="1000">
                          <a:solidFill>
                            <a:srgbClr val="0F283E"/>
                          </a:solidFill>
                          <a:latin typeface="Open Sans Light"/>
                        </a:rPr>
                        <a:t>-1.7%</a:t>
                      </a:r>
                    </a:p>
                  </a:txBody>
                  <a:tcPr>
                    <a:lnL>
                      <a:solidFill>
                        <a:srgbClr val="FFFFFF">
                          <a:alpha val="0"/>
                        </a:srgbClr>
                      </a:solidFill>
                    </a:lnL>
                    <a:lnR>
                      <a:solidFill>
                        <a:srgbClr val="FFFFFF">
                          <a:alpha val="0"/>
                        </a:srgbClr>
                      </a:solidFill>
                    </a:lnR>
                    <a:lnT>
                      <a:solidFill>
                        <a:srgbClr val="FFFFFF">
                          <a:alpha val="0"/>
                        </a:srgbClr>
                      </a:solidFill>
                    </a:lnT>
                    <a:lnB>
                      <a:solidFill>
                        <a:srgbClr val="FFFFFF">
                          <a:alpha val="0"/>
                        </a:srgbClr>
                      </a:solidFill>
                    </a:lnB>
                    <a:solidFill>
                      <a:srgbClr val="FFFFFF">
                        <a:alpha val="0"/>
                      </a:srgbClr>
                    </a:solidFill>
                  </a:tcPr>
                </a:tc>
                <a:tc>
                  <a:txBody>
                    <a:bodyPr/>
                    <a:lstStyle/>
                    <a:p>
                      <a:pPr algn="r"/>
                      <a:r>
                        <a:rPr sz="1000">
                          <a:solidFill>
                            <a:srgbClr val="0F283E"/>
                          </a:solidFill>
                          <a:latin typeface="Open Sans Light"/>
                        </a:rPr>
                        <a:t>2%</a:t>
                      </a:r>
                    </a:p>
                  </a:txBody>
                  <a:tcPr>
                    <a:lnL>
                      <a:solidFill>
                        <a:srgbClr val="FFFFFF">
                          <a:alpha val="0"/>
                        </a:srgbClr>
                      </a:solidFill>
                    </a:lnL>
                    <a:lnR>
                      <a:solidFill>
                        <a:srgbClr val="FFFFFF">
                          <a:alpha val="0"/>
                        </a:srgbClr>
                      </a:solidFill>
                    </a:lnR>
                    <a:lnT>
                      <a:solidFill>
                        <a:srgbClr val="FFFFFF">
                          <a:alpha val="0"/>
                        </a:srgbClr>
                      </a:solidFill>
                    </a:lnT>
                    <a:lnB>
                      <a:solidFill>
                        <a:srgbClr val="FFFFFF">
                          <a:alpha val="0"/>
                        </a:srgbClr>
                      </a:solidFill>
                    </a:lnB>
                    <a:solidFill>
                      <a:srgbClr val="FFFFFF">
                        <a:alpha val="0"/>
                      </a:srgbClr>
                    </a:solidFill>
                  </a:tcPr>
                </a:tc>
                <a:extLst>
                  <a:ext uri="{0D108BD9-81ED-4DB2-BD59-A6C34878D82A}">
                    <a16:rowId xmlns:a16="http://schemas.microsoft.com/office/drawing/2014/main" val="10012"/>
                  </a:ext>
                </a:extLst>
              </a:tr>
              <a:tr h="0">
                <a:tc>
                  <a:txBody>
                    <a:bodyPr/>
                    <a:lstStyle/>
                    <a:p>
                      <a:r>
                        <a:rPr sz="1000">
                          <a:solidFill>
                            <a:srgbClr val="0F283E"/>
                          </a:solidFill>
                          <a:latin typeface="Open Sans Light"/>
                        </a:rPr>
                        <a:t>Land and pipeline transportation</a:t>
                      </a:r>
                    </a:p>
                  </a:txBody>
                  <a:tcPr>
                    <a:lnL>
                      <a:solidFill>
                        <a:srgbClr val="FFFFFF">
                          <a:alpha val="0"/>
                        </a:srgbClr>
                      </a:solidFill>
                    </a:lnL>
                    <a:lnR>
                      <a:solidFill>
                        <a:srgbClr val="FFFFFF">
                          <a:alpha val="0"/>
                        </a:srgbClr>
                      </a:solidFill>
                    </a:lnR>
                    <a:lnT>
                      <a:solidFill>
                        <a:srgbClr val="FFFFFF">
                          <a:alpha val="0"/>
                        </a:srgbClr>
                      </a:solidFill>
                    </a:lnT>
                    <a:lnB>
                      <a:solidFill>
                        <a:srgbClr val="FFFFFF">
                          <a:alpha val="0"/>
                        </a:srgbClr>
                      </a:solidFill>
                    </a:lnB>
                    <a:solidFill>
                      <a:srgbClr val="FFFFFF">
                        <a:alpha val="0"/>
                      </a:srgbClr>
                    </a:solidFill>
                  </a:tcPr>
                </a:tc>
                <a:tc>
                  <a:txBody>
                    <a:bodyPr/>
                    <a:lstStyle/>
                    <a:p>
                      <a:pPr algn="r"/>
                      <a:r>
                        <a:rPr sz="1000">
                          <a:solidFill>
                            <a:srgbClr val="0F283E"/>
                          </a:solidFill>
                          <a:latin typeface="Open Sans Light"/>
                        </a:rPr>
                        <a:t>-3.3%</a:t>
                      </a:r>
                    </a:p>
                  </a:txBody>
                  <a:tcPr>
                    <a:lnL>
                      <a:solidFill>
                        <a:srgbClr val="FFFFFF">
                          <a:alpha val="0"/>
                        </a:srgbClr>
                      </a:solidFill>
                    </a:lnL>
                    <a:lnR>
                      <a:solidFill>
                        <a:srgbClr val="FFFFFF">
                          <a:alpha val="0"/>
                        </a:srgbClr>
                      </a:solidFill>
                    </a:lnR>
                    <a:lnT>
                      <a:solidFill>
                        <a:srgbClr val="FFFFFF">
                          <a:alpha val="0"/>
                        </a:srgbClr>
                      </a:solidFill>
                    </a:lnT>
                    <a:lnB>
                      <a:solidFill>
                        <a:srgbClr val="FFFFFF">
                          <a:alpha val="0"/>
                        </a:srgbClr>
                      </a:solidFill>
                    </a:lnB>
                    <a:solidFill>
                      <a:srgbClr val="FFFFFF">
                        <a:alpha val="0"/>
                      </a:srgbClr>
                    </a:solidFill>
                  </a:tcPr>
                </a:tc>
                <a:tc>
                  <a:txBody>
                    <a:bodyPr/>
                    <a:lstStyle/>
                    <a:p>
                      <a:pPr algn="r"/>
                      <a:r>
                        <a:rPr sz="1000">
                          <a:solidFill>
                            <a:srgbClr val="0F283E"/>
                          </a:solidFill>
                          <a:latin typeface="Open Sans Light"/>
                        </a:rPr>
                        <a:t>-2.5%</a:t>
                      </a:r>
                    </a:p>
                  </a:txBody>
                  <a:tcPr>
                    <a:lnL>
                      <a:solidFill>
                        <a:srgbClr val="FFFFFF">
                          <a:alpha val="0"/>
                        </a:srgbClr>
                      </a:solidFill>
                    </a:lnL>
                    <a:lnR>
                      <a:solidFill>
                        <a:srgbClr val="FFFFFF">
                          <a:alpha val="0"/>
                        </a:srgbClr>
                      </a:solidFill>
                    </a:lnR>
                    <a:lnT>
                      <a:solidFill>
                        <a:srgbClr val="FFFFFF">
                          <a:alpha val="0"/>
                        </a:srgbClr>
                      </a:solidFill>
                    </a:lnT>
                    <a:lnB>
                      <a:solidFill>
                        <a:srgbClr val="FFFFFF">
                          <a:alpha val="0"/>
                        </a:srgbClr>
                      </a:solidFill>
                    </a:lnB>
                    <a:solidFill>
                      <a:srgbClr val="FFFFFF">
                        <a:alpha val="0"/>
                      </a:srgbClr>
                    </a:solidFill>
                  </a:tcPr>
                </a:tc>
                <a:tc>
                  <a:txBody>
                    <a:bodyPr/>
                    <a:lstStyle/>
                    <a:p>
                      <a:pPr algn="r"/>
                      <a:r>
                        <a:rPr sz="1000">
                          <a:solidFill>
                            <a:srgbClr val="0F283E"/>
                          </a:solidFill>
                          <a:latin typeface="Open Sans Light"/>
                        </a:rPr>
                        <a:t>1%</a:t>
                      </a:r>
                    </a:p>
                  </a:txBody>
                  <a:tcPr>
                    <a:lnL>
                      <a:solidFill>
                        <a:srgbClr val="FFFFFF">
                          <a:alpha val="0"/>
                        </a:srgbClr>
                      </a:solidFill>
                    </a:lnL>
                    <a:lnR>
                      <a:solidFill>
                        <a:srgbClr val="FFFFFF">
                          <a:alpha val="0"/>
                        </a:srgbClr>
                      </a:solidFill>
                    </a:lnR>
                    <a:lnT>
                      <a:solidFill>
                        <a:srgbClr val="FFFFFF">
                          <a:alpha val="0"/>
                        </a:srgbClr>
                      </a:solidFill>
                    </a:lnT>
                    <a:lnB>
                      <a:solidFill>
                        <a:srgbClr val="FFFFFF">
                          <a:alpha val="0"/>
                        </a:srgbClr>
                      </a:solidFill>
                    </a:lnB>
                    <a:solidFill>
                      <a:srgbClr val="FFFFFF">
                        <a:alpha val="0"/>
                      </a:srgbClr>
                    </a:solidFill>
                  </a:tcPr>
                </a:tc>
                <a:extLst>
                  <a:ext uri="{0D108BD9-81ED-4DB2-BD59-A6C34878D82A}">
                    <a16:rowId xmlns:a16="http://schemas.microsoft.com/office/drawing/2014/main" val="10013"/>
                  </a:ext>
                </a:extLst>
              </a:tr>
              <a:tr h="0">
                <a:tc>
                  <a:txBody>
                    <a:bodyPr/>
                    <a:lstStyle/>
                    <a:p>
                      <a:r>
                        <a:rPr sz="1000">
                          <a:solidFill>
                            <a:srgbClr val="0F283E"/>
                          </a:solidFill>
                          <a:latin typeface="Open Sans Light"/>
                        </a:rPr>
                        <a:t>Wholesale trade</a:t>
                      </a:r>
                    </a:p>
                  </a:txBody>
                  <a:tcPr>
                    <a:lnL>
                      <a:solidFill>
                        <a:srgbClr val="FFFFFF">
                          <a:alpha val="0"/>
                        </a:srgbClr>
                      </a:solidFill>
                    </a:lnL>
                    <a:lnR>
                      <a:solidFill>
                        <a:srgbClr val="FFFFFF">
                          <a:alpha val="0"/>
                        </a:srgbClr>
                      </a:solidFill>
                    </a:lnR>
                    <a:lnT>
                      <a:solidFill>
                        <a:srgbClr val="FFFFFF">
                          <a:alpha val="0"/>
                        </a:srgbClr>
                      </a:solidFill>
                    </a:lnT>
                    <a:lnB>
                      <a:solidFill>
                        <a:srgbClr val="FFFFFF">
                          <a:alpha val="0"/>
                        </a:srgbClr>
                      </a:solidFill>
                    </a:lnB>
                    <a:solidFill>
                      <a:srgbClr val="FFFFFF">
                        <a:alpha val="0"/>
                      </a:srgbClr>
                    </a:solidFill>
                  </a:tcPr>
                </a:tc>
                <a:tc>
                  <a:txBody>
                    <a:bodyPr/>
                    <a:lstStyle/>
                    <a:p>
                      <a:pPr algn="r"/>
                      <a:r>
                        <a:rPr sz="1000">
                          <a:solidFill>
                            <a:srgbClr val="0F283E"/>
                          </a:solidFill>
                          <a:latin typeface="Open Sans Light"/>
                        </a:rPr>
                        <a:t>-1.9%</a:t>
                      </a:r>
                    </a:p>
                  </a:txBody>
                  <a:tcPr>
                    <a:lnL>
                      <a:solidFill>
                        <a:srgbClr val="FFFFFF">
                          <a:alpha val="0"/>
                        </a:srgbClr>
                      </a:solidFill>
                    </a:lnL>
                    <a:lnR>
                      <a:solidFill>
                        <a:srgbClr val="FFFFFF">
                          <a:alpha val="0"/>
                        </a:srgbClr>
                      </a:solidFill>
                    </a:lnR>
                    <a:lnT>
                      <a:solidFill>
                        <a:srgbClr val="FFFFFF">
                          <a:alpha val="0"/>
                        </a:srgbClr>
                      </a:solidFill>
                    </a:lnT>
                    <a:lnB>
                      <a:solidFill>
                        <a:srgbClr val="FFFFFF">
                          <a:alpha val="0"/>
                        </a:srgbClr>
                      </a:solidFill>
                    </a:lnB>
                    <a:solidFill>
                      <a:srgbClr val="FFFFFF">
                        <a:alpha val="0"/>
                      </a:srgbClr>
                    </a:solidFill>
                  </a:tcPr>
                </a:tc>
                <a:tc>
                  <a:txBody>
                    <a:bodyPr/>
                    <a:lstStyle/>
                    <a:p>
                      <a:pPr algn="r"/>
                      <a:r>
                        <a:rPr sz="1000">
                          <a:solidFill>
                            <a:srgbClr val="0F283E"/>
                          </a:solidFill>
                          <a:latin typeface="Open Sans Light"/>
                        </a:rPr>
                        <a:t>0.5%</a:t>
                      </a:r>
                    </a:p>
                  </a:txBody>
                  <a:tcPr>
                    <a:lnL>
                      <a:solidFill>
                        <a:srgbClr val="FFFFFF">
                          <a:alpha val="0"/>
                        </a:srgbClr>
                      </a:solidFill>
                    </a:lnL>
                    <a:lnR>
                      <a:solidFill>
                        <a:srgbClr val="FFFFFF">
                          <a:alpha val="0"/>
                        </a:srgbClr>
                      </a:solidFill>
                    </a:lnR>
                    <a:lnT>
                      <a:solidFill>
                        <a:srgbClr val="FFFFFF">
                          <a:alpha val="0"/>
                        </a:srgbClr>
                      </a:solidFill>
                    </a:lnT>
                    <a:lnB>
                      <a:solidFill>
                        <a:srgbClr val="FFFFFF">
                          <a:alpha val="0"/>
                        </a:srgbClr>
                      </a:solidFill>
                    </a:lnB>
                    <a:solidFill>
                      <a:srgbClr val="FFFFFF">
                        <a:alpha val="0"/>
                      </a:srgbClr>
                    </a:solidFill>
                  </a:tcPr>
                </a:tc>
                <a:tc>
                  <a:txBody>
                    <a:bodyPr/>
                    <a:lstStyle/>
                    <a:p>
                      <a:pPr algn="r"/>
                      <a:r>
                        <a:rPr sz="1000">
                          <a:solidFill>
                            <a:srgbClr val="0F283E"/>
                          </a:solidFill>
                          <a:latin typeface="Open Sans Light"/>
                        </a:rPr>
                        <a:t>1%</a:t>
                      </a:r>
                    </a:p>
                  </a:txBody>
                  <a:tcPr>
                    <a:lnL>
                      <a:solidFill>
                        <a:srgbClr val="FFFFFF">
                          <a:alpha val="0"/>
                        </a:srgbClr>
                      </a:solidFill>
                    </a:lnL>
                    <a:lnR>
                      <a:solidFill>
                        <a:srgbClr val="FFFFFF">
                          <a:alpha val="0"/>
                        </a:srgbClr>
                      </a:solidFill>
                    </a:lnR>
                    <a:lnT>
                      <a:solidFill>
                        <a:srgbClr val="FFFFFF">
                          <a:alpha val="0"/>
                        </a:srgbClr>
                      </a:solidFill>
                    </a:lnT>
                    <a:lnB>
                      <a:solidFill>
                        <a:srgbClr val="FFFFFF">
                          <a:alpha val="0"/>
                        </a:srgbClr>
                      </a:solidFill>
                    </a:lnB>
                    <a:solidFill>
                      <a:srgbClr val="FFFFFF">
                        <a:alpha val="0"/>
                      </a:srgbClr>
                    </a:solidFill>
                  </a:tcPr>
                </a:tc>
                <a:extLst>
                  <a:ext uri="{0D108BD9-81ED-4DB2-BD59-A6C34878D82A}">
                    <a16:rowId xmlns:a16="http://schemas.microsoft.com/office/drawing/2014/main" val="10014"/>
                  </a:ext>
                </a:extLst>
              </a:tr>
              <a:tr h="0">
                <a:tc>
                  <a:txBody>
                    <a:bodyPr/>
                    <a:lstStyle/>
                    <a:p>
                      <a:r>
                        <a:rPr sz="1000">
                          <a:solidFill>
                            <a:srgbClr val="0F283E"/>
                          </a:solidFill>
                          <a:latin typeface="Open Sans Light"/>
                        </a:rPr>
                        <a:t>Energy industry</a:t>
                      </a:r>
                    </a:p>
                  </a:txBody>
                  <a:tcPr>
                    <a:lnL>
                      <a:solidFill>
                        <a:srgbClr val="FFFFFF">
                          <a:alpha val="0"/>
                        </a:srgbClr>
                      </a:solidFill>
                    </a:lnL>
                    <a:lnR>
                      <a:solidFill>
                        <a:srgbClr val="FFFFFF">
                          <a:alpha val="0"/>
                        </a:srgbClr>
                      </a:solidFill>
                    </a:lnR>
                    <a:lnT>
                      <a:solidFill>
                        <a:srgbClr val="FFFFFF">
                          <a:alpha val="0"/>
                        </a:srgbClr>
                      </a:solidFill>
                    </a:lnT>
                    <a:lnB>
                      <a:solidFill>
                        <a:srgbClr val="FFFFFF">
                          <a:alpha val="0"/>
                        </a:srgbClr>
                      </a:solidFill>
                    </a:lnB>
                    <a:solidFill>
                      <a:srgbClr val="FFFFFF">
                        <a:alpha val="0"/>
                      </a:srgbClr>
                    </a:solidFill>
                  </a:tcPr>
                </a:tc>
                <a:tc>
                  <a:txBody>
                    <a:bodyPr/>
                    <a:lstStyle/>
                    <a:p>
                      <a:pPr algn="r"/>
                      <a:r>
                        <a:rPr sz="1000">
                          <a:solidFill>
                            <a:srgbClr val="0F283E"/>
                          </a:solidFill>
                          <a:latin typeface="Open Sans Light"/>
                        </a:rPr>
                        <a:t>-1.7%</a:t>
                      </a:r>
                    </a:p>
                  </a:txBody>
                  <a:tcPr>
                    <a:lnL>
                      <a:solidFill>
                        <a:srgbClr val="FFFFFF">
                          <a:alpha val="0"/>
                        </a:srgbClr>
                      </a:solidFill>
                    </a:lnL>
                    <a:lnR>
                      <a:solidFill>
                        <a:srgbClr val="FFFFFF">
                          <a:alpha val="0"/>
                        </a:srgbClr>
                      </a:solidFill>
                    </a:lnR>
                    <a:lnT>
                      <a:solidFill>
                        <a:srgbClr val="FFFFFF">
                          <a:alpha val="0"/>
                        </a:srgbClr>
                      </a:solidFill>
                    </a:lnT>
                    <a:lnB>
                      <a:solidFill>
                        <a:srgbClr val="FFFFFF">
                          <a:alpha val="0"/>
                        </a:srgbClr>
                      </a:solidFill>
                    </a:lnB>
                    <a:solidFill>
                      <a:srgbClr val="FFFFFF">
                        <a:alpha val="0"/>
                      </a:srgbClr>
                    </a:solidFill>
                  </a:tcPr>
                </a:tc>
                <a:tc>
                  <a:txBody>
                    <a:bodyPr/>
                    <a:lstStyle/>
                    <a:p>
                      <a:pPr algn="r"/>
                      <a:r>
                        <a:rPr sz="1000">
                          <a:solidFill>
                            <a:srgbClr val="0F283E"/>
                          </a:solidFill>
                          <a:latin typeface="Open Sans Light"/>
                        </a:rPr>
                        <a:t>1%</a:t>
                      </a:r>
                    </a:p>
                  </a:txBody>
                  <a:tcPr>
                    <a:lnL>
                      <a:solidFill>
                        <a:srgbClr val="FFFFFF">
                          <a:alpha val="0"/>
                        </a:srgbClr>
                      </a:solidFill>
                    </a:lnL>
                    <a:lnR>
                      <a:solidFill>
                        <a:srgbClr val="FFFFFF">
                          <a:alpha val="0"/>
                        </a:srgbClr>
                      </a:solidFill>
                    </a:lnR>
                    <a:lnT>
                      <a:solidFill>
                        <a:srgbClr val="FFFFFF">
                          <a:alpha val="0"/>
                        </a:srgbClr>
                      </a:solidFill>
                    </a:lnT>
                    <a:lnB>
                      <a:solidFill>
                        <a:srgbClr val="FFFFFF">
                          <a:alpha val="0"/>
                        </a:srgbClr>
                      </a:solidFill>
                    </a:lnB>
                    <a:solidFill>
                      <a:srgbClr val="FFFFFF">
                        <a:alpha val="0"/>
                      </a:srgbClr>
                    </a:solidFill>
                  </a:tcPr>
                </a:tc>
                <a:tc>
                  <a:txBody>
                    <a:bodyPr/>
                    <a:lstStyle/>
                    <a:p>
                      <a:pPr algn="r"/>
                      <a:r>
                        <a:rPr sz="1000" dirty="0">
                          <a:solidFill>
                            <a:srgbClr val="0F283E"/>
                          </a:solidFill>
                          <a:latin typeface="Open Sans Light"/>
                        </a:rPr>
                        <a:t>2%</a:t>
                      </a:r>
                    </a:p>
                  </a:txBody>
                  <a:tcPr>
                    <a:lnL>
                      <a:solidFill>
                        <a:srgbClr val="FFFFFF">
                          <a:alpha val="0"/>
                        </a:srgbClr>
                      </a:solidFill>
                    </a:lnL>
                    <a:lnR>
                      <a:solidFill>
                        <a:srgbClr val="FFFFFF">
                          <a:alpha val="0"/>
                        </a:srgbClr>
                      </a:solidFill>
                    </a:lnR>
                    <a:lnT>
                      <a:solidFill>
                        <a:srgbClr val="FFFFFF">
                          <a:alpha val="0"/>
                        </a:srgbClr>
                      </a:solidFill>
                    </a:lnT>
                    <a:lnB>
                      <a:solidFill>
                        <a:srgbClr val="FFFFFF">
                          <a:alpha val="0"/>
                        </a:srgbClr>
                      </a:solidFill>
                    </a:lnB>
                    <a:solidFill>
                      <a:srgbClr val="FFFFFF">
                        <a:alpha val="0"/>
                      </a:srgbClr>
                    </a:solidFill>
                  </a:tcPr>
                </a:tc>
                <a:extLst>
                  <a:ext uri="{0D108BD9-81ED-4DB2-BD59-A6C34878D82A}">
                    <a16:rowId xmlns:a16="http://schemas.microsoft.com/office/drawing/2014/main" val="10015"/>
                  </a:ext>
                </a:extLst>
              </a:tr>
            </a:tbl>
          </a:graphicData>
        </a:graphic>
      </p:graphicFrame>
      <p:sp>
        <p:nvSpPr>
          <p:cNvPr id="4" name="New shape"/>
          <p:cNvSpPr/>
          <p:nvPr/>
        </p:nvSpPr>
        <p:spPr>
          <a:xfrm>
            <a:off x="613300" y="5302800"/>
            <a:ext cx="10869400" cy="684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6" name="New shape"/>
          <p:cNvSpPr/>
          <p:nvPr/>
        </p:nvSpPr>
        <p:spPr>
          <a:xfrm>
            <a:off x="1044000" y="5986800"/>
            <a:ext cx="8280000" cy="73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b">
            <a:normAutofit/>
          </a:bodyPr>
          <a:lstStyle/>
          <a:p>
            <a:pPr algn="l"/>
            <a:r>
              <a:rPr sz="800" b="1" dirty="0">
                <a:solidFill>
                  <a:srgbClr val="555555"/>
                </a:solidFill>
                <a:latin typeface="Open Sans"/>
              </a:rPr>
              <a:t>Source(s): </a:t>
            </a:r>
            <a:r>
              <a:rPr sz="800" dirty="0">
                <a:solidFill>
                  <a:srgbClr val="555555"/>
                </a:solidFill>
                <a:latin typeface="Open Sans"/>
              </a:rPr>
              <a:t>RBC.ru; Ratings Agency</a:t>
            </a:r>
            <a:endParaRPr sz="800" dirty="0">
              <a:solidFill>
                <a:srgbClr val="555555"/>
              </a:solidFill>
              <a:latin typeface="Open Sans"/>
              <a:hlinkClick r:id="rId3">
                <a:extLst>
                  <a:ext uri="{A12FA001-AC4F-418D-AE19-62706E023703}">
                    <ahyp:hlinkClr xmlns:ahyp="http://schemas.microsoft.com/office/drawing/2018/hyperlinkcolor" val="tx"/>
                  </a:ext>
                </a:extLst>
              </a:hlinkClick>
            </a:endParaRPr>
          </a:p>
        </p:txBody>
      </p:sp>
      <p:sp>
        <p:nvSpPr>
          <p:cNvPr id="8" name="New shape"/>
          <p:cNvSpPr/>
          <p:nvPr/>
        </p:nvSpPr>
        <p:spPr>
          <a:xfrm>
            <a:off x="676800" y="630000"/>
            <a:ext cx="10836000" cy="586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b">
            <a:normAutofit fontScale="62500" lnSpcReduction="20000"/>
          </a:bodyPr>
          <a:lstStyle/>
          <a:p>
            <a:pPr algn="l">
              <a:lnSpc>
                <a:spcPct val="100000"/>
              </a:lnSpc>
              <a:spcAft>
                <a:spcPct val="20000"/>
              </a:spcAft>
            </a:pPr>
            <a:r>
              <a:rPr sz="3200" dirty="0">
                <a:solidFill>
                  <a:srgbClr val="3810E0"/>
                </a:solidFill>
                <a:latin typeface="Open Sans Light"/>
              </a:rPr>
              <a:t>Year-over-year revenue growth in Russia in 1st half 2020 with a forecast until 2021, by industry</a:t>
            </a:r>
          </a:p>
        </p:txBody>
      </p:sp>
      <p:sp>
        <p:nvSpPr>
          <p:cNvPr id="9" name="New shape"/>
          <p:cNvSpPr/>
          <p:nvPr/>
        </p:nvSpPr>
        <p:spPr>
          <a:xfrm>
            <a:off x="676800" y="1231200"/>
            <a:ext cx="10836000" cy="327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t">
            <a:normAutofit fontScale="97500" lnSpcReduction="10000"/>
          </a:bodyPr>
          <a:lstStyle/>
          <a:p>
            <a:pPr algn="l">
              <a:lnSpc>
                <a:spcPct val="100000"/>
              </a:lnSpc>
              <a:spcAft>
                <a:spcPct val="20000"/>
              </a:spcAft>
            </a:pPr>
            <a:r>
              <a:rPr sz="1600">
                <a:solidFill>
                  <a:srgbClr val="919191"/>
                </a:solidFill>
                <a:latin typeface="Open Sans"/>
              </a:rPr>
              <a:t>Revenue growth due to COVID-19 in Russia 2020-2021, by industry</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Object"/>
          <p:cNvGraphicFramePr/>
          <p:nvPr/>
        </p:nvGraphicFramePr>
        <p:xfrm>
          <a:off x="676800" y="1882800"/>
          <a:ext cx="10742400" cy="4104000"/>
        </p:xfrm>
        <a:graphic>
          <a:graphicData uri="http://schemas.openxmlformats.org/drawingml/2006/chart">
            <c:chart xmlns:c="http://schemas.openxmlformats.org/drawingml/2006/chart" xmlns:r="http://schemas.openxmlformats.org/officeDocument/2006/relationships" r:id="rId2"/>
          </a:graphicData>
        </a:graphic>
      </p:graphicFrame>
      <p:sp>
        <p:nvSpPr>
          <p:cNvPr id="4" name="New shape"/>
          <p:cNvSpPr/>
          <p:nvPr/>
        </p:nvSpPr>
        <p:spPr>
          <a:xfrm>
            <a:off x="1044000" y="5986800"/>
            <a:ext cx="8280000" cy="73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b">
            <a:normAutofit/>
          </a:bodyPr>
          <a:lstStyle/>
          <a:p>
            <a:pPr algn="l">
              <a:lnSpc>
                <a:spcPct val="100000"/>
              </a:lnSpc>
              <a:spcAft>
                <a:spcPct val="20000"/>
              </a:spcAft>
            </a:pPr>
            <a:endParaRPr sz="800" dirty="0">
              <a:solidFill>
                <a:srgbClr val="555555"/>
              </a:solidFill>
              <a:latin typeface="Open Sans"/>
            </a:endParaRPr>
          </a:p>
          <a:p>
            <a:pPr algn="l"/>
            <a:r>
              <a:rPr sz="800" b="1" dirty="0">
                <a:solidFill>
                  <a:srgbClr val="555555"/>
                </a:solidFill>
                <a:latin typeface="Open Sans"/>
              </a:rPr>
              <a:t>Source(s): </a:t>
            </a:r>
            <a:r>
              <a:rPr sz="800" dirty="0">
                <a:solidFill>
                  <a:srgbClr val="555555"/>
                </a:solidFill>
                <a:latin typeface="Open Sans"/>
              </a:rPr>
              <a:t>Russian Federal State Statistics Service</a:t>
            </a:r>
            <a:endParaRPr sz="800" dirty="0">
              <a:solidFill>
                <a:srgbClr val="555555"/>
              </a:solidFill>
              <a:latin typeface="Open Sans"/>
              <a:hlinkClick r:id="rId3">
                <a:extLst>
                  <a:ext uri="{A12FA001-AC4F-418D-AE19-62706E023703}">
                    <ahyp:hlinkClr xmlns:ahyp="http://schemas.microsoft.com/office/drawing/2018/hyperlinkcolor" val="tx"/>
                  </a:ext>
                </a:extLst>
              </a:hlinkClick>
            </a:endParaRPr>
          </a:p>
        </p:txBody>
      </p:sp>
      <p:sp>
        <p:nvSpPr>
          <p:cNvPr id="6" name="New shape"/>
          <p:cNvSpPr/>
          <p:nvPr/>
        </p:nvSpPr>
        <p:spPr>
          <a:xfrm>
            <a:off x="676800" y="630000"/>
            <a:ext cx="10836000" cy="586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b">
            <a:normAutofit fontScale="60000" lnSpcReduction="20000"/>
          </a:bodyPr>
          <a:lstStyle/>
          <a:p>
            <a:pPr algn="l">
              <a:lnSpc>
                <a:spcPct val="100000"/>
              </a:lnSpc>
              <a:spcAft>
                <a:spcPct val="20000"/>
              </a:spcAft>
            </a:pPr>
            <a:r>
              <a:rPr sz="3200" dirty="0">
                <a:solidFill>
                  <a:srgbClr val="3810E0"/>
                </a:solidFill>
                <a:latin typeface="Open Sans Light"/>
              </a:rPr>
              <a:t>Average unemployment rate in Russia from 3rd quarter 2019 to 3rd quarter 2020, by federal district</a:t>
            </a:r>
          </a:p>
        </p:txBody>
      </p:sp>
      <p:sp>
        <p:nvSpPr>
          <p:cNvPr id="7" name="New shape"/>
          <p:cNvSpPr/>
          <p:nvPr/>
        </p:nvSpPr>
        <p:spPr>
          <a:xfrm>
            <a:off x="676800" y="1231200"/>
            <a:ext cx="10836000" cy="327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t">
            <a:normAutofit fontScale="97500" lnSpcReduction="10000"/>
          </a:bodyPr>
          <a:lstStyle/>
          <a:p>
            <a:pPr algn="l">
              <a:lnSpc>
                <a:spcPct val="100000"/>
              </a:lnSpc>
              <a:spcAft>
                <a:spcPct val="20000"/>
              </a:spcAft>
            </a:pPr>
            <a:r>
              <a:rPr sz="1600">
                <a:solidFill>
                  <a:srgbClr val="919191"/>
                </a:solidFill>
                <a:latin typeface="Open Sans"/>
              </a:rPr>
              <a:t>Unemployment rate in Russia quarterly 2019-2020, by region</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Object"/>
          <p:cNvGraphicFramePr/>
          <p:nvPr/>
        </p:nvGraphicFramePr>
        <p:xfrm>
          <a:off x="676800" y="1882800"/>
          <a:ext cx="10742400" cy="4104000"/>
        </p:xfrm>
        <a:graphic>
          <a:graphicData uri="http://schemas.openxmlformats.org/drawingml/2006/chart">
            <c:chart xmlns:c="http://schemas.openxmlformats.org/drawingml/2006/chart" xmlns:r="http://schemas.openxmlformats.org/officeDocument/2006/relationships" r:id="rId2"/>
          </a:graphicData>
        </a:graphic>
      </p:graphicFrame>
      <p:sp>
        <p:nvSpPr>
          <p:cNvPr id="4" name="New shape"/>
          <p:cNvSpPr/>
          <p:nvPr/>
        </p:nvSpPr>
        <p:spPr>
          <a:xfrm>
            <a:off x="1044000" y="5986800"/>
            <a:ext cx="8280000" cy="73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b">
            <a:normAutofit/>
          </a:bodyPr>
          <a:lstStyle/>
          <a:p>
            <a:pPr algn="l"/>
            <a:r>
              <a:rPr sz="800" b="1" dirty="0">
                <a:solidFill>
                  <a:srgbClr val="555555"/>
                </a:solidFill>
                <a:latin typeface="Open Sans"/>
              </a:rPr>
              <a:t>Source(s): </a:t>
            </a:r>
            <a:r>
              <a:rPr sz="800" dirty="0" err="1">
                <a:solidFill>
                  <a:srgbClr val="555555"/>
                </a:solidFill>
                <a:latin typeface="Open Sans"/>
              </a:rPr>
              <a:t>Ranepa</a:t>
            </a:r>
            <a:r>
              <a:rPr sz="800" dirty="0">
                <a:solidFill>
                  <a:srgbClr val="555555"/>
                </a:solidFill>
                <a:latin typeface="Open Sans"/>
              </a:rPr>
              <a:t> (Russian presidential academy of national economy and public administration); Russian Federal State Statistics Service</a:t>
            </a:r>
            <a:endParaRPr sz="800" dirty="0">
              <a:solidFill>
                <a:srgbClr val="555555"/>
              </a:solidFill>
              <a:latin typeface="Open Sans"/>
              <a:hlinkClick r:id="rId3">
                <a:extLst>
                  <a:ext uri="{A12FA001-AC4F-418D-AE19-62706E023703}">
                    <ahyp:hlinkClr xmlns:ahyp="http://schemas.microsoft.com/office/drawing/2018/hyperlinkcolor" val="tx"/>
                  </a:ext>
                </a:extLst>
              </a:hlinkClick>
            </a:endParaRPr>
          </a:p>
        </p:txBody>
      </p:sp>
      <p:sp>
        <p:nvSpPr>
          <p:cNvPr id="6" name="New shape"/>
          <p:cNvSpPr/>
          <p:nvPr/>
        </p:nvSpPr>
        <p:spPr>
          <a:xfrm>
            <a:off x="676800" y="630000"/>
            <a:ext cx="10836000" cy="586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b">
            <a:normAutofit fontScale="60000" lnSpcReduction="20000"/>
          </a:bodyPr>
          <a:lstStyle/>
          <a:p>
            <a:pPr algn="l">
              <a:lnSpc>
                <a:spcPct val="100000"/>
              </a:lnSpc>
              <a:spcAft>
                <a:spcPct val="20000"/>
              </a:spcAft>
            </a:pPr>
            <a:r>
              <a:rPr sz="3200" dirty="0">
                <a:solidFill>
                  <a:srgbClr val="3810E0"/>
                </a:solidFill>
                <a:latin typeface="Open Sans Light"/>
              </a:rPr>
              <a:t>Share of population under the poverty line prior to and after the COVID-19 pandemic in Russia as of 2nd quarter 2020, by household type</a:t>
            </a:r>
          </a:p>
        </p:txBody>
      </p:sp>
      <p:sp>
        <p:nvSpPr>
          <p:cNvPr id="7" name="New shape"/>
          <p:cNvSpPr/>
          <p:nvPr/>
        </p:nvSpPr>
        <p:spPr>
          <a:xfrm>
            <a:off x="676800" y="1231200"/>
            <a:ext cx="10836000" cy="327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t">
            <a:normAutofit fontScale="97500" lnSpcReduction="10000"/>
          </a:bodyPr>
          <a:lstStyle/>
          <a:p>
            <a:pPr algn="l">
              <a:lnSpc>
                <a:spcPct val="100000"/>
              </a:lnSpc>
              <a:spcAft>
                <a:spcPct val="20000"/>
              </a:spcAft>
            </a:pPr>
            <a:r>
              <a:rPr sz="1600">
                <a:solidFill>
                  <a:srgbClr val="919191"/>
                </a:solidFill>
                <a:latin typeface="Open Sans"/>
              </a:rPr>
              <a:t>COVID-19 impact on poverty in Russia 2020, by household type</a:t>
            </a: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2.9200.0"/>
  <p:tag name="AS_RELEASE_DATE" val="2020.06.14"/>
  <p:tag name="AS_TITLE" val="Aspose.Slides for .NET 4.0 Client Profile"/>
  <p:tag name="AS_VERSION" val="20.6"/>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pitchFamily="34" charset="0"/>
        <a:cs typeface="Arial" pitchFamily="34" charset="0"/>
        <a:font script="Jpan" typeface="ＭＳ%20Ｐゴシック"/>
        <a:font script="Hang" typeface="맑은%20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pitchFamily="34" charset="0"/>
        <a:cs typeface="Arial" pitchFamily="34" charset="0"/>
        <a:font script="Jpan" typeface="ＭＳ%20Ｐゴシック"/>
        <a:font script="Hang" typeface="맑은%20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313</TotalTime>
  <Words>1039</Words>
  <Application>Microsoft Office PowerPoint</Application>
  <PresentationFormat>Широкоэкранный</PresentationFormat>
  <Paragraphs>191</Paragraphs>
  <Slides>19</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2</vt:i4>
      </vt:variant>
      <vt:variant>
        <vt:lpstr>Заголовки слайдов</vt:lpstr>
      </vt:variant>
      <vt:variant>
        <vt:i4>19</vt:i4>
      </vt:variant>
    </vt:vector>
  </HeadingPairs>
  <TitlesOfParts>
    <vt:vector size="26" baseType="lpstr">
      <vt:lpstr>Arial</vt:lpstr>
      <vt:lpstr>Calibri</vt:lpstr>
      <vt:lpstr>Calibri Light</vt:lpstr>
      <vt:lpstr>Open Sans</vt:lpstr>
      <vt:lpstr>Open Sans Light</vt:lpstr>
      <vt:lpstr>Office Theme</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cp:lastModifiedBy>Kазначеев Дмитрий</cp:lastModifiedBy>
  <cp:revision>15</cp:revision>
  <cp:lastPrinted>2021-02-03T11:58:02Z</cp:lastPrinted>
  <dcterms:created xsi:type="dcterms:W3CDTF">2021-02-03T10:58:02Z</dcterms:created>
  <dcterms:modified xsi:type="dcterms:W3CDTF">2021-02-04T12:58:23Z</dcterms:modified>
</cp:coreProperties>
</file>